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2" r:id="rId1"/>
  </p:sldMasterIdLst>
  <p:notesMasterIdLst>
    <p:notesMasterId r:id="rId127"/>
  </p:notesMasterIdLst>
  <p:sldIdLst>
    <p:sldId id="263" r:id="rId2"/>
    <p:sldId id="264" r:id="rId3"/>
    <p:sldId id="265" r:id="rId4"/>
    <p:sldId id="266" r:id="rId5"/>
    <p:sldId id="268" r:id="rId6"/>
    <p:sldId id="269" r:id="rId7"/>
    <p:sldId id="270" r:id="rId8"/>
    <p:sldId id="271" r:id="rId9"/>
    <p:sldId id="272" r:id="rId10"/>
    <p:sldId id="273" r:id="rId11"/>
    <p:sldId id="274" r:id="rId12"/>
    <p:sldId id="304" r:id="rId13"/>
    <p:sldId id="275" r:id="rId14"/>
    <p:sldId id="277" r:id="rId15"/>
    <p:sldId id="276" r:id="rId16"/>
    <p:sldId id="278" r:id="rId17"/>
    <p:sldId id="279" r:id="rId18"/>
    <p:sldId id="280" r:id="rId19"/>
    <p:sldId id="282" r:id="rId20"/>
    <p:sldId id="283" r:id="rId21"/>
    <p:sldId id="284" r:id="rId22"/>
    <p:sldId id="286" r:id="rId23"/>
    <p:sldId id="288" r:id="rId24"/>
    <p:sldId id="287" r:id="rId25"/>
    <p:sldId id="289" r:id="rId26"/>
    <p:sldId id="285" r:id="rId27"/>
    <p:sldId id="281" r:id="rId28"/>
    <p:sldId id="290" r:id="rId29"/>
    <p:sldId id="291" r:id="rId30"/>
    <p:sldId id="307" r:id="rId31"/>
    <p:sldId id="292" r:id="rId32"/>
    <p:sldId id="293" r:id="rId33"/>
    <p:sldId id="294" r:id="rId34"/>
    <p:sldId id="306" r:id="rId35"/>
    <p:sldId id="308" r:id="rId36"/>
    <p:sldId id="295" r:id="rId37"/>
    <p:sldId id="296" r:id="rId38"/>
    <p:sldId id="256" r:id="rId39"/>
    <p:sldId id="305" r:id="rId40"/>
    <p:sldId id="297" r:id="rId41"/>
    <p:sldId id="299" r:id="rId42"/>
    <p:sldId id="300" r:id="rId43"/>
    <p:sldId id="301" r:id="rId44"/>
    <p:sldId id="302" r:id="rId45"/>
    <p:sldId id="303" r:id="rId46"/>
    <p:sldId id="1083" r:id="rId47"/>
    <p:sldId id="1081" r:id="rId48"/>
    <p:sldId id="1082" r:id="rId49"/>
    <p:sldId id="257" r:id="rId50"/>
    <p:sldId id="1085" r:id="rId51"/>
    <p:sldId id="1086" r:id="rId52"/>
    <p:sldId id="1087" r:id="rId53"/>
    <p:sldId id="1088" r:id="rId54"/>
    <p:sldId id="1089" r:id="rId55"/>
    <p:sldId id="1090" r:id="rId56"/>
    <p:sldId id="1091" r:id="rId57"/>
    <p:sldId id="1092" r:id="rId58"/>
    <p:sldId id="1098" r:id="rId59"/>
    <p:sldId id="1146" r:id="rId60"/>
    <p:sldId id="1093" r:id="rId61"/>
    <p:sldId id="1095" r:id="rId62"/>
    <p:sldId id="1097" r:id="rId63"/>
    <p:sldId id="1099" r:id="rId64"/>
    <p:sldId id="1100" r:id="rId65"/>
    <p:sldId id="1094" r:id="rId66"/>
    <p:sldId id="1101" r:id="rId67"/>
    <p:sldId id="1102" r:id="rId68"/>
    <p:sldId id="1103" r:id="rId69"/>
    <p:sldId id="1104" r:id="rId70"/>
    <p:sldId id="599" r:id="rId71"/>
    <p:sldId id="1148" r:id="rId72"/>
    <p:sldId id="602" r:id="rId73"/>
    <p:sldId id="402" r:id="rId74"/>
    <p:sldId id="403" r:id="rId75"/>
    <p:sldId id="404" r:id="rId76"/>
    <p:sldId id="405" r:id="rId77"/>
    <p:sldId id="1105" r:id="rId78"/>
    <p:sldId id="1106" r:id="rId79"/>
    <p:sldId id="1107" r:id="rId80"/>
    <p:sldId id="1108" r:id="rId81"/>
    <p:sldId id="400" r:id="rId82"/>
    <p:sldId id="372" r:id="rId83"/>
    <p:sldId id="600" r:id="rId84"/>
    <p:sldId id="373" r:id="rId85"/>
    <p:sldId id="374" r:id="rId86"/>
    <p:sldId id="375" r:id="rId87"/>
    <p:sldId id="431" r:id="rId88"/>
    <p:sldId id="1109" r:id="rId89"/>
    <p:sldId id="1110" r:id="rId90"/>
    <p:sldId id="1111" r:id="rId91"/>
    <p:sldId id="1112" r:id="rId92"/>
    <p:sldId id="1113" r:id="rId93"/>
    <p:sldId id="581" r:id="rId94"/>
    <p:sldId id="1114" r:id="rId95"/>
    <p:sldId id="1115" r:id="rId96"/>
    <p:sldId id="1116" r:id="rId97"/>
    <p:sldId id="611" r:id="rId98"/>
    <p:sldId id="1117" r:id="rId99"/>
    <p:sldId id="1118" r:id="rId100"/>
    <p:sldId id="1119" r:id="rId101"/>
    <p:sldId id="1120" r:id="rId102"/>
    <p:sldId id="1121" r:id="rId103"/>
    <p:sldId id="1122" r:id="rId104"/>
    <p:sldId id="1123" r:id="rId105"/>
    <p:sldId id="1124" r:id="rId106"/>
    <p:sldId id="1125" r:id="rId107"/>
    <p:sldId id="1126" r:id="rId108"/>
    <p:sldId id="1127" r:id="rId109"/>
    <p:sldId id="1128" r:id="rId110"/>
    <p:sldId id="1129" r:id="rId111"/>
    <p:sldId id="1130" r:id="rId112"/>
    <p:sldId id="1131" r:id="rId113"/>
    <p:sldId id="1132" r:id="rId114"/>
    <p:sldId id="1133" r:id="rId115"/>
    <p:sldId id="1134" r:id="rId116"/>
    <p:sldId id="1135" r:id="rId117"/>
    <p:sldId id="1136" r:id="rId118"/>
    <p:sldId id="1137" r:id="rId119"/>
    <p:sldId id="1138" r:id="rId120"/>
    <p:sldId id="1140" r:id="rId121"/>
    <p:sldId id="1141" r:id="rId122"/>
    <p:sldId id="1142" r:id="rId123"/>
    <p:sldId id="1143" r:id="rId124"/>
    <p:sldId id="1144" r:id="rId125"/>
    <p:sldId id="1145" r:id="rId1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78"/>
    <p:restoredTop sz="94632"/>
  </p:normalViewPr>
  <p:slideViewPr>
    <p:cSldViewPr snapToGrid="0" snapToObjects="1" showGuides="1">
      <p:cViewPr varScale="1">
        <p:scale>
          <a:sx n="147" d="100"/>
          <a:sy n="147" d="100"/>
        </p:scale>
        <p:origin x="472" y="184"/>
      </p:cViewPr>
      <p:guideLst>
        <p:guide orient="horz" pos="2160"/>
        <p:guide pos="3840"/>
      </p:guideLst>
    </p:cSldViewPr>
  </p:slideViewPr>
  <p:notesTextViewPr>
    <p:cViewPr>
      <p:scale>
        <a:sx n="100" d="100"/>
        <a:sy n="100" d="100"/>
      </p:scale>
      <p:origin x="0" y="0"/>
    </p:cViewPr>
  </p:notesTextViewPr>
  <p:sorterViewPr>
    <p:cViewPr>
      <p:scale>
        <a:sx n="70" d="100"/>
        <a:sy n="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oleObject" Target="file:////Users\daniel\Documents\Work\Books\Textbook\Chapter%206\Economic%20dispatch.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daniel\Documents\Work\Books\Textbook\Chapter%206\Economic%20dispatch.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daniel\Documents\Work\Books\Textbook\Chapter%206\Economic%20dispatch.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170600752972571E-2"/>
          <c:y val="9.4519473656396971E-2"/>
          <c:w val="0.88952119078345349"/>
          <c:h val="0.76173545420916344"/>
        </c:manualLayout>
      </c:layout>
      <c:scatterChart>
        <c:scatterStyle val="lineMarker"/>
        <c:varyColors val="0"/>
        <c:ser>
          <c:idx val="2"/>
          <c:order val="0"/>
          <c:tx>
            <c:v>Average cost</c:v>
          </c:tx>
          <c:spPr>
            <a:ln w="25400" cap="rnd">
              <a:solidFill>
                <a:srgbClr val="0070C0"/>
              </a:solidFill>
              <a:round/>
            </a:ln>
            <a:effectLst/>
          </c:spPr>
          <c:marker>
            <c:symbol val="diamond"/>
            <c:size val="5"/>
            <c:spPr>
              <a:solidFill>
                <a:srgbClr val="0070C0"/>
              </a:solidFill>
              <a:ln w="6350">
                <a:solidFill>
                  <a:srgbClr val="0070C0"/>
                </a:solidFill>
              </a:ln>
              <a:effectLst/>
            </c:spPr>
          </c:marker>
          <c:xVal>
            <c:numRef>
              <c:f>'Example 6.11'!$C$27:$C$44</c:f>
              <c:numCache>
                <c:formatCode>General</c:formatCode>
                <c:ptCount val="18"/>
                <c:pt idx="0">
                  <c:v>600</c:v>
                </c:pt>
                <c:pt idx="1">
                  <c:v>650</c:v>
                </c:pt>
                <c:pt idx="2">
                  <c:v>700</c:v>
                </c:pt>
                <c:pt idx="3">
                  <c:v>750</c:v>
                </c:pt>
                <c:pt idx="4">
                  <c:v>800</c:v>
                </c:pt>
                <c:pt idx="5">
                  <c:v>850</c:v>
                </c:pt>
                <c:pt idx="6">
                  <c:v>900</c:v>
                </c:pt>
                <c:pt idx="7">
                  <c:v>950</c:v>
                </c:pt>
                <c:pt idx="8">
                  <c:v>1000</c:v>
                </c:pt>
                <c:pt idx="9">
                  <c:v>1050</c:v>
                </c:pt>
                <c:pt idx="10">
                  <c:v>1100</c:v>
                </c:pt>
                <c:pt idx="11">
                  <c:v>1150</c:v>
                </c:pt>
                <c:pt idx="12">
                  <c:v>1200</c:v>
                </c:pt>
                <c:pt idx="13">
                  <c:v>1250</c:v>
                </c:pt>
                <c:pt idx="14">
                  <c:v>1300</c:v>
                </c:pt>
                <c:pt idx="15">
                  <c:v>1350</c:v>
                </c:pt>
                <c:pt idx="16">
                  <c:v>1400</c:v>
                </c:pt>
                <c:pt idx="17">
                  <c:v>1450</c:v>
                </c:pt>
              </c:numCache>
            </c:numRef>
          </c:xVal>
          <c:yVal>
            <c:numRef>
              <c:f>'Example 6.11'!$E$27:$E$44</c:f>
              <c:numCache>
                <c:formatCode>0.00</c:formatCode>
                <c:ptCount val="18"/>
                <c:pt idx="0">
                  <c:v>49.134615384615387</c:v>
                </c:pt>
                <c:pt idx="1">
                  <c:v>48.07692307692308</c:v>
                </c:pt>
                <c:pt idx="2">
                  <c:v>47.401100000000007</c:v>
                </c:pt>
                <c:pt idx="3">
                  <c:v>47.030773333333336</c:v>
                </c:pt>
                <c:pt idx="4">
                  <c:v>46.908649999999994</c:v>
                </c:pt>
                <c:pt idx="5">
                  <c:v>46.982729411764709</c:v>
                </c:pt>
                <c:pt idx="6">
                  <c:v>47.187822222222223</c:v>
                </c:pt>
                <c:pt idx="7">
                  <c:v>47.499842105263156</c:v>
                </c:pt>
                <c:pt idx="8">
                  <c:v>47.902760000000001</c:v>
                </c:pt>
                <c:pt idx="9">
                  <c:v>48.383580952380953</c:v>
                </c:pt>
                <c:pt idx="10">
                  <c:v>48.934490909090911</c:v>
                </c:pt>
                <c:pt idx="11">
                  <c:v>49.597182608695654</c:v>
                </c:pt>
                <c:pt idx="12">
                  <c:v>50.376224999999998</c:v>
                </c:pt>
                <c:pt idx="13">
                  <c:v>51.257647999999996</c:v>
                </c:pt>
                <c:pt idx="14">
                  <c:v>52.229638461538464</c:v>
                </c:pt>
                <c:pt idx="15">
                  <c:v>53.282133333333334</c:v>
                </c:pt>
                <c:pt idx="16">
                  <c:v>54.40651428571428</c:v>
                </c:pt>
                <c:pt idx="17">
                  <c:v>55.595337931034486</c:v>
                </c:pt>
              </c:numCache>
            </c:numRef>
          </c:yVal>
          <c:smooth val="0"/>
          <c:extLst>
            <c:ext xmlns:c16="http://schemas.microsoft.com/office/drawing/2014/chart" uri="{C3380CC4-5D6E-409C-BE32-E72D297353CC}">
              <c16:uniqueId val="{00000000-AD7C-5642-8D7D-2915ED51C854}"/>
            </c:ext>
          </c:extLst>
        </c:ser>
        <c:ser>
          <c:idx val="0"/>
          <c:order val="1"/>
          <c:tx>
            <c:v>Marginal cost</c:v>
          </c:tx>
          <c:spPr>
            <a:ln w="25400" cap="rnd">
              <a:solidFill>
                <a:srgbClr val="FF0000"/>
              </a:solidFill>
              <a:prstDash val="dash"/>
              <a:round/>
            </a:ln>
            <a:effectLst/>
          </c:spPr>
          <c:marker>
            <c:symbol val="circle"/>
            <c:size val="5"/>
            <c:spPr>
              <a:solidFill>
                <a:srgbClr val="FF0000"/>
              </a:solidFill>
              <a:ln w="9525">
                <a:solidFill>
                  <a:srgbClr val="FF0000"/>
                </a:solidFill>
              </a:ln>
              <a:effectLst/>
            </c:spPr>
          </c:marker>
          <c:xVal>
            <c:numRef>
              <c:f>'Example 6.11'!$C$27:$C$44</c:f>
              <c:numCache>
                <c:formatCode>General</c:formatCode>
                <c:ptCount val="18"/>
                <c:pt idx="0">
                  <c:v>600</c:v>
                </c:pt>
                <c:pt idx="1">
                  <c:v>650</c:v>
                </c:pt>
                <c:pt idx="2">
                  <c:v>700</c:v>
                </c:pt>
                <c:pt idx="3">
                  <c:v>750</c:v>
                </c:pt>
                <c:pt idx="4">
                  <c:v>800</c:v>
                </c:pt>
                <c:pt idx="5">
                  <c:v>850</c:v>
                </c:pt>
                <c:pt idx="6">
                  <c:v>900</c:v>
                </c:pt>
                <c:pt idx="7">
                  <c:v>950</c:v>
                </c:pt>
                <c:pt idx="8">
                  <c:v>1000</c:v>
                </c:pt>
                <c:pt idx="9">
                  <c:v>1050</c:v>
                </c:pt>
                <c:pt idx="10">
                  <c:v>1100</c:v>
                </c:pt>
                <c:pt idx="11">
                  <c:v>1150</c:v>
                </c:pt>
                <c:pt idx="12">
                  <c:v>1200</c:v>
                </c:pt>
                <c:pt idx="13">
                  <c:v>1250</c:v>
                </c:pt>
                <c:pt idx="14">
                  <c:v>1300</c:v>
                </c:pt>
                <c:pt idx="15">
                  <c:v>1350</c:v>
                </c:pt>
                <c:pt idx="16">
                  <c:v>1400</c:v>
                </c:pt>
                <c:pt idx="17">
                  <c:v>1450</c:v>
                </c:pt>
              </c:numCache>
            </c:numRef>
          </c:xVal>
          <c:yVal>
            <c:numRef>
              <c:f>'Example 6.11'!$F$27:$F$44</c:f>
              <c:numCache>
                <c:formatCode>General</c:formatCode>
                <c:ptCount val="18"/>
                <c:pt idx="0" formatCode="0.000">
                  <c:v>33.769230769230766</c:v>
                </c:pt>
                <c:pt idx="1">
                  <c:v>37</c:v>
                </c:pt>
                <c:pt idx="2">
                  <c:v>40.230769230769226</c:v>
                </c:pt>
                <c:pt idx="3">
                  <c:v>43.46153846153846</c:v>
                </c:pt>
                <c:pt idx="4">
                  <c:v>46.692307692307693</c:v>
                </c:pt>
                <c:pt idx="5">
                  <c:v>49.453488372093027</c:v>
                </c:pt>
                <c:pt idx="6">
                  <c:v>51.895348837209312</c:v>
                </c:pt>
                <c:pt idx="7">
                  <c:v>54.33720930232559</c:v>
                </c:pt>
                <c:pt idx="8">
                  <c:v>56.779069767441868</c:v>
                </c:pt>
                <c:pt idx="9">
                  <c:v>59.220930232558146</c:v>
                </c:pt>
                <c:pt idx="10">
                  <c:v>62.117647058823529</c:v>
                </c:pt>
                <c:pt idx="11">
                  <c:v>66.235294117647058</c:v>
                </c:pt>
                <c:pt idx="12">
                  <c:v>70.35294117647058</c:v>
                </c:pt>
                <c:pt idx="13">
                  <c:v>74.470588235294116</c:v>
                </c:pt>
                <c:pt idx="14">
                  <c:v>78.588235294117652</c:v>
                </c:pt>
                <c:pt idx="15">
                  <c:v>82.705882352941174</c:v>
                </c:pt>
                <c:pt idx="16">
                  <c:v>86.82352941176471</c:v>
                </c:pt>
                <c:pt idx="17">
                  <c:v>90.941176470588232</c:v>
                </c:pt>
              </c:numCache>
            </c:numRef>
          </c:yVal>
          <c:smooth val="0"/>
          <c:extLst>
            <c:ext xmlns:c16="http://schemas.microsoft.com/office/drawing/2014/chart" uri="{C3380CC4-5D6E-409C-BE32-E72D297353CC}">
              <c16:uniqueId val="{00000001-AD7C-5642-8D7D-2915ED51C854}"/>
            </c:ext>
          </c:extLst>
        </c:ser>
        <c:dLbls>
          <c:showLegendKey val="0"/>
          <c:showVal val="0"/>
          <c:showCatName val="0"/>
          <c:showSerName val="0"/>
          <c:showPercent val="0"/>
          <c:showBubbleSize val="0"/>
        </c:dLbls>
        <c:axId val="1940080111"/>
        <c:axId val="1937494575"/>
      </c:scatterChart>
      <c:valAx>
        <c:axId val="1940080111"/>
        <c:scaling>
          <c:orientation val="minMax"/>
          <c:min val="5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Load (MW)</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937494575"/>
        <c:crosses val="autoZero"/>
        <c:crossBetween val="midCat"/>
      </c:valAx>
      <c:valAx>
        <c:axId val="1937494575"/>
        <c:scaling>
          <c:orientation val="minMax"/>
          <c:max val="100"/>
          <c:min val="3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  Average and Marginal Costs ($/MWh)</a:t>
                </a:r>
              </a:p>
            </c:rich>
          </c:tx>
          <c:layout>
            <c:manualLayout>
              <c:xMode val="edge"/>
              <c:yMode val="edge"/>
              <c:x val="2.802846937071066E-3"/>
              <c:y val="0.14690757279501135"/>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940080111"/>
        <c:crosses val="autoZero"/>
        <c:crossBetween val="midCat"/>
        <c:majorUnit val="10"/>
      </c:valAx>
      <c:spPr>
        <a:noFill/>
        <a:ln>
          <a:noFill/>
        </a:ln>
        <a:effectLst/>
      </c:spPr>
    </c:plotArea>
    <c:legend>
      <c:legendPos val="t"/>
      <c:layout>
        <c:manualLayout>
          <c:xMode val="edge"/>
          <c:yMode val="edge"/>
          <c:x val="0.26626022522286008"/>
          <c:y val="0.17675411936261351"/>
          <c:w val="0.47692467272044725"/>
          <c:h val="7.2431553349179376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9945744709695574E-2"/>
          <c:y val="2.4639999379149621E-2"/>
          <c:w val="0.86803237027052738"/>
          <c:h val="0.872436628565887"/>
        </c:manualLayout>
      </c:layout>
      <c:scatterChart>
        <c:scatterStyle val="lineMarker"/>
        <c:varyColors val="0"/>
        <c:ser>
          <c:idx val="0"/>
          <c:order val="0"/>
          <c:tx>
            <c:v>Unit 3 only</c:v>
          </c:tx>
          <c:spPr>
            <a:ln w="28575" cap="rnd">
              <a:solidFill>
                <a:schemeClr val="accent1"/>
              </a:solidFill>
              <a:round/>
            </a:ln>
            <a:effectLst/>
          </c:spPr>
          <c:marker>
            <c:symbol val="circle"/>
            <c:size val="5"/>
            <c:spPr>
              <a:solidFill>
                <a:schemeClr val="accent1"/>
              </a:solidFill>
              <a:ln w="9525">
                <a:solidFill>
                  <a:schemeClr val="accent1"/>
                </a:solidFill>
              </a:ln>
              <a:effectLst/>
            </c:spPr>
          </c:marker>
          <c:xVal>
            <c:numRef>
              <c:f>'Example 6.12'!$D$13:$M$13</c:f>
              <c:numCache>
                <c:formatCode>General</c:formatCode>
                <c:ptCount val="10"/>
                <c:pt idx="0">
                  <c:v>200</c:v>
                </c:pt>
                <c:pt idx="1">
                  <c:v>200</c:v>
                </c:pt>
                <c:pt idx="2">
                  <c:v>300</c:v>
                </c:pt>
                <c:pt idx="3">
                  <c:v>300</c:v>
                </c:pt>
                <c:pt idx="4">
                  <c:v>300</c:v>
                </c:pt>
                <c:pt idx="5">
                  <c:v>300</c:v>
                </c:pt>
                <c:pt idx="6">
                  <c:v>420</c:v>
                </c:pt>
                <c:pt idx="7">
                  <c:v>500</c:v>
                </c:pt>
                <c:pt idx="8">
                  <c:v>500</c:v>
                </c:pt>
                <c:pt idx="9">
                  <c:v>500</c:v>
                </c:pt>
              </c:numCache>
            </c:numRef>
          </c:xVal>
          <c:yVal>
            <c:numRef>
              <c:f>'Example 6.12'!$D$14:$M$14</c:f>
              <c:numCache>
                <c:formatCode>General</c:formatCode>
                <c:ptCount val="10"/>
                <c:pt idx="0">
                  <c:v>10850</c:v>
                </c:pt>
                <c:pt idx="1">
                  <c:v>10850</c:v>
                </c:pt>
                <c:pt idx="2">
                  <c:v>15250</c:v>
                </c:pt>
                <c:pt idx="3">
                  <c:v>15250</c:v>
                </c:pt>
                <c:pt idx="4">
                  <c:v>15250</c:v>
                </c:pt>
                <c:pt idx="5">
                  <c:v>15250</c:v>
                </c:pt>
                <c:pt idx="6">
                  <c:v>22378</c:v>
                </c:pt>
                <c:pt idx="7">
                  <c:v>28250</c:v>
                </c:pt>
                <c:pt idx="8">
                  <c:v>28250</c:v>
                </c:pt>
                <c:pt idx="9">
                  <c:v>28250</c:v>
                </c:pt>
              </c:numCache>
            </c:numRef>
          </c:yVal>
          <c:smooth val="0"/>
          <c:extLst>
            <c:ext xmlns:c16="http://schemas.microsoft.com/office/drawing/2014/chart" uri="{C3380CC4-5D6E-409C-BE32-E72D297353CC}">
              <c16:uniqueId val="{00000000-A22B-AF48-A784-C40802EE2FDE}"/>
            </c:ext>
          </c:extLst>
        </c:ser>
        <c:ser>
          <c:idx val="1"/>
          <c:order val="1"/>
          <c:tx>
            <c:v>Unit 2 only</c:v>
          </c:tx>
          <c:spPr>
            <a:ln w="28575" cap="rnd">
              <a:solidFill>
                <a:schemeClr val="accent2"/>
              </a:solidFill>
              <a:round/>
            </a:ln>
            <a:effectLst/>
          </c:spPr>
          <c:marker>
            <c:symbol val="star"/>
            <c:size val="5"/>
            <c:spPr>
              <a:solidFill>
                <a:schemeClr val="accent2"/>
              </a:solidFill>
              <a:ln w="9525">
                <a:solidFill>
                  <a:schemeClr val="accent2"/>
                </a:solidFill>
              </a:ln>
              <a:effectLst/>
            </c:spPr>
          </c:marker>
          <c:xVal>
            <c:numRef>
              <c:f>'Example 6.12'!$D$15:$M$15</c:f>
              <c:numCache>
                <c:formatCode>General</c:formatCode>
                <c:ptCount val="10"/>
                <c:pt idx="0">
                  <c:v>200</c:v>
                </c:pt>
                <c:pt idx="1">
                  <c:v>300</c:v>
                </c:pt>
                <c:pt idx="2">
                  <c:v>300</c:v>
                </c:pt>
                <c:pt idx="3">
                  <c:v>420</c:v>
                </c:pt>
                <c:pt idx="4">
                  <c:v>420</c:v>
                </c:pt>
                <c:pt idx="5">
                  <c:v>450</c:v>
                </c:pt>
                <c:pt idx="6">
                  <c:v>450</c:v>
                </c:pt>
                <c:pt idx="7">
                  <c:v>450</c:v>
                </c:pt>
                <c:pt idx="8">
                  <c:v>450</c:v>
                </c:pt>
                <c:pt idx="9">
                  <c:v>450</c:v>
                </c:pt>
              </c:numCache>
            </c:numRef>
          </c:xVal>
          <c:yVal>
            <c:numRef>
              <c:f>'Example 6.12'!$D$16:$M$16</c:f>
              <c:numCache>
                <c:formatCode>General</c:formatCode>
                <c:ptCount val="10"/>
                <c:pt idx="0">
                  <c:v>11000</c:v>
                </c:pt>
                <c:pt idx="1">
                  <c:v>14700</c:v>
                </c:pt>
                <c:pt idx="2">
                  <c:v>14700</c:v>
                </c:pt>
                <c:pt idx="3">
                  <c:v>20724</c:v>
                </c:pt>
                <c:pt idx="4">
                  <c:v>20724</c:v>
                </c:pt>
                <c:pt idx="5">
                  <c:v>22500</c:v>
                </c:pt>
                <c:pt idx="6">
                  <c:v>22500</c:v>
                </c:pt>
                <c:pt idx="7">
                  <c:v>22500</c:v>
                </c:pt>
                <c:pt idx="8">
                  <c:v>22500</c:v>
                </c:pt>
                <c:pt idx="9">
                  <c:v>22500</c:v>
                </c:pt>
              </c:numCache>
            </c:numRef>
          </c:yVal>
          <c:smooth val="0"/>
          <c:extLst>
            <c:ext xmlns:c16="http://schemas.microsoft.com/office/drawing/2014/chart" uri="{C3380CC4-5D6E-409C-BE32-E72D297353CC}">
              <c16:uniqueId val="{00000001-A22B-AF48-A784-C40802EE2FDE}"/>
            </c:ext>
          </c:extLst>
        </c:ser>
        <c:ser>
          <c:idx val="2"/>
          <c:order val="2"/>
          <c:tx>
            <c:v>Units 2 &amp; 3</c:v>
          </c:tx>
          <c:spPr>
            <a:ln w="28575" cap="rnd">
              <a:solidFill>
                <a:schemeClr val="accent3"/>
              </a:solidFill>
              <a:round/>
            </a:ln>
            <a:effectLst/>
          </c:spPr>
          <c:marker>
            <c:symbol val="circle"/>
            <c:size val="5"/>
            <c:spPr>
              <a:solidFill>
                <a:schemeClr val="accent3"/>
              </a:solidFill>
              <a:ln w="9525">
                <a:solidFill>
                  <a:schemeClr val="accent3"/>
                </a:solidFill>
              </a:ln>
              <a:effectLst/>
            </c:spPr>
          </c:marker>
          <c:dPt>
            <c:idx val="7"/>
            <c:marker>
              <c:symbol val="square"/>
              <c:size val="5"/>
              <c:spPr>
                <a:solidFill>
                  <a:schemeClr val="accent3"/>
                </a:solidFill>
                <a:ln w="9525">
                  <a:solidFill>
                    <a:schemeClr val="accent3"/>
                  </a:solidFill>
                </a:ln>
                <a:effectLst/>
              </c:spPr>
            </c:marker>
            <c:bubble3D val="0"/>
            <c:extLst>
              <c:ext xmlns:c16="http://schemas.microsoft.com/office/drawing/2014/chart" uri="{C3380CC4-5D6E-409C-BE32-E72D297353CC}">
                <c16:uniqueId val="{00000002-A22B-AF48-A784-C40802EE2FDE}"/>
              </c:ext>
            </c:extLst>
          </c:dPt>
          <c:xVal>
            <c:numRef>
              <c:f>'Example 6.12'!$D$17:$M$17</c:f>
              <c:numCache>
                <c:formatCode>General</c:formatCode>
                <c:ptCount val="10"/>
                <c:pt idx="0">
                  <c:v>400</c:v>
                </c:pt>
                <c:pt idx="1">
                  <c:v>500</c:v>
                </c:pt>
                <c:pt idx="2">
                  <c:v>600</c:v>
                </c:pt>
                <c:pt idx="3">
                  <c:v>720</c:v>
                </c:pt>
                <c:pt idx="4">
                  <c:v>720</c:v>
                </c:pt>
                <c:pt idx="5">
                  <c:v>750</c:v>
                </c:pt>
                <c:pt idx="6">
                  <c:v>870</c:v>
                </c:pt>
                <c:pt idx="7">
                  <c:v>950</c:v>
                </c:pt>
                <c:pt idx="8">
                  <c:v>950</c:v>
                </c:pt>
                <c:pt idx="9">
                  <c:v>950</c:v>
                </c:pt>
              </c:numCache>
            </c:numRef>
          </c:xVal>
          <c:yVal>
            <c:numRef>
              <c:f>'Example 6.12'!$D$18:$M$18</c:f>
              <c:numCache>
                <c:formatCode>General</c:formatCode>
                <c:ptCount val="10"/>
                <c:pt idx="0">
                  <c:v>21850</c:v>
                </c:pt>
                <c:pt idx="1">
                  <c:v>25550</c:v>
                </c:pt>
                <c:pt idx="2">
                  <c:v>29950</c:v>
                </c:pt>
                <c:pt idx="3">
                  <c:v>35974</c:v>
                </c:pt>
                <c:pt idx="4">
                  <c:v>35974</c:v>
                </c:pt>
                <c:pt idx="5">
                  <c:v>37750</c:v>
                </c:pt>
                <c:pt idx="6">
                  <c:v>44878</c:v>
                </c:pt>
                <c:pt idx="7">
                  <c:v>50750</c:v>
                </c:pt>
                <c:pt idx="8">
                  <c:v>50750</c:v>
                </c:pt>
                <c:pt idx="9">
                  <c:v>50750</c:v>
                </c:pt>
              </c:numCache>
            </c:numRef>
          </c:yVal>
          <c:smooth val="0"/>
          <c:extLst>
            <c:ext xmlns:c16="http://schemas.microsoft.com/office/drawing/2014/chart" uri="{C3380CC4-5D6E-409C-BE32-E72D297353CC}">
              <c16:uniqueId val="{00000003-A22B-AF48-A784-C40802EE2FDE}"/>
            </c:ext>
          </c:extLst>
        </c:ser>
        <c:ser>
          <c:idx val="3"/>
          <c:order val="3"/>
          <c:tx>
            <c:v>Unit 1 only</c:v>
          </c:tx>
          <c:spPr>
            <a:ln w="28575" cap="rnd">
              <a:solidFill>
                <a:schemeClr val="accent4"/>
              </a:solidFill>
              <a:round/>
            </a:ln>
            <a:effectLst/>
          </c:spPr>
          <c:marker>
            <c:symbol val="x"/>
            <c:size val="5"/>
            <c:spPr>
              <a:solidFill>
                <a:schemeClr val="accent4"/>
              </a:solidFill>
              <a:ln w="9525">
                <a:solidFill>
                  <a:schemeClr val="accent4"/>
                </a:solidFill>
              </a:ln>
              <a:effectLst/>
            </c:spPr>
          </c:marker>
          <c:xVal>
            <c:numRef>
              <c:f>'Example 6.12'!$D$19:$M$19</c:f>
              <c:numCache>
                <c:formatCode>General</c:formatCode>
                <c:ptCount val="10"/>
                <c:pt idx="0">
                  <c:v>200</c:v>
                </c:pt>
                <c:pt idx="1">
                  <c:v>200</c:v>
                </c:pt>
                <c:pt idx="2">
                  <c:v>200</c:v>
                </c:pt>
                <c:pt idx="3">
                  <c:v>200</c:v>
                </c:pt>
                <c:pt idx="4">
                  <c:v>300</c:v>
                </c:pt>
                <c:pt idx="5">
                  <c:v>300</c:v>
                </c:pt>
                <c:pt idx="6">
                  <c:v>300</c:v>
                </c:pt>
                <c:pt idx="7">
                  <c:v>300</c:v>
                </c:pt>
                <c:pt idx="8">
                  <c:v>400</c:v>
                </c:pt>
                <c:pt idx="9">
                  <c:v>500</c:v>
                </c:pt>
              </c:numCache>
            </c:numRef>
          </c:xVal>
          <c:yVal>
            <c:numRef>
              <c:f>'Example 6.12'!$D$20:$M$20</c:f>
              <c:numCache>
                <c:formatCode>General</c:formatCode>
                <c:ptCount val="10"/>
                <c:pt idx="0">
                  <c:v>7700</c:v>
                </c:pt>
                <c:pt idx="1">
                  <c:v>7700</c:v>
                </c:pt>
                <c:pt idx="2">
                  <c:v>7700</c:v>
                </c:pt>
                <c:pt idx="3">
                  <c:v>7700</c:v>
                </c:pt>
                <c:pt idx="4">
                  <c:v>13500</c:v>
                </c:pt>
                <c:pt idx="5">
                  <c:v>13500</c:v>
                </c:pt>
                <c:pt idx="6">
                  <c:v>13500</c:v>
                </c:pt>
                <c:pt idx="7">
                  <c:v>13500</c:v>
                </c:pt>
                <c:pt idx="8">
                  <c:v>21300</c:v>
                </c:pt>
                <c:pt idx="9">
                  <c:v>31100</c:v>
                </c:pt>
              </c:numCache>
            </c:numRef>
          </c:yVal>
          <c:smooth val="0"/>
          <c:extLst>
            <c:ext xmlns:c16="http://schemas.microsoft.com/office/drawing/2014/chart" uri="{C3380CC4-5D6E-409C-BE32-E72D297353CC}">
              <c16:uniqueId val="{00000004-A22B-AF48-A784-C40802EE2FDE}"/>
            </c:ext>
          </c:extLst>
        </c:ser>
        <c:ser>
          <c:idx val="4"/>
          <c:order val="4"/>
          <c:tx>
            <c:v>Units 1 &amp; 3</c:v>
          </c:tx>
          <c:spPr>
            <a:ln w="28575" cap="rnd">
              <a:solidFill>
                <a:schemeClr val="accent5"/>
              </a:solidFill>
              <a:round/>
            </a:ln>
            <a:effectLst/>
          </c:spPr>
          <c:marker>
            <c:symbol val="triangle"/>
            <c:size val="5"/>
            <c:spPr>
              <a:solidFill>
                <a:schemeClr val="accent5"/>
              </a:solidFill>
              <a:ln w="9525">
                <a:solidFill>
                  <a:schemeClr val="accent5"/>
                </a:solidFill>
              </a:ln>
              <a:effectLst/>
            </c:spPr>
          </c:marker>
          <c:xVal>
            <c:numRef>
              <c:f>'Example 6.12'!$D$21:$M$21</c:f>
              <c:numCache>
                <c:formatCode>General</c:formatCode>
                <c:ptCount val="10"/>
                <c:pt idx="0">
                  <c:v>400</c:v>
                </c:pt>
                <c:pt idx="1">
                  <c:v>400</c:v>
                </c:pt>
                <c:pt idx="2">
                  <c:v>500</c:v>
                </c:pt>
                <c:pt idx="3">
                  <c:v>500</c:v>
                </c:pt>
                <c:pt idx="4">
                  <c:v>600</c:v>
                </c:pt>
                <c:pt idx="5">
                  <c:v>600</c:v>
                </c:pt>
                <c:pt idx="6">
                  <c:v>720</c:v>
                </c:pt>
                <c:pt idx="7">
                  <c:v>800</c:v>
                </c:pt>
                <c:pt idx="8">
                  <c:v>900</c:v>
                </c:pt>
                <c:pt idx="9">
                  <c:v>1000</c:v>
                </c:pt>
              </c:numCache>
            </c:numRef>
          </c:xVal>
          <c:yVal>
            <c:numRef>
              <c:f>'Example 6.12'!$D$22:$M$22</c:f>
              <c:numCache>
                <c:formatCode>General</c:formatCode>
                <c:ptCount val="10"/>
                <c:pt idx="0">
                  <c:v>18550</c:v>
                </c:pt>
                <c:pt idx="1">
                  <c:v>18550</c:v>
                </c:pt>
                <c:pt idx="2">
                  <c:v>22950</c:v>
                </c:pt>
                <c:pt idx="3">
                  <c:v>22950</c:v>
                </c:pt>
                <c:pt idx="4">
                  <c:v>28750</c:v>
                </c:pt>
                <c:pt idx="5">
                  <c:v>28750</c:v>
                </c:pt>
                <c:pt idx="6">
                  <c:v>35878</c:v>
                </c:pt>
                <c:pt idx="7">
                  <c:v>41750</c:v>
                </c:pt>
                <c:pt idx="8">
                  <c:v>49550</c:v>
                </c:pt>
                <c:pt idx="9">
                  <c:v>59350</c:v>
                </c:pt>
              </c:numCache>
            </c:numRef>
          </c:yVal>
          <c:smooth val="0"/>
          <c:extLst>
            <c:ext xmlns:c16="http://schemas.microsoft.com/office/drawing/2014/chart" uri="{C3380CC4-5D6E-409C-BE32-E72D297353CC}">
              <c16:uniqueId val="{00000005-A22B-AF48-A784-C40802EE2FDE}"/>
            </c:ext>
          </c:extLst>
        </c:ser>
        <c:ser>
          <c:idx val="5"/>
          <c:order val="5"/>
          <c:tx>
            <c:v>Units 1 &amp; 2</c:v>
          </c:tx>
          <c:spPr>
            <a:ln w="28575" cap="rnd">
              <a:solidFill>
                <a:schemeClr val="accent6"/>
              </a:solidFill>
              <a:round/>
            </a:ln>
            <a:effectLst/>
          </c:spPr>
          <c:marker>
            <c:symbol val="circle"/>
            <c:size val="5"/>
            <c:spPr>
              <a:solidFill>
                <a:schemeClr val="accent6"/>
              </a:solidFill>
              <a:ln w="9525">
                <a:solidFill>
                  <a:schemeClr val="accent6"/>
                </a:solidFill>
              </a:ln>
              <a:effectLst/>
            </c:spPr>
          </c:marker>
          <c:dPt>
            <c:idx val="9"/>
            <c:marker>
              <c:symbol val="diamond"/>
              <c:size val="5"/>
              <c:spPr>
                <a:solidFill>
                  <a:schemeClr val="accent6"/>
                </a:solidFill>
                <a:ln w="9525">
                  <a:solidFill>
                    <a:schemeClr val="accent6"/>
                  </a:solidFill>
                </a:ln>
                <a:effectLst/>
              </c:spPr>
            </c:marker>
            <c:bubble3D val="0"/>
            <c:extLst>
              <c:ext xmlns:c16="http://schemas.microsoft.com/office/drawing/2014/chart" uri="{C3380CC4-5D6E-409C-BE32-E72D297353CC}">
                <c16:uniqueId val="{00000006-A22B-AF48-A784-C40802EE2FDE}"/>
              </c:ext>
            </c:extLst>
          </c:dPt>
          <c:xVal>
            <c:numRef>
              <c:f>'Example 6.12'!$D$23:$M$23</c:f>
              <c:numCache>
                <c:formatCode>General</c:formatCode>
                <c:ptCount val="10"/>
                <c:pt idx="0">
                  <c:v>400</c:v>
                </c:pt>
                <c:pt idx="1">
                  <c:v>500</c:v>
                </c:pt>
                <c:pt idx="2">
                  <c:v>500</c:v>
                </c:pt>
                <c:pt idx="3">
                  <c:v>620</c:v>
                </c:pt>
                <c:pt idx="4">
                  <c:v>720</c:v>
                </c:pt>
                <c:pt idx="5">
                  <c:v>750</c:v>
                </c:pt>
                <c:pt idx="6">
                  <c:v>750</c:v>
                </c:pt>
                <c:pt idx="7">
                  <c:v>750</c:v>
                </c:pt>
                <c:pt idx="8">
                  <c:v>850</c:v>
                </c:pt>
                <c:pt idx="9">
                  <c:v>950</c:v>
                </c:pt>
              </c:numCache>
            </c:numRef>
          </c:xVal>
          <c:yVal>
            <c:numRef>
              <c:f>'Example 6.12'!$D$24:$M$24</c:f>
              <c:numCache>
                <c:formatCode>General</c:formatCode>
                <c:ptCount val="10"/>
                <c:pt idx="0">
                  <c:v>18700</c:v>
                </c:pt>
                <c:pt idx="1">
                  <c:v>22400</c:v>
                </c:pt>
                <c:pt idx="2">
                  <c:v>22400</c:v>
                </c:pt>
                <c:pt idx="3">
                  <c:v>28424</c:v>
                </c:pt>
                <c:pt idx="4">
                  <c:v>34224</c:v>
                </c:pt>
                <c:pt idx="5">
                  <c:v>36000</c:v>
                </c:pt>
                <c:pt idx="6">
                  <c:v>36000</c:v>
                </c:pt>
                <c:pt idx="7">
                  <c:v>36000</c:v>
                </c:pt>
                <c:pt idx="8">
                  <c:v>43800</c:v>
                </c:pt>
                <c:pt idx="9">
                  <c:v>53600</c:v>
                </c:pt>
              </c:numCache>
            </c:numRef>
          </c:yVal>
          <c:smooth val="0"/>
          <c:extLst>
            <c:ext xmlns:c16="http://schemas.microsoft.com/office/drawing/2014/chart" uri="{C3380CC4-5D6E-409C-BE32-E72D297353CC}">
              <c16:uniqueId val="{00000007-A22B-AF48-A784-C40802EE2FDE}"/>
            </c:ext>
          </c:extLst>
        </c:ser>
        <c:ser>
          <c:idx val="6"/>
          <c:order val="6"/>
          <c:tx>
            <c:v>Units 1, 2 &amp; 3</c:v>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dPt>
            <c:idx val="4"/>
            <c:marker>
              <c:symbol val="circle"/>
              <c:size val="5"/>
              <c:spPr>
                <a:solidFill>
                  <a:schemeClr val="accent1">
                    <a:lumMod val="60000"/>
                  </a:schemeClr>
                </a:solidFill>
                <a:ln w="9525">
                  <a:solidFill>
                    <a:schemeClr val="accent1">
                      <a:lumMod val="60000"/>
                    </a:schemeClr>
                  </a:solidFill>
                </a:ln>
                <a:effectLst/>
              </c:spPr>
            </c:marker>
            <c:bubble3D val="0"/>
            <c:extLst>
              <c:ext xmlns:c16="http://schemas.microsoft.com/office/drawing/2014/chart" uri="{C3380CC4-5D6E-409C-BE32-E72D297353CC}">
                <c16:uniqueId val="{00000008-A22B-AF48-A784-C40802EE2FDE}"/>
              </c:ext>
            </c:extLst>
          </c:dPt>
          <c:xVal>
            <c:numRef>
              <c:f>'Example 6.12'!$D$25:$M$25</c:f>
              <c:numCache>
                <c:formatCode>General</c:formatCode>
                <c:ptCount val="10"/>
                <c:pt idx="0">
                  <c:v>600</c:v>
                </c:pt>
                <c:pt idx="1">
                  <c:v>700</c:v>
                </c:pt>
                <c:pt idx="2">
                  <c:v>800</c:v>
                </c:pt>
                <c:pt idx="3">
                  <c:v>920</c:v>
                </c:pt>
                <c:pt idx="4">
                  <c:v>1020</c:v>
                </c:pt>
                <c:pt idx="5">
                  <c:v>1050</c:v>
                </c:pt>
                <c:pt idx="6">
                  <c:v>1170</c:v>
                </c:pt>
                <c:pt idx="7">
                  <c:v>1250</c:v>
                </c:pt>
                <c:pt idx="8">
                  <c:v>1350</c:v>
                </c:pt>
                <c:pt idx="9">
                  <c:v>1450</c:v>
                </c:pt>
              </c:numCache>
            </c:numRef>
          </c:xVal>
          <c:yVal>
            <c:numRef>
              <c:f>'Example 6.12'!$D$26:$M$26</c:f>
              <c:numCache>
                <c:formatCode>General</c:formatCode>
                <c:ptCount val="10"/>
                <c:pt idx="0">
                  <c:v>29550</c:v>
                </c:pt>
                <c:pt idx="1">
                  <c:v>33250</c:v>
                </c:pt>
                <c:pt idx="2">
                  <c:v>37650</c:v>
                </c:pt>
                <c:pt idx="3">
                  <c:v>43674</c:v>
                </c:pt>
                <c:pt idx="4">
                  <c:v>49474</c:v>
                </c:pt>
                <c:pt idx="5">
                  <c:v>51250</c:v>
                </c:pt>
                <c:pt idx="6">
                  <c:v>58378</c:v>
                </c:pt>
                <c:pt idx="7">
                  <c:v>64250</c:v>
                </c:pt>
                <c:pt idx="8">
                  <c:v>72050</c:v>
                </c:pt>
                <c:pt idx="9">
                  <c:v>81850</c:v>
                </c:pt>
              </c:numCache>
            </c:numRef>
          </c:yVal>
          <c:smooth val="0"/>
          <c:extLst>
            <c:ext xmlns:c16="http://schemas.microsoft.com/office/drawing/2014/chart" uri="{C3380CC4-5D6E-409C-BE32-E72D297353CC}">
              <c16:uniqueId val="{00000009-A22B-AF48-A784-C40802EE2FDE}"/>
            </c:ext>
          </c:extLst>
        </c:ser>
        <c:dLbls>
          <c:showLegendKey val="0"/>
          <c:showVal val="0"/>
          <c:showCatName val="0"/>
          <c:showSerName val="0"/>
          <c:showPercent val="0"/>
          <c:showBubbleSize val="0"/>
        </c:dLbls>
        <c:axId val="1937155663"/>
        <c:axId val="1937157311"/>
      </c:scatterChart>
      <c:valAx>
        <c:axId val="1937155663"/>
        <c:scaling>
          <c:orientation val="minMax"/>
          <c:max val="1000"/>
          <c:min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Load (MW)</a:t>
                </a:r>
              </a:p>
            </c:rich>
          </c:tx>
          <c:layout>
            <c:manualLayout>
              <c:xMode val="edge"/>
              <c:yMode val="edge"/>
              <c:x val="0.47717840481759177"/>
              <c:y val="0.95383778389230078"/>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937157311"/>
        <c:crosses val="autoZero"/>
        <c:crossBetween val="midCat"/>
      </c:valAx>
      <c:valAx>
        <c:axId val="1937157311"/>
        <c:scaling>
          <c:orientation val="minMax"/>
          <c:max val="6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Cost ($/h)</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9050">
            <a:solidFill>
              <a:schemeClr val="tx1"/>
            </a:solid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937155663"/>
        <c:crosses val="autoZero"/>
        <c:crossBetween val="midCat"/>
      </c:valAx>
      <c:spPr>
        <a:noFill/>
        <a:ln>
          <a:noFill/>
        </a:ln>
        <a:effectLst/>
      </c:spPr>
    </c:plotArea>
    <c:legend>
      <c:legendPos val="r"/>
      <c:layout>
        <c:manualLayout>
          <c:xMode val="edge"/>
          <c:yMode val="edge"/>
          <c:x val="0.13511180330596054"/>
          <c:y val="4.2265447753941497E-2"/>
          <c:w val="0.22355816267830073"/>
          <c:h val="0.21913677634692794"/>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rgbClr val="0070C0"/>
              </a:solidFill>
              <a:round/>
            </a:ln>
            <a:effectLst/>
          </c:spPr>
          <c:marker>
            <c:symbol val="none"/>
          </c:marker>
          <c:xVal>
            <c:numRef>
              <c:f>'Figure 6.12'!$A$1:$A$49</c:f>
              <c:numCache>
                <c:formatCode>General</c:formatCode>
                <c:ptCount val="49"/>
                <c:pt idx="0">
                  <c:v>0</c:v>
                </c:pt>
                <c:pt idx="1">
                  <c:v>1</c:v>
                </c:pt>
                <c:pt idx="2">
                  <c:v>1</c:v>
                </c:pt>
                <c:pt idx="3">
                  <c:v>2</c:v>
                </c:pt>
                <c:pt idx="4">
                  <c:v>2</c:v>
                </c:pt>
                <c:pt idx="5">
                  <c:v>3</c:v>
                </c:pt>
                <c:pt idx="6">
                  <c:v>3</c:v>
                </c:pt>
                <c:pt idx="7">
                  <c:v>4</c:v>
                </c:pt>
                <c:pt idx="8">
                  <c:v>4</c:v>
                </c:pt>
                <c:pt idx="9">
                  <c:v>5</c:v>
                </c:pt>
                <c:pt idx="10">
                  <c:v>5</c:v>
                </c:pt>
                <c:pt idx="11">
                  <c:v>6</c:v>
                </c:pt>
                <c:pt idx="12">
                  <c:v>6</c:v>
                </c:pt>
                <c:pt idx="13">
                  <c:v>7</c:v>
                </c:pt>
                <c:pt idx="14">
                  <c:v>7</c:v>
                </c:pt>
                <c:pt idx="15">
                  <c:v>8</c:v>
                </c:pt>
                <c:pt idx="16">
                  <c:v>8</c:v>
                </c:pt>
                <c:pt idx="17">
                  <c:v>9</c:v>
                </c:pt>
                <c:pt idx="18">
                  <c:v>9</c:v>
                </c:pt>
                <c:pt idx="19">
                  <c:v>10</c:v>
                </c:pt>
                <c:pt idx="20">
                  <c:v>10</c:v>
                </c:pt>
                <c:pt idx="21">
                  <c:v>11</c:v>
                </c:pt>
                <c:pt idx="22">
                  <c:v>11</c:v>
                </c:pt>
                <c:pt idx="23">
                  <c:v>12</c:v>
                </c:pt>
                <c:pt idx="24">
                  <c:v>12</c:v>
                </c:pt>
                <c:pt idx="25">
                  <c:v>13</c:v>
                </c:pt>
                <c:pt idx="26">
                  <c:v>13</c:v>
                </c:pt>
                <c:pt idx="27">
                  <c:v>14</c:v>
                </c:pt>
                <c:pt idx="28">
                  <c:v>14</c:v>
                </c:pt>
                <c:pt idx="29">
                  <c:v>15</c:v>
                </c:pt>
                <c:pt idx="30">
                  <c:v>15</c:v>
                </c:pt>
                <c:pt idx="31">
                  <c:v>16</c:v>
                </c:pt>
                <c:pt idx="32">
                  <c:v>16</c:v>
                </c:pt>
                <c:pt idx="33">
                  <c:v>17</c:v>
                </c:pt>
                <c:pt idx="34">
                  <c:v>17</c:v>
                </c:pt>
                <c:pt idx="35">
                  <c:v>18</c:v>
                </c:pt>
                <c:pt idx="36">
                  <c:v>18</c:v>
                </c:pt>
                <c:pt idx="37">
                  <c:v>19</c:v>
                </c:pt>
                <c:pt idx="38">
                  <c:v>19</c:v>
                </c:pt>
                <c:pt idx="39">
                  <c:v>20</c:v>
                </c:pt>
                <c:pt idx="40">
                  <c:v>20</c:v>
                </c:pt>
                <c:pt idx="41">
                  <c:v>21</c:v>
                </c:pt>
                <c:pt idx="42">
                  <c:v>21</c:v>
                </c:pt>
                <c:pt idx="43">
                  <c:v>22</c:v>
                </c:pt>
                <c:pt idx="44">
                  <c:v>22</c:v>
                </c:pt>
                <c:pt idx="45">
                  <c:v>23</c:v>
                </c:pt>
                <c:pt idx="46">
                  <c:v>23</c:v>
                </c:pt>
                <c:pt idx="47">
                  <c:v>24</c:v>
                </c:pt>
              </c:numCache>
            </c:numRef>
          </c:xVal>
          <c:yVal>
            <c:numRef>
              <c:f>'Figure 6.12'!$B$1:$B$49</c:f>
              <c:numCache>
                <c:formatCode>General</c:formatCode>
                <c:ptCount val="49"/>
                <c:pt idx="0">
                  <c:v>74780</c:v>
                </c:pt>
                <c:pt idx="1">
                  <c:v>74780</c:v>
                </c:pt>
                <c:pt idx="2">
                  <c:v>70985</c:v>
                </c:pt>
                <c:pt idx="3">
                  <c:v>70985</c:v>
                </c:pt>
                <c:pt idx="4">
                  <c:v>68020</c:v>
                </c:pt>
                <c:pt idx="5">
                  <c:v>68020</c:v>
                </c:pt>
                <c:pt idx="6">
                  <c:v>66545</c:v>
                </c:pt>
                <c:pt idx="7">
                  <c:v>66545</c:v>
                </c:pt>
                <c:pt idx="8">
                  <c:v>66102</c:v>
                </c:pt>
                <c:pt idx="9">
                  <c:v>66102</c:v>
                </c:pt>
                <c:pt idx="10">
                  <c:v>67529</c:v>
                </c:pt>
                <c:pt idx="11">
                  <c:v>67529</c:v>
                </c:pt>
                <c:pt idx="12">
                  <c:v>70522</c:v>
                </c:pt>
                <c:pt idx="13">
                  <c:v>70522</c:v>
                </c:pt>
                <c:pt idx="14">
                  <c:v>73820</c:v>
                </c:pt>
                <c:pt idx="15">
                  <c:v>73820</c:v>
                </c:pt>
                <c:pt idx="16">
                  <c:v>77746</c:v>
                </c:pt>
                <c:pt idx="17">
                  <c:v>77746</c:v>
                </c:pt>
                <c:pt idx="18">
                  <c:v>82226</c:v>
                </c:pt>
                <c:pt idx="19">
                  <c:v>82226</c:v>
                </c:pt>
                <c:pt idx="20">
                  <c:v>87228</c:v>
                </c:pt>
                <c:pt idx="21">
                  <c:v>87228</c:v>
                </c:pt>
                <c:pt idx="22">
                  <c:v>91579</c:v>
                </c:pt>
                <c:pt idx="23">
                  <c:v>91579</c:v>
                </c:pt>
                <c:pt idx="24">
                  <c:v>95493</c:v>
                </c:pt>
                <c:pt idx="25">
                  <c:v>95493</c:v>
                </c:pt>
                <c:pt idx="26">
                  <c:v>99325</c:v>
                </c:pt>
                <c:pt idx="27">
                  <c:v>99325</c:v>
                </c:pt>
                <c:pt idx="28">
                  <c:v>101421</c:v>
                </c:pt>
                <c:pt idx="29">
                  <c:v>101421</c:v>
                </c:pt>
                <c:pt idx="30">
                  <c:v>102937</c:v>
                </c:pt>
                <c:pt idx="31">
                  <c:v>102937</c:v>
                </c:pt>
                <c:pt idx="32">
                  <c:v>103834</c:v>
                </c:pt>
                <c:pt idx="33">
                  <c:v>103834</c:v>
                </c:pt>
                <c:pt idx="34">
                  <c:v>104313</c:v>
                </c:pt>
                <c:pt idx="35">
                  <c:v>104313</c:v>
                </c:pt>
                <c:pt idx="36">
                  <c:v>102699</c:v>
                </c:pt>
                <c:pt idx="37">
                  <c:v>102699</c:v>
                </c:pt>
                <c:pt idx="38">
                  <c:v>98764</c:v>
                </c:pt>
                <c:pt idx="39">
                  <c:v>98764</c:v>
                </c:pt>
                <c:pt idx="40">
                  <c:v>94966</c:v>
                </c:pt>
                <c:pt idx="41">
                  <c:v>94966</c:v>
                </c:pt>
                <c:pt idx="42">
                  <c:v>92594</c:v>
                </c:pt>
                <c:pt idx="43">
                  <c:v>92594</c:v>
                </c:pt>
                <c:pt idx="44">
                  <c:v>86739</c:v>
                </c:pt>
                <c:pt idx="45">
                  <c:v>86739</c:v>
                </c:pt>
                <c:pt idx="46">
                  <c:v>80399</c:v>
                </c:pt>
                <c:pt idx="47">
                  <c:v>80399</c:v>
                </c:pt>
              </c:numCache>
            </c:numRef>
          </c:yVal>
          <c:smooth val="0"/>
          <c:extLst>
            <c:ext xmlns:c16="http://schemas.microsoft.com/office/drawing/2014/chart" uri="{C3380CC4-5D6E-409C-BE32-E72D297353CC}">
              <c16:uniqueId val="{00000000-3972-DD4E-AA0A-4305119B8C08}"/>
            </c:ext>
          </c:extLst>
        </c:ser>
        <c:dLbls>
          <c:showLegendKey val="0"/>
          <c:showVal val="0"/>
          <c:showCatName val="0"/>
          <c:showSerName val="0"/>
          <c:showPercent val="0"/>
          <c:showBubbleSize val="0"/>
        </c:dLbls>
        <c:axId val="1210965008"/>
        <c:axId val="1296573328"/>
      </c:scatterChart>
      <c:valAx>
        <c:axId val="1210965008"/>
        <c:scaling>
          <c:orientation val="minMax"/>
          <c:max val="24"/>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Hour</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296573328"/>
        <c:crosses val="autoZero"/>
        <c:crossBetween val="midCat"/>
        <c:majorUnit val="1"/>
      </c:valAx>
      <c:valAx>
        <c:axId val="1296573328"/>
        <c:scaling>
          <c:orientation val="minMax"/>
          <c:min val="5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Forecast Load (MW)</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21096500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7E6934-8BC9-4A4A-AFB2-3279E2016B89}" type="datetimeFigureOut">
              <a:rPr lang="en-US" smtClean="0"/>
              <a:t>3/26/24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38F811-AB8E-934C-967F-6CB30A935078}" type="slidenum">
              <a:rPr lang="en-US" smtClean="0"/>
              <a:t>‹#›</a:t>
            </a:fld>
            <a:endParaRPr lang="en-US"/>
          </a:p>
        </p:txBody>
      </p:sp>
    </p:spTree>
    <p:extLst>
      <p:ext uri="{BB962C8B-B14F-4D97-AF65-F5344CB8AC3E}">
        <p14:creationId xmlns:p14="http://schemas.microsoft.com/office/powerpoint/2010/main" val="33687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Text Placeholder 5"/>
          <p:cNvSpPr>
            <a:spLocks noGrp="1"/>
          </p:cNvSpPr>
          <p:nvPr>
            <p:ph type="body" sz="quarter" idx="10" hasCustomPrompt="1"/>
          </p:nvPr>
        </p:nvSpPr>
        <p:spPr>
          <a:xfrm>
            <a:off x="895676" y="1332224"/>
            <a:ext cx="9296400" cy="1526386"/>
          </a:xfrm>
          <a:prstGeom prst="rect">
            <a:avLst/>
          </a:prstGeom>
        </p:spPr>
        <p:txBody>
          <a:bodyPr>
            <a:normAutofit/>
          </a:bodyPr>
          <a:lstStyle>
            <a:lvl1pPr marL="0" indent="0" algn="ctr">
              <a:lnSpc>
                <a:spcPct val="100000"/>
              </a:lnSpc>
              <a:buNone/>
              <a:defRPr sz="4800" b="0" i="0" baseline="0">
                <a:solidFill>
                  <a:schemeClr val="tx1">
                    <a:lumMod val="50000"/>
                  </a:schemeClr>
                </a:solidFill>
                <a:latin typeface="Arial" panose="020B0604020202020204" pitchFamily="34" charset="0"/>
                <a:cs typeface="Arial" panose="020B0604020202020204" pitchFamily="34" charset="0"/>
              </a:defRPr>
            </a:lvl1pPr>
            <a:lvl2pPr marL="342900" indent="0">
              <a:buNone/>
              <a:defRPr b="0" i="0">
                <a:solidFill>
                  <a:srgbClr val="E8D3A2"/>
                </a:solidFill>
                <a:latin typeface="Encode Sans Normal Black"/>
                <a:cs typeface="Encode Sans Normal Black"/>
              </a:defRPr>
            </a:lvl2pPr>
            <a:lvl3pPr marL="685800" indent="0">
              <a:buNone/>
              <a:defRPr b="0" i="0">
                <a:solidFill>
                  <a:srgbClr val="E8D3A2"/>
                </a:solidFill>
                <a:latin typeface="Encode Sans Normal Black"/>
                <a:cs typeface="Encode Sans Normal Black"/>
              </a:defRPr>
            </a:lvl3pPr>
            <a:lvl4pPr marL="1028700" indent="0">
              <a:buNone/>
              <a:defRPr b="0" i="0">
                <a:solidFill>
                  <a:srgbClr val="E8D3A2"/>
                </a:solidFill>
                <a:latin typeface="Encode Sans Normal Black"/>
                <a:cs typeface="Encode Sans Normal Black"/>
              </a:defRPr>
            </a:lvl4pPr>
            <a:lvl5pPr marL="1371600" indent="0">
              <a:buNone/>
              <a:defRPr b="0" i="0">
                <a:solidFill>
                  <a:srgbClr val="E8D3A2"/>
                </a:solidFill>
                <a:latin typeface="Encode Sans Normal Black"/>
                <a:cs typeface="Encode Sans Normal Black"/>
              </a:defRPr>
            </a:lvl5pPr>
          </a:lstStyle>
          <a:p>
            <a:pPr lvl="0"/>
            <a:r>
              <a:rPr lang="en-US" dirty="0"/>
              <a:t>TITLE SLIDE</a:t>
            </a:r>
          </a:p>
        </p:txBody>
      </p:sp>
      <p:pic>
        <p:nvPicPr>
          <p:cNvPr id="11" name="Picture 10"/>
          <p:cNvPicPr>
            <a:picLocks noChangeAspect="1"/>
          </p:cNvPicPr>
          <p:nvPr userDrawn="1"/>
        </p:nvPicPr>
        <p:blipFill>
          <a:blip r:embed="rId2"/>
          <a:stretch>
            <a:fillRect/>
          </a:stretch>
        </p:blipFill>
        <p:spPr>
          <a:xfrm>
            <a:off x="1039284" y="3973980"/>
            <a:ext cx="2133600" cy="139700"/>
          </a:xfrm>
          <a:prstGeom prst="rect">
            <a:avLst/>
          </a:prstGeom>
        </p:spPr>
      </p:pic>
      <p:pic>
        <p:nvPicPr>
          <p:cNvPr id="6" name="Picture 5">
            <a:extLst>
              <a:ext uri="{FF2B5EF4-FFF2-40B4-BE49-F238E27FC236}">
                <a16:creationId xmlns:a16="http://schemas.microsoft.com/office/drawing/2014/main" id="{CDA814FC-B1F0-2B45-ADF8-4BD799BA01AB}"/>
              </a:ext>
            </a:extLst>
          </p:cNvPr>
          <p:cNvPicPr>
            <a:picLocks noChangeAspect="1"/>
          </p:cNvPicPr>
          <p:nvPr userDrawn="1"/>
        </p:nvPicPr>
        <p:blipFill>
          <a:blip r:embed="rId3"/>
          <a:stretch>
            <a:fillRect/>
          </a:stretch>
        </p:blipFill>
        <p:spPr>
          <a:xfrm>
            <a:off x="975575" y="4132901"/>
            <a:ext cx="2133600" cy="139700"/>
          </a:xfrm>
          <a:prstGeom prst="rect">
            <a:avLst/>
          </a:prstGeom>
        </p:spPr>
      </p:pic>
      <p:sp>
        <p:nvSpPr>
          <p:cNvPr id="2" name="Footer Placeholder 4">
            <a:extLst>
              <a:ext uri="{FF2B5EF4-FFF2-40B4-BE49-F238E27FC236}">
                <a16:creationId xmlns:a16="http://schemas.microsoft.com/office/drawing/2014/main" id="{1D0F399A-86A8-5F71-DBDB-85A67B25E9A9}"/>
              </a:ext>
            </a:extLst>
          </p:cNvPr>
          <p:cNvSpPr>
            <a:spLocks noGrp="1"/>
          </p:cNvSpPr>
          <p:nvPr>
            <p:ph type="ftr" sz="quarter" idx="3"/>
          </p:nvPr>
        </p:nvSpPr>
        <p:spPr>
          <a:xfrm>
            <a:off x="11277600" y="6618514"/>
            <a:ext cx="914400" cy="239486"/>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15100511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Header only">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895678" y="371510"/>
            <a:ext cx="10707438" cy="658300"/>
          </a:xfrm>
          <a:prstGeom prst="rect">
            <a:avLst/>
          </a:prstGeom>
        </p:spPr>
        <p:txBody>
          <a:bodyPr>
            <a:normAutofit/>
          </a:bodyPr>
          <a:lstStyle>
            <a:lvl1pPr marL="0" indent="0">
              <a:lnSpc>
                <a:spcPct val="90000"/>
              </a:lnSpc>
              <a:buNone/>
              <a:defRPr sz="3200" b="0" i="0" baseline="0">
                <a:solidFill>
                  <a:schemeClr val="tx1">
                    <a:lumMod val="50000"/>
                  </a:schemeClr>
                </a:solidFill>
                <a:latin typeface="Arial" panose="020B0604020202020204" pitchFamily="34" charset="0"/>
                <a:cs typeface="Arial" panose="020B0604020202020204" pitchFamily="34" charset="0"/>
              </a:defRPr>
            </a:lvl1pPr>
            <a:lvl2pPr marL="342900" indent="0">
              <a:buNone/>
              <a:defRPr b="0" i="0">
                <a:solidFill>
                  <a:srgbClr val="E8D3A2"/>
                </a:solidFill>
                <a:latin typeface="Encode Sans Normal Black"/>
                <a:cs typeface="Encode Sans Normal Black"/>
              </a:defRPr>
            </a:lvl2pPr>
            <a:lvl3pPr marL="685800" indent="0">
              <a:buNone/>
              <a:defRPr b="0" i="0">
                <a:solidFill>
                  <a:srgbClr val="E8D3A2"/>
                </a:solidFill>
                <a:latin typeface="Encode Sans Normal Black"/>
                <a:cs typeface="Encode Sans Normal Black"/>
              </a:defRPr>
            </a:lvl3pPr>
            <a:lvl4pPr marL="1028700" indent="0">
              <a:buNone/>
              <a:defRPr b="0" i="0">
                <a:solidFill>
                  <a:srgbClr val="E8D3A2"/>
                </a:solidFill>
                <a:latin typeface="Encode Sans Normal Black"/>
                <a:cs typeface="Encode Sans Normal Black"/>
              </a:defRPr>
            </a:lvl4pPr>
            <a:lvl5pPr marL="1371600" indent="0">
              <a:buNone/>
              <a:defRPr b="0" i="0">
                <a:solidFill>
                  <a:srgbClr val="E8D3A2"/>
                </a:solidFill>
                <a:latin typeface="Encode Sans Normal Black"/>
                <a:cs typeface="Encode Sans Normal Black"/>
              </a:defRPr>
            </a:lvl5pPr>
          </a:lstStyle>
          <a:p>
            <a:pPr lvl="0"/>
            <a:r>
              <a:rPr lang="en-US" dirty="0"/>
              <a:t>THIS BOX IS FOR A HEADER</a:t>
            </a:r>
          </a:p>
        </p:txBody>
      </p:sp>
      <p:pic>
        <p:nvPicPr>
          <p:cNvPr id="17" name="Picture 16"/>
          <p:cNvPicPr>
            <a:picLocks noChangeAspect="1"/>
          </p:cNvPicPr>
          <p:nvPr userDrawn="1"/>
        </p:nvPicPr>
        <p:blipFill>
          <a:blip r:embed="rId2"/>
          <a:stretch>
            <a:fillRect/>
          </a:stretch>
        </p:blipFill>
        <p:spPr>
          <a:xfrm>
            <a:off x="1022351" y="1364412"/>
            <a:ext cx="1471708" cy="96361"/>
          </a:xfrm>
          <a:prstGeom prst="rect">
            <a:avLst/>
          </a:prstGeom>
        </p:spPr>
      </p:pic>
      <p:pic>
        <p:nvPicPr>
          <p:cNvPr id="7" name="Picture 6">
            <a:extLst>
              <a:ext uri="{FF2B5EF4-FFF2-40B4-BE49-F238E27FC236}">
                <a16:creationId xmlns:a16="http://schemas.microsoft.com/office/drawing/2014/main" id="{F57D3CB6-79CD-664D-AF96-092C7A975101}"/>
              </a:ext>
            </a:extLst>
          </p:cNvPr>
          <p:cNvPicPr>
            <a:picLocks noChangeAspect="1"/>
          </p:cNvPicPr>
          <p:nvPr userDrawn="1"/>
        </p:nvPicPr>
        <p:blipFill>
          <a:blip r:embed="rId3"/>
          <a:stretch>
            <a:fillRect/>
          </a:stretch>
        </p:blipFill>
        <p:spPr>
          <a:xfrm>
            <a:off x="895678" y="1234788"/>
            <a:ext cx="2133600" cy="139700"/>
          </a:xfrm>
          <a:prstGeom prst="rect">
            <a:avLst/>
          </a:prstGeom>
        </p:spPr>
      </p:pic>
      <p:sp>
        <p:nvSpPr>
          <p:cNvPr id="8" name="TextBox 7">
            <a:extLst>
              <a:ext uri="{FF2B5EF4-FFF2-40B4-BE49-F238E27FC236}">
                <a16:creationId xmlns:a16="http://schemas.microsoft.com/office/drawing/2014/main" id="{05685F19-F95E-A34A-A0FA-B3698D99BE5E}"/>
              </a:ext>
            </a:extLst>
          </p:cNvPr>
          <p:cNvSpPr txBox="1"/>
          <p:nvPr userDrawn="1"/>
        </p:nvSpPr>
        <p:spPr>
          <a:xfrm>
            <a:off x="71021" y="6640499"/>
            <a:ext cx="3036163" cy="246221"/>
          </a:xfrm>
          <a:prstGeom prst="rect">
            <a:avLst/>
          </a:prstGeom>
          <a:noFill/>
        </p:spPr>
        <p:txBody>
          <a:bodyPr wrap="square" rtlCol="0">
            <a:spAutoFit/>
          </a:bodyPr>
          <a:lstStyle/>
          <a:p>
            <a:r>
              <a:rPr lang="en-US" sz="1000" dirty="0">
                <a:solidFill>
                  <a:schemeClr val="bg1">
                    <a:lumMod val="65000"/>
                  </a:schemeClr>
                </a:solidFill>
                <a:latin typeface="Arial" panose="020B0604020202020204" pitchFamily="34" charset="0"/>
                <a:cs typeface="Arial" panose="020B0604020202020204" pitchFamily="34" charset="0"/>
              </a:rPr>
              <a:t>© 2024 Daniel Kirschen</a:t>
            </a:r>
          </a:p>
        </p:txBody>
      </p:sp>
      <p:sp>
        <p:nvSpPr>
          <p:cNvPr id="4" name="Footer Placeholder 3">
            <a:extLst>
              <a:ext uri="{FF2B5EF4-FFF2-40B4-BE49-F238E27FC236}">
                <a16:creationId xmlns:a16="http://schemas.microsoft.com/office/drawing/2014/main" id="{18C37DBC-4368-5B46-84FB-C4F010A3F66A}"/>
              </a:ext>
            </a:extLst>
          </p:cNvPr>
          <p:cNvSpPr>
            <a:spLocks noGrp="1"/>
          </p:cNvSpPr>
          <p:nvPr>
            <p:ph type="ftr" sz="quarter" idx="11"/>
          </p:nvPr>
        </p:nvSpPr>
        <p:spPr>
          <a:xfrm>
            <a:off x="11416937" y="6617566"/>
            <a:ext cx="775063" cy="246221"/>
          </a:xfrm>
        </p:spPr>
        <p:txBody>
          <a:bodyPr/>
          <a:lstStyle>
            <a:lvl1pPr algn="r">
              <a:defRPr sz="1000">
                <a:solidFill>
                  <a:schemeClr val="bg1">
                    <a:lumMod val="65000"/>
                  </a:schemeClr>
                </a:solidFill>
              </a:defRPr>
            </a:lvl1pPr>
          </a:lstStyle>
          <a:p>
            <a:endParaRPr lang="en-US" dirty="0"/>
          </a:p>
        </p:txBody>
      </p:sp>
    </p:spTree>
    <p:extLst>
      <p:ext uri="{BB962C8B-B14F-4D97-AF65-F5344CB8AC3E}">
        <p14:creationId xmlns:p14="http://schemas.microsoft.com/office/powerpoint/2010/main" val="19046273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and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895678" y="371510"/>
            <a:ext cx="10707438" cy="658300"/>
          </a:xfrm>
          <a:prstGeom prst="rect">
            <a:avLst/>
          </a:prstGeom>
        </p:spPr>
        <p:txBody>
          <a:bodyPr>
            <a:normAutofit/>
          </a:bodyPr>
          <a:lstStyle>
            <a:lvl1pPr marL="0" indent="0">
              <a:lnSpc>
                <a:spcPct val="90000"/>
              </a:lnSpc>
              <a:buNone/>
              <a:defRPr sz="3200" b="0" i="0" baseline="0">
                <a:solidFill>
                  <a:schemeClr val="tx1">
                    <a:lumMod val="50000"/>
                  </a:schemeClr>
                </a:solidFill>
                <a:latin typeface="Arial" panose="020B0604020202020204" pitchFamily="34" charset="0"/>
                <a:cs typeface="Arial" panose="020B0604020202020204" pitchFamily="34" charset="0"/>
              </a:defRPr>
            </a:lvl1pPr>
            <a:lvl2pPr marL="342900" indent="0">
              <a:buNone/>
              <a:defRPr b="0" i="0">
                <a:solidFill>
                  <a:srgbClr val="E8D3A2"/>
                </a:solidFill>
                <a:latin typeface="Encode Sans Normal Black"/>
                <a:cs typeface="Encode Sans Normal Black"/>
              </a:defRPr>
            </a:lvl2pPr>
            <a:lvl3pPr marL="685800" indent="0">
              <a:buNone/>
              <a:defRPr b="0" i="0">
                <a:solidFill>
                  <a:srgbClr val="E8D3A2"/>
                </a:solidFill>
                <a:latin typeface="Encode Sans Normal Black"/>
                <a:cs typeface="Encode Sans Normal Black"/>
              </a:defRPr>
            </a:lvl3pPr>
            <a:lvl4pPr marL="1028700" indent="0">
              <a:buNone/>
              <a:defRPr b="0" i="0">
                <a:solidFill>
                  <a:srgbClr val="E8D3A2"/>
                </a:solidFill>
                <a:latin typeface="Encode Sans Normal Black"/>
                <a:cs typeface="Encode Sans Normal Black"/>
              </a:defRPr>
            </a:lvl4pPr>
            <a:lvl5pPr marL="1371600" indent="0">
              <a:buNone/>
              <a:defRPr b="0" i="0">
                <a:solidFill>
                  <a:srgbClr val="E8D3A2"/>
                </a:solidFill>
                <a:latin typeface="Encode Sans Normal Black"/>
                <a:cs typeface="Encode Sans Normal Black"/>
              </a:defRPr>
            </a:lvl5pPr>
          </a:lstStyle>
          <a:p>
            <a:pPr lvl="0"/>
            <a:r>
              <a:rPr lang="en-US" dirty="0"/>
              <a:t>THIS BOX IS FOR A HEADER</a:t>
            </a:r>
          </a:p>
        </p:txBody>
      </p:sp>
      <p:pic>
        <p:nvPicPr>
          <p:cNvPr id="17" name="Picture 16"/>
          <p:cNvPicPr>
            <a:picLocks noChangeAspect="1"/>
          </p:cNvPicPr>
          <p:nvPr userDrawn="1"/>
        </p:nvPicPr>
        <p:blipFill>
          <a:blip r:embed="rId2"/>
          <a:stretch>
            <a:fillRect/>
          </a:stretch>
        </p:blipFill>
        <p:spPr>
          <a:xfrm>
            <a:off x="1022351" y="1364412"/>
            <a:ext cx="1471708" cy="96361"/>
          </a:xfrm>
          <a:prstGeom prst="rect">
            <a:avLst/>
          </a:prstGeom>
        </p:spPr>
      </p:pic>
      <p:pic>
        <p:nvPicPr>
          <p:cNvPr id="7" name="Picture 6">
            <a:extLst>
              <a:ext uri="{FF2B5EF4-FFF2-40B4-BE49-F238E27FC236}">
                <a16:creationId xmlns:a16="http://schemas.microsoft.com/office/drawing/2014/main" id="{F57D3CB6-79CD-664D-AF96-092C7A975101}"/>
              </a:ext>
            </a:extLst>
          </p:cNvPr>
          <p:cNvPicPr>
            <a:picLocks noChangeAspect="1"/>
          </p:cNvPicPr>
          <p:nvPr userDrawn="1"/>
        </p:nvPicPr>
        <p:blipFill>
          <a:blip r:embed="rId3"/>
          <a:stretch>
            <a:fillRect/>
          </a:stretch>
        </p:blipFill>
        <p:spPr>
          <a:xfrm>
            <a:off x="895678" y="1234788"/>
            <a:ext cx="2133600" cy="139700"/>
          </a:xfrm>
          <a:prstGeom prst="rect">
            <a:avLst/>
          </a:prstGeom>
        </p:spPr>
      </p:pic>
      <p:sp>
        <p:nvSpPr>
          <p:cNvPr id="8" name="TextBox 7">
            <a:extLst>
              <a:ext uri="{FF2B5EF4-FFF2-40B4-BE49-F238E27FC236}">
                <a16:creationId xmlns:a16="http://schemas.microsoft.com/office/drawing/2014/main" id="{05685F19-F95E-A34A-A0FA-B3698D99BE5E}"/>
              </a:ext>
            </a:extLst>
          </p:cNvPr>
          <p:cNvSpPr txBox="1"/>
          <p:nvPr userDrawn="1"/>
        </p:nvSpPr>
        <p:spPr>
          <a:xfrm>
            <a:off x="71021" y="6640499"/>
            <a:ext cx="3036163" cy="246221"/>
          </a:xfrm>
          <a:prstGeom prst="rect">
            <a:avLst/>
          </a:prstGeom>
          <a:noFill/>
        </p:spPr>
        <p:txBody>
          <a:bodyPr wrap="square" rtlCol="0">
            <a:spAutoFit/>
          </a:bodyPr>
          <a:lstStyle/>
          <a:p>
            <a:r>
              <a:rPr lang="en-US" sz="1000" dirty="0">
                <a:solidFill>
                  <a:schemeClr val="bg1">
                    <a:lumMod val="65000"/>
                  </a:schemeClr>
                </a:solidFill>
                <a:latin typeface="Arial" panose="020B0604020202020204" pitchFamily="34" charset="0"/>
                <a:cs typeface="Arial" panose="020B0604020202020204" pitchFamily="34" charset="0"/>
              </a:rPr>
              <a:t>© 2024 Daniel Kirschen</a:t>
            </a:r>
          </a:p>
        </p:txBody>
      </p:sp>
      <p:sp>
        <p:nvSpPr>
          <p:cNvPr id="4" name="Footer Placeholder 3">
            <a:extLst>
              <a:ext uri="{FF2B5EF4-FFF2-40B4-BE49-F238E27FC236}">
                <a16:creationId xmlns:a16="http://schemas.microsoft.com/office/drawing/2014/main" id="{18C37DBC-4368-5B46-84FB-C4F010A3F66A}"/>
              </a:ext>
            </a:extLst>
          </p:cNvPr>
          <p:cNvSpPr>
            <a:spLocks noGrp="1"/>
          </p:cNvSpPr>
          <p:nvPr>
            <p:ph type="ftr" sz="quarter" idx="11"/>
          </p:nvPr>
        </p:nvSpPr>
        <p:spPr>
          <a:xfrm>
            <a:off x="11460480" y="6617566"/>
            <a:ext cx="731520" cy="246221"/>
          </a:xfrm>
        </p:spPr>
        <p:txBody>
          <a:bodyPr/>
          <a:lstStyle>
            <a:lvl1pPr algn="r">
              <a:defRPr sz="1000">
                <a:solidFill>
                  <a:schemeClr val="bg1">
                    <a:lumMod val="65000"/>
                  </a:schemeClr>
                </a:solidFill>
              </a:defRPr>
            </a:lvl1pPr>
          </a:lstStyle>
          <a:p>
            <a:endParaRPr lang="en-US" dirty="0"/>
          </a:p>
        </p:txBody>
      </p:sp>
      <p:sp>
        <p:nvSpPr>
          <p:cNvPr id="2" name="Content Placeholder 4">
            <a:extLst>
              <a:ext uri="{FF2B5EF4-FFF2-40B4-BE49-F238E27FC236}">
                <a16:creationId xmlns:a16="http://schemas.microsoft.com/office/drawing/2014/main" id="{70840768-7ED5-D480-B088-7A81F9B71CAB}"/>
              </a:ext>
            </a:extLst>
          </p:cNvPr>
          <p:cNvSpPr>
            <a:spLocks noGrp="1"/>
          </p:cNvSpPr>
          <p:nvPr>
            <p:ph sz="quarter" idx="12"/>
          </p:nvPr>
        </p:nvSpPr>
        <p:spPr>
          <a:xfrm>
            <a:off x="895678" y="1642118"/>
            <a:ext cx="10707438" cy="473075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33781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895678" y="371510"/>
            <a:ext cx="10707438" cy="658300"/>
          </a:xfrm>
          <a:prstGeom prst="rect">
            <a:avLst/>
          </a:prstGeom>
        </p:spPr>
        <p:txBody>
          <a:bodyPr>
            <a:normAutofit/>
          </a:bodyPr>
          <a:lstStyle>
            <a:lvl1pPr marL="0" indent="0">
              <a:lnSpc>
                <a:spcPct val="90000"/>
              </a:lnSpc>
              <a:buNone/>
              <a:defRPr sz="3200" b="0" i="0" baseline="0">
                <a:solidFill>
                  <a:schemeClr val="tx1">
                    <a:lumMod val="50000"/>
                  </a:schemeClr>
                </a:solidFill>
                <a:latin typeface="Arial" panose="020B0604020202020204" pitchFamily="34" charset="0"/>
                <a:cs typeface="Arial" panose="020B0604020202020204" pitchFamily="34" charset="0"/>
              </a:defRPr>
            </a:lvl1pPr>
            <a:lvl2pPr marL="342900" indent="0">
              <a:buNone/>
              <a:defRPr b="0" i="0">
                <a:solidFill>
                  <a:srgbClr val="E8D3A2"/>
                </a:solidFill>
                <a:latin typeface="Encode Sans Normal Black"/>
                <a:cs typeface="Encode Sans Normal Black"/>
              </a:defRPr>
            </a:lvl2pPr>
            <a:lvl3pPr marL="685800" indent="0">
              <a:buNone/>
              <a:defRPr b="0" i="0">
                <a:solidFill>
                  <a:srgbClr val="E8D3A2"/>
                </a:solidFill>
                <a:latin typeface="Encode Sans Normal Black"/>
                <a:cs typeface="Encode Sans Normal Black"/>
              </a:defRPr>
            </a:lvl3pPr>
            <a:lvl4pPr marL="1028700" indent="0">
              <a:buNone/>
              <a:defRPr b="0" i="0">
                <a:solidFill>
                  <a:srgbClr val="E8D3A2"/>
                </a:solidFill>
                <a:latin typeface="Encode Sans Normal Black"/>
                <a:cs typeface="Encode Sans Normal Black"/>
              </a:defRPr>
            </a:lvl4pPr>
            <a:lvl5pPr marL="1371600" indent="0">
              <a:buNone/>
              <a:defRPr b="0" i="0">
                <a:solidFill>
                  <a:srgbClr val="E8D3A2"/>
                </a:solidFill>
                <a:latin typeface="Encode Sans Normal Black"/>
                <a:cs typeface="Encode Sans Normal Black"/>
              </a:defRPr>
            </a:lvl5pPr>
          </a:lstStyle>
          <a:p>
            <a:pPr lvl="0"/>
            <a:r>
              <a:rPr lang="en-US" dirty="0"/>
              <a:t>THIS BOX IS FOR A HEADER</a:t>
            </a:r>
          </a:p>
        </p:txBody>
      </p:sp>
      <p:pic>
        <p:nvPicPr>
          <p:cNvPr id="17" name="Picture 16"/>
          <p:cNvPicPr>
            <a:picLocks noChangeAspect="1"/>
          </p:cNvPicPr>
          <p:nvPr userDrawn="1"/>
        </p:nvPicPr>
        <p:blipFill>
          <a:blip r:embed="rId2"/>
          <a:stretch>
            <a:fillRect/>
          </a:stretch>
        </p:blipFill>
        <p:spPr>
          <a:xfrm>
            <a:off x="1022351" y="1364412"/>
            <a:ext cx="1471708" cy="96361"/>
          </a:xfrm>
          <a:prstGeom prst="rect">
            <a:avLst/>
          </a:prstGeom>
        </p:spPr>
      </p:pic>
      <p:pic>
        <p:nvPicPr>
          <p:cNvPr id="7" name="Picture 6">
            <a:extLst>
              <a:ext uri="{FF2B5EF4-FFF2-40B4-BE49-F238E27FC236}">
                <a16:creationId xmlns:a16="http://schemas.microsoft.com/office/drawing/2014/main" id="{F57D3CB6-79CD-664D-AF96-092C7A975101}"/>
              </a:ext>
            </a:extLst>
          </p:cNvPr>
          <p:cNvPicPr>
            <a:picLocks noChangeAspect="1"/>
          </p:cNvPicPr>
          <p:nvPr userDrawn="1"/>
        </p:nvPicPr>
        <p:blipFill>
          <a:blip r:embed="rId3"/>
          <a:stretch>
            <a:fillRect/>
          </a:stretch>
        </p:blipFill>
        <p:spPr>
          <a:xfrm>
            <a:off x="895678" y="1234788"/>
            <a:ext cx="2133600" cy="139700"/>
          </a:xfrm>
          <a:prstGeom prst="rect">
            <a:avLst/>
          </a:prstGeom>
        </p:spPr>
      </p:pic>
      <p:sp>
        <p:nvSpPr>
          <p:cNvPr id="8" name="TextBox 7">
            <a:extLst>
              <a:ext uri="{FF2B5EF4-FFF2-40B4-BE49-F238E27FC236}">
                <a16:creationId xmlns:a16="http://schemas.microsoft.com/office/drawing/2014/main" id="{05685F19-F95E-A34A-A0FA-B3698D99BE5E}"/>
              </a:ext>
            </a:extLst>
          </p:cNvPr>
          <p:cNvSpPr txBox="1"/>
          <p:nvPr userDrawn="1"/>
        </p:nvSpPr>
        <p:spPr>
          <a:xfrm>
            <a:off x="71021" y="6640499"/>
            <a:ext cx="3036163" cy="246221"/>
          </a:xfrm>
          <a:prstGeom prst="rect">
            <a:avLst/>
          </a:prstGeom>
          <a:noFill/>
        </p:spPr>
        <p:txBody>
          <a:bodyPr wrap="square" rtlCol="0">
            <a:spAutoFit/>
          </a:bodyPr>
          <a:lstStyle/>
          <a:p>
            <a:r>
              <a:rPr lang="en-US" sz="1000" dirty="0">
                <a:solidFill>
                  <a:schemeClr val="bg1">
                    <a:lumMod val="65000"/>
                  </a:schemeClr>
                </a:solidFill>
                <a:latin typeface="Arial" panose="020B0604020202020204" pitchFamily="34" charset="0"/>
                <a:cs typeface="Arial" panose="020B0604020202020204" pitchFamily="34" charset="0"/>
              </a:rPr>
              <a:t>© 2024 Daniel Kirschen</a:t>
            </a:r>
          </a:p>
        </p:txBody>
      </p:sp>
      <p:sp>
        <p:nvSpPr>
          <p:cNvPr id="4" name="Footer Placeholder 3">
            <a:extLst>
              <a:ext uri="{FF2B5EF4-FFF2-40B4-BE49-F238E27FC236}">
                <a16:creationId xmlns:a16="http://schemas.microsoft.com/office/drawing/2014/main" id="{18C37DBC-4368-5B46-84FB-C4F010A3F66A}"/>
              </a:ext>
            </a:extLst>
          </p:cNvPr>
          <p:cNvSpPr>
            <a:spLocks noGrp="1"/>
          </p:cNvSpPr>
          <p:nvPr>
            <p:ph type="ftr" sz="quarter" idx="11"/>
          </p:nvPr>
        </p:nvSpPr>
        <p:spPr>
          <a:xfrm>
            <a:off x="11451771" y="6617566"/>
            <a:ext cx="740229" cy="246221"/>
          </a:xfrm>
        </p:spPr>
        <p:txBody>
          <a:bodyPr/>
          <a:lstStyle>
            <a:lvl1pPr algn="r">
              <a:defRPr sz="1000">
                <a:solidFill>
                  <a:schemeClr val="bg1">
                    <a:lumMod val="65000"/>
                  </a:schemeClr>
                </a:solidFill>
              </a:defRPr>
            </a:lvl1pPr>
          </a:lstStyle>
          <a:p>
            <a:endParaRPr lang="en-US" dirty="0"/>
          </a:p>
        </p:txBody>
      </p:sp>
      <p:sp>
        <p:nvSpPr>
          <p:cNvPr id="5" name="Content Placeholder 4">
            <a:extLst>
              <a:ext uri="{FF2B5EF4-FFF2-40B4-BE49-F238E27FC236}">
                <a16:creationId xmlns:a16="http://schemas.microsoft.com/office/drawing/2014/main" id="{DD08AF5C-0E23-2A4D-A727-36B304DA7EF6}"/>
              </a:ext>
            </a:extLst>
          </p:cNvPr>
          <p:cNvSpPr>
            <a:spLocks noGrp="1"/>
          </p:cNvSpPr>
          <p:nvPr>
            <p:ph sz="quarter" idx="12"/>
          </p:nvPr>
        </p:nvSpPr>
        <p:spPr>
          <a:xfrm>
            <a:off x="895678" y="1642118"/>
            <a:ext cx="5032156" cy="47307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4">
            <a:extLst>
              <a:ext uri="{FF2B5EF4-FFF2-40B4-BE49-F238E27FC236}">
                <a16:creationId xmlns:a16="http://schemas.microsoft.com/office/drawing/2014/main" id="{396CBE1A-7359-7A44-BB63-2EC0C605799F}"/>
              </a:ext>
            </a:extLst>
          </p:cNvPr>
          <p:cNvSpPr>
            <a:spLocks noGrp="1"/>
          </p:cNvSpPr>
          <p:nvPr>
            <p:ph sz="quarter" idx="13"/>
          </p:nvPr>
        </p:nvSpPr>
        <p:spPr>
          <a:xfrm>
            <a:off x="6570960" y="1649413"/>
            <a:ext cx="5032156" cy="47234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97418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stretch>
            <a:fillRect/>
          </a:stretch>
        </p:blipFill>
        <p:spPr>
          <a:xfrm>
            <a:off x="1022351" y="1364412"/>
            <a:ext cx="1471708" cy="96361"/>
          </a:xfrm>
          <a:prstGeom prst="rect">
            <a:avLst/>
          </a:prstGeom>
        </p:spPr>
      </p:pic>
      <p:sp>
        <p:nvSpPr>
          <p:cNvPr id="6" name="TextBox 5">
            <a:extLst>
              <a:ext uri="{FF2B5EF4-FFF2-40B4-BE49-F238E27FC236}">
                <a16:creationId xmlns:a16="http://schemas.microsoft.com/office/drawing/2014/main" id="{7A29D94A-85F3-CE48-BFC4-4D8C36503A24}"/>
              </a:ext>
            </a:extLst>
          </p:cNvPr>
          <p:cNvSpPr txBox="1"/>
          <p:nvPr userDrawn="1"/>
        </p:nvSpPr>
        <p:spPr>
          <a:xfrm>
            <a:off x="71021" y="6640499"/>
            <a:ext cx="3036163" cy="246221"/>
          </a:xfrm>
          <a:prstGeom prst="rect">
            <a:avLst/>
          </a:prstGeom>
          <a:noFill/>
        </p:spPr>
        <p:txBody>
          <a:bodyPr wrap="square" rtlCol="0">
            <a:spAutoFit/>
          </a:bodyPr>
          <a:lstStyle/>
          <a:p>
            <a:r>
              <a:rPr lang="en-US" sz="1000" dirty="0">
                <a:solidFill>
                  <a:schemeClr val="bg1">
                    <a:lumMod val="65000"/>
                  </a:schemeClr>
                </a:solidFill>
                <a:latin typeface="Arial" panose="020B0604020202020204" pitchFamily="34" charset="0"/>
                <a:cs typeface="Arial" panose="020B0604020202020204" pitchFamily="34" charset="0"/>
              </a:rPr>
              <a:t>© 2024 Daniel Kirschen</a:t>
            </a:r>
          </a:p>
        </p:txBody>
      </p:sp>
      <p:sp>
        <p:nvSpPr>
          <p:cNvPr id="3" name="Footer Placeholder 2">
            <a:extLst>
              <a:ext uri="{FF2B5EF4-FFF2-40B4-BE49-F238E27FC236}">
                <a16:creationId xmlns:a16="http://schemas.microsoft.com/office/drawing/2014/main" id="{1669564F-169F-E741-B118-76DC05610C83}"/>
              </a:ext>
            </a:extLst>
          </p:cNvPr>
          <p:cNvSpPr>
            <a:spLocks noGrp="1"/>
          </p:cNvSpPr>
          <p:nvPr>
            <p:ph type="ftr" sz="quarter" idx="10"/>
          </p:nvPr>
        </p:nvSpPr>
        <p:spPr>
          <a:xfrm>
            <a:off x="11495314" y="6611779"/>
            <a:ext cx="696686" cy="246221"/>
          </a:xfrm>
        </p:spPr>
        <p:txBody>
          <a:bodyPr/>
          <a:lstStyle>
            <a:lvl1pPr algn="r">
              <a:defRPr sz="1000">
                <a:solidFill>
                  <a:schemeClr val="bg1">
                    <a:lumMod val="65000"/>
                  </a:schemeClr>
                </a:solidFill>
              </a:defRPr>
            </a:lvl1pPr>
          </a:lstStyle>
          <a:p>
            <a:endParaRPr lang="en-US" dirty="0"/>
          </a:p>
        </p:txBody>
      </p:sp>
    </p:spTree>
    <p:extLst>
      <p:ext uri="{BB962C8B-B14F-4D97-AF65-F5344CB8AC3E}">
        <p14:creationId xmlns:p14="http://schemas.microsoft.com/office/powerpoint/2010/main" val="31528919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3D9E029-C0DC-3D43-BC81-47307BD45450}"/>
              </a:ext>
            </a:extLst>
          </p:cNvPr>
          <p:cNvSpPr>
            <a:spLocks noGrp="1"/>
          </p:cNvSpPr>
          <p:nvPr>
            <p:ph type="ftr" sz="quarter" idx="3"/>
          </p:nvPr>
        </p:nvSpPr>
        <p:spPr>
          <a:xfrm>
            <a:off x="11278383" y="6692895"/>
            <a:ext cx="913617" cy="165105"/>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7" r:id="rId3"/>
    <p:sldLayoutId id="2147483674" r:id="rId4"/>
    <p:sldLayoutId id="2147483673" r:id="rId5"/>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hf sldNum="0"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3.xml"/><Relationship Id="rId4" Type="http://schemas.openxmlformats.org/officeDocument/2006/relationships/image" Target="../media/image214.png"/></Relationships>
</file>

<file path=ppt/slides/_rels/slide10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2.png"/><Relationship Id="rId7"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0.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2.png"/><Relationship Id="rId7" Type="http://schemas.openxmlformats.org/officeDocument/2006/relationships/image" Target="../media/image28.png"/><Relationship Id="rId2" Type="http://schemas.openxmlformats.org/officeDocument/2006/relationships/image" Target="../media/image410.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0.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57.png"/><Relationship Id="rId18" Type="http://schemas.openxmlformats.org/officeDocument/2006/relationships/image" Target="../media/image80.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79.png"/><Relationship Id="rId2" Type="http://schemas.openxmlformats.org/officeDocument/2006/relationships/image" Target="../media/image65.png"/><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7.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slideLayout" Target="../slideLayouts/slideLayout2.xml"/><Relationship Id="rId1" Type="http://schemas.openxmlformats.org/officeDocument/2006/relationships/video" Target="https://www.youtube.com/embed/CzLXdpOEy60?feature=oembe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 Id="rId5" Type="http://schemas.openxmlformats.org/officeDocument/2006/relationships/image" Target="../media/image97.png"/><Relationship Id="rId4" Type="http://schemas.openxmlformats.org/officeDocument/2006/relationships/image" Target="../media/image96.png"/></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19.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1090.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100.png"/><Relationship Id="rId1" Type="http://schemas.openxmlformats.org/officeDocument/2006/relationships/slideLayout" Target="../slideLayouts/slideLayout3.xml"/><Relationship Id="rId6" Type="http://schemas.openxmlformats.org/officeDocument/2006/relationships/image" Target="../media/image1140.png"/><Relationship Id="rId5" Type="http://schemas.openxmlformats.org/officeDocument/2006/relationships/image" Target="../media/image1130.png"/><Relationship Id="rId4" Type="http://schemas.openxmlformats.org/officeDocument/2006/relationships/image" Target="../media/image1120.png"/></Relationships>
</file>

<file path=ppt/slides/_rels/slide62.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0.png"/><Relationship Id="rId1" Type="http://schemas.openxmlformats.org/officeDocument/2006/relationships/slideLayout" Target="../slideLayouts/slideLayout3.xml"/><Relationship Id="rId4" Type="http://schemas.openxmlformats.org/officeDocument/2006/relationships/image" Target="../media/image1170.png"/></Relationships>
</file>

<file path=ppt/slides/_rels/slide63.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180.png"/><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6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530.png"/><Relationship Id="rId3" Type="http://schemas.openxmlformats.org/officeDocument/2006/relationships/image" Target="../media/image430.png"/><Relationship Id="rId7" Type="http://schemas.openxmlformats.org/officeDocument/2006/relationships/image" Target="../media/image470.png"/><Relationship Id="rId12" Type="http://schemas.openxmlformats.org/officeDocument/2006/relationships/image" Target="../media/image520.png"/><Relationship Id="rId2"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460.png"/><Relationship Id="rId11" Type="http://schemas.openxmlformats.org/officeDocument/2006/relationships/image" Target="../media/image510.png"/><Relationship Id="rId5" Type="http://schemas.openxmlformats.org/officeDocument/2006/relationships/image" Target="../media/image450.png"/><Relationship Id="rId10" Type="http://schemas.openxmlformats.org/officeDocument/2006/relationships/image" Target="../media/image500.png"/><Relationship Id="rId4" Type="http://schemas.openxmlformats.org/officeDocument/2006/relationships/image" Target="../media/image440.png"/><Relationship Id="rId9" Type="http://schemas.openxmlformats.org/officeDocument/2006/relationships/image" Target="../media/image490.png"/></Relationships>
</file>

<file path=ppt/slides/_rels/slide71.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19.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72.xml.rels><?xml version="1.0" encoding="UTF-8" standalone="yes"?>
<Relationships xmlns="http://schemas.openxmlformats.org/package/2006/relationships"><Relationship Id="rId8" Type="http://schemas.openxmlformats.org/officeDocument/2006/relationships/image" Target="../media/image470.png"/><Relationship Id="rId13" Type="http://schemas.openxmlformats.org/officeDocument/2006/relationships/image" Target="../media/image520.png"/><Relationship Id="rId3" Type="http://schemas.openxmlformats.org/officeDocument/2006/relationships/image" Target="../media/image430.png"/><Relationship Id="rId7" Type="http://schemas.openxmlformats.org/officeDocument/2006/relationships/image" Target="../media/image460.png"/><Relationship Id="rId12" Type="http://schemas.openxmlformats.org/officeDocument/2006/relationships/image" Target="../media/image510.png"/><Relationship Id="rId2"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540.png"/><Relationship Id="rId11" Type="http://schemas.openxmlformats.org/officeDocument/2006/relationships/image" Target="../media/image500.png"/><Relationship Id="rId5" Type="http://schemas.openxmlformats.org/officeDocument/2006/relationships/image" Target="../media/image450.png"/><Relationship Id="rId10" Type="http://schemas.openxmlformats.org/officeDocument/2006/relationships/image" Target="../media/image490.png"/><Relationship Id="rId4" Type="http://schemas.openxmlformats.org/officeDocument/2006/relationships/image" Target="../media/image440.png"/><Relationship Id="rId9" Type="http://schemas.openxmlformats.org/officeDocument/2006/relationships/image" Target="../media/image480.png"/><Relationship Id="rId14" Type="http://schemas.openxmlformats.org/officeDocument/2006/relationships/image" Target="../media/image530.png"/></Relationships>
</file>

<file path=ppt/slides/_rels/slide73.xml.rels><?xml version="1.0" encoding="UTF-8" standalone="yes"?>
<Relationships xmlns="http://schemas.openxmlformats.org/package/2006/relationships"><Relationship Id="rId8" Type="http://schemas.openxmlformats.org/officeDocument/2006/relationships/image" Target="../media/image470.png"/><Relationship Id="rId13" Type="http://schemas.openxmlformats.org/officeDocument/2006/relationships/image" Target="../media/image520.png"/><Relationship Id="rId3" Type="http://schemas.openxmlformats.org/officeDocument/2006/relationships/image" Target="../media/image430.png"/><Relationship Id="rId7" Type="http://schemas.openxmlformats.org/officeDocument/2006/relationships/image" Target="../media/image460.png"/><Relationship Id="rId12" Type="http://schemas.openxmlformats.org/officeDocument/2006/relationships/image" Target="../media/image510.png"/><Relationship Id="rId2"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550.png"/><Relationship Id="rId11" Type="http://schemas.openxmlformats.org/officeDocument/2006/relationships/image" Target="../media/image500.png"/><Relationship Id="rId5" Type="http://schemas.openxmlformats.org/officeDocument/2006/relationships/image" Target="../media/image450.png"/><Relationship Id="rId10" Type="http://schemas.openxmlformats.org/officeDocument/2006/relationships/image" Target="../media/image490.png"/><Relationship Id="rId4" Type="http://schemas.openxmlformats.org/officeDocument/2006/relationships/image" Target="../media/image440.png"/><Relationship Id="rId9" Type="http://schemas.openxmlformats.org/officeDocument/2006/relationships/image" Target="../media/image480.png"/><Relationship Id="rId14" Type="http://schemas.openxmlformats.org/officeDocument/2006/relationships/image" Target="../media/image53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670.png"/><Relationship Id="rId3" Type="http://schemas.openxmlformats.org/officeDocument/2006/relationships/image" Target="../media/image570.png"/><Relationship Id="rId7" Type="http://schemas.openxmlformats.org/officeDocument/2006/relationships/image" Target="../media/image610.png"/><Relationship Id="rId12" Type="http://schemas.openxmlformats.org/officeDocument/2006/relationships/image" Target="../media/image660.png"/><Relationship Id="rId17" Type="http://schemas.openxmlformats.org/officeDocument/2006/relationships/image" Target="../media/image710.png"/><Relationship Id="rId2" Type="http://schemas.openxmlformats.org/officeDocument/2006/relationships/image" Target="../media/image560.png"/><Relationship Id="rId16"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600.png"/><Relationship Id="rId11" Type="http://schemas.openxmlformats.org/officeDocument/2006/relationships/image" Target="../media/image650.png"/><Relationship Id="rId5" Type="http://schemas.openxmlformats.org/officeDocument/2006/relationships/image" Target="../media/image590.png"/><Relationship Id="rId15" Type="http://schemas.openxmlformats.org/officeDocument/2006/relationships/image" Target="../media/image690.png"/><Relationship Id="rId10" Type="http://schemas.openxmlformats.org/officeDocument/2006/relationships/image" Target="../media/image640.png"/><Relationship Id="rId4" Type="http://schemas.openxmlformats.org/officeDocument/2006/relationships/image" Target="../media/image580.png"/><Relationship Id="rId9" Type="http://schemas.openxmlformats.org/officeDocument/2006/relationships/image" Target="../media/image630.png"/><Relationship Id="rId14" Type="http://schemas.openxmlformats.org/officeDocument/2006/relationships/image" Target="../media/image68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18" Type="http://schemas.openxmlformats.org/officeDocument/2006/relationships/image" Target="../media/image144.png"/><Relationship Id="rId3" Type="http://schemas.openxmlformats.org/officeDocument/2006/relationships/image" Target="../media/image128.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png"/><Relationship Id="rId2" Type="http://schemas.openxmlformats.org/officeDocument/2006/relationships/image" Target="../media/image127.png"/><Relationship Id="rId16" Type="http://schemas.openxmlformats.org/officeDocument/2006/relationships/image" Target="../media/image142.png"/><Relationship Id="rId20" Type="http://schemas.openxmlformats.org/officeDocument/2006/relationships/image" Target="../media/image146.png"/><Relationship Id="rId1" Type="http://schemas.openxmlformats.org/officeDocument/2006/relationships/slideLayout" Target="../slideLayouts/slideLayout3.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image" Target="../media/image141.png"/><Relationship Id="rId10" Type="http://schemas.openxmlformats.org/officeDocument/2006/relationships/image" Target="../media/image136.png"/><Relationship Id="rId19" Type="http://schemas.openxmlformats.org/officeDocument/2006/relationships/image" Target="../media/image145.png"/><Relationship Id="rId4" Type="http://schemas.openxmlformats.org/officeDocument/2006/relationships/image" Target="../media/image129.png"/><Relationship Id="rId9" Type="http://schemas.openxmlformats.org/officeDocument/2006/relationships/image" Target="../media/image135.png"/><Relationship Id="rId14" Type="http://schemas.openxmlformats.org/officeDocument/2006/relationships/image" Target="../media/image140.png"/></Relationships>
</file>

<file path=ppt/slides/_rels/slide78.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png"/><Relationship Id="rId3" Type="http://schemas.openxmlformats.org/officeDocument/2006/relationships/image" Target="../media/image133.png"/><Relationship Id="rId7" Type="http://schemas.openxmlformats.org/officeDocument/2006/relationships/image" Target="../media/image137.png"/><Relationship Id="rId12" Type="http://schemas.openxmlformats.org/officeDocument/2006/relationships/image" Target="../media/image142.png"/><Relationship Id="rId2" Type="http://schemas.openxmlformats.org/officeDocument/2006/relationships/image" Target="../media/image147.png"/><Relationship Id="rId16" Type="http://schemas.openxmlformats.org/officeDocument/2006/relationships/image" Target="../media/image146.png"/><Relationship Id="rId1" Type="http://schemas.openxmlformats.org/officeDocument/2006/relationships/slideLayout" Target="../slideLayouts/slideLayout4.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35.png"/><Relationship Id="rId15" Type="http://schemas.openxmlformats.org/officeDocument/2006/relationships/image" Target="../media/image145.png"/><Relationship Id="rId10" Type="http://schemas.openxmlformats.org/officeDocument/2006/relationships/image" Target="../media/image140.pn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144.png"/></Relationships>
</file>

<file path=ppt/slides/_rels/slide7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18" Type="http://schemas.openxmlformats.org/officeDocument/2006/relationships/image" Target="../media/image166.png"/><Relationship Id="rId3" Type="http://schemas.openxmlformats.org/officeDocument/2006/relationships/image" Target="../media/image151.png"/><Relationship Id="rId21" Type="http://schemas.openxmlformats.org/officeDocument/2006/relationships/image" Target="../media/image169.png"/><Relationship Id="rId7" Type="http://schemas.openxmlformats.org/officeDocument/2006/relationships/image" Target="../media/image155.png"/><Relationship Id="rId12" Type="http://schemas.openxmlformats.org/officeDocument/2006/relationships/image" Target="../media/image160.png"/><Relationship Id="rId17" Type="http://schemas.openxmlformats.org/officeDocument/2006/relationships/image" Target="../media/image165.png"/><Relationship Id="rId2" Type="http://schemas.openxmlformats.org/officeDocument/2006/relationships/image" Target="../media/image150.png"/><Relationship Id="rId16" Type="http://schemas.openxmlformats.org/officeDocument/2006/relationships/image" Target="../media/image164.png"/><Relationship Id="rId20"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54.png"/><Relationship Id="rId11" Type="http://schemas.openxmlformats.org/officeDocument/2006/relationships/image" Target="../media/image159.png"/><Relationship Id="rId24" Type="http://schemas.openxmlformats.org/officeDocument/2006/relationships/image" Target="../media/image172.png"/><Relationship Id="rId5" Type="http://schemas.openxmlformats.org/officeDocument/2006/relationships/image" Target="../media/image153.png"/><Relationship Id="rId15" Type="http://schemas.openxmlformats.org/officeDocument/2006/relationships/image" Target="../media/image163.png"/><Relationship Id="rId23" Type="http://schemas.openxmlformats.org/officeDocument/2006/relationships/image" Target="../media/image171.png"/><Relationship Id="rId10" Type="http://schemas.openxmlformats.org/officeDocument/2006/relationships/image" Target="../media/image158.png"/><Relationship Id="rId19" Type="http://schemas.openxmlformats.org/officeDocument/2006/relationships/image" Target="../media/image167.png"/><Relationship Id="rId4" Type="http://schemas.openxmlformats.org/officeDocument/2006/relationships/image" Target="../media/image152.png"/><Relationship Id="rId9" Type="http://schemas.openxmlformats.org/officeDocument/2006/relationships/image" Target="../media/image157.png"/><Relationship Id="rId14" Type="http://schemas.openxmlformats.org/officeDocument/2006/relationships/image" Target="../media/image162.png"/><Relationship Id="rId22" Type="http://schemas.openxmlformats.org/officeDocument/2006/relationships/image" Target="../media/image170.png"/></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95.emf"/><Relationship Id="rId7" Type="http://schemas.openxmlformats.org/officeDocument/2006/relationships/image" Target="../media/image97.emf"/><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96.emf"/><Relationship Id="rId4" Type="http://schemas.openxmlformats.org/officeDocument/2006/relationships/oleObject" Target="../embeddings/oleObject3.bin"/><Relationship Id="rId9" Type="http://schemas.openxmlformats.org/officeDocument/2006/relationships/image" Target="../media/image98.emf"/></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99.emf"/><Relationship Id="rId7" Type="http://schemas.openxmlformats.org/officeDocument/2006/relationships/image" Target="../media/image101.emf"/><Relationship Id="rId2" Type="http://schemas.openxmlformats.org/officeDocument/2006/relationships/oleObject" Target="../embeddings/oleObject6.bin"/><Relationship Id="rId1" Type="http://schemas.openxmlformats.org/officeDocument/2006/relationships/slideLayout" Target="../slideLayouts/slideLayout2.xml"/><Relationship Id="rId6" Type="http://schemas.openxmlformats.org/officeDocument/2006/relationships/oleObject" Target="../embeddings/oleObject8.bin"/><Relationship Id="rId5" Type="http://schemas.openxmlformats.org/officeDocument/2006/relationships/image" Target="../media/image100.emf"/><Relationship Id="rId4" Type="http://schemas.openxmlformats.org/officeDocument/2006/relationships/oleObject" Target="../embeddings/oleObject7.bin"/><Relationship Id="rId9" Type="http://schemas.openxmlformats.org/officeDocument/2006/relationships/image" Target="../media/image102.emf"/></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103.emf"/><Relationship Id="rId7" Type="http://schemas.openxmlformats.org/officeDocument/2006/relationships/image" Target="../media/image100.emf"/><Relationship Id="rId2" Type="http://schemas.openxmlformats.org/officeDocument/2006/relationships/oleObject" Target="../embeddings/oleObject10.bin"/><Relationship Id="rId1" Type="http://schemas.openxmlformats.org/officeDocument/2006/relationships/slideLayout" Target="../slideLayouts/slideLayout2.xml"/><Relationship Id="rId6" Type="http://schemas.openxmlformats.org/officeDocument/2006/relationships/oleObject" Target="../embeddings/oleObject12.bin"/><Relationship Id="rId11" Type="http://schemas.openxmlformats.org/officeDocument/2006/relationships/image" Target="../media/image102.emf"/><Relationship Id="rId5" Type="http://schemas.openxmlformats.org/officeDocument/2006/relationships/image" Target="../media/image99.e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101.emf"/></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image" Target="../media/image104.emf"/><Relationship Id="rId7" Type="http://schemas.openxmlformats.org/officeDocument/2006/relationships/image" Target="../media/image106.emf"/><Relationship Id="rId2" Type="http://schemas.openxmlformats.org/officeDocument/2006/relationships/oleObject" Target="../embeddings/oleObject15.bin"/><Relationship Id="rId1" Type="http://schemas.openxmlformats.org/officeDocument/2006/relationships/slideLayout" Target="../slideLayouts/slideLayout2.xml"/><Relationship Id="rId6" Type="http://schemas.openxmlformats.org/officeDocument/2006/relationships/oleObject" Target="../embeddings/oleObject17.bin"/><Relationship Id="rId11" Type="http://schemas.openxmlformats.org/officeDocument/2006/relationships/image" Target="../media/image108.emf"/><Relationship Id="rId5" Type="http://schemas.openxmlformats.org/officeDocument/2006/relationships/image" Target="../media/image105.emf"/><Relationship Id="rId10" Type="http://schemas.openxmlformats.org/officeDocument/2006/relationships/oleObject" Target="../embeddings/oleObject19.bin"/><Relationship Id="rId4" Type="http://schemas.openxmlformats.org/officeDocument/2006/relationships/oleObject" Target="../embeddings/oleObject16.bin"/><Relationship Id="rId9" Type="http://schemas.openxmlformats.org/officeDocument/2006/relationships/image" Target="../media/image107.emf"/></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image" Target="../media/image109.emf"/><Relationship Id="rId7" Type="http://schemas.openxmlformats.org/officeDocument/2006/relationships/image" Target="../media/image111.emf"/><Relationship Id="rId2" Type="http://schemas.openxmlformats.org/officeDocument/2006/relationships/oleObject" Target="../embeddings/oleObject20.bin"/><Relationship Id="rId1" Type="http://schemas.openxmlformats.org/officeDocument/2006/relationships/slideLayout" Target="../slideLayouts/slideLayout2.xml"/><Relationship Id="rId6" Type="http://schemas.openxmlformats.org/officeDocument/2006/relationships/oleObject" Target="../embeddings/oleObject22.bin"/><Relationship Id="rId11" Type="http://schemas.openxmlformats.org/officeDocument/2006/relationships/image" Target="../media/image113.emf"/><Relationship Id="rId5" Type="http://schemas.openxmlformats.org/officeDocument/2006/relationships/image" Target="../media/image110.emf"/><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112.emf"/></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image" Target="../media/image114.emf"/><Relationship Id="rId7" Type="http://schemas.openxmlformats.org/officeDocument/2006/relationships/image" Target="../media/image116.emf"/><Relationship Id="rId2" Type="http://schemas.openxmlformats.org/officeDocument/2006/relationships/oleObject" Target="../embeddings/oleObject25.bin"/><Relationship Id="rId1" Type="http://schemas.openxmlformats.org/officeDocument/2006/relationships/slideLayout" Target="../slideLayouts/slideLayout2.xml"/><Relationship Id="rId6" Type="http://schemas.openxmlformats.org/officeDocument/2006/relationships/oleObject" Target="../embeddings/oleObject27.bin"/><Relationship Id="rId11" Type="http://schemas.openxmlformats.org/officeDocument/2006/relationships/image" Target="../media/image118.emf"/><Relationship Id="rId5" Type="http://schemas.openxmlformats.org/officeDocument/2006/relationships/image" Target="../media/image115.e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117.emf"/></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image" Target="../media/image119.emf"/><Relationship Id="rId7" Type="http://schemas.openxmlformats.org/officeDocument/2006/relationships/image" Target="../media/image121.emf"/><Relationship Id="rId2" Type="http://schemas.openxmlformats.org/officeDocument/2006/relationships/oleObject" Target="../embeddings/oleObject30.bin"/><Relationship Id="rId1" Type="http://schemas.openxmlformats.org/officeDocument/2006/relationships/slideLayout" Target="../slideLayouts/slideLayout2.xml"/><Relationship Id="rId6" Type="http://schemas.openxmlformats.org/officeDocument/2006/relationships/oleObject" Target="../embeddings/oleObject32.bin"/><Relationship Id="rId11" Type="http://schemas.openxmlformats.org/officeDocument/2006/relationships/image" Target="../media/image123.emf"/><Relationship Id="rId5" Type="http://schemas.openxmlformats.org/officeDocument/2006/relationships/image" Target="../media/image120.emf"/><Relationship Id="rId10" Type="http://schemas.openxmlformats.org/officeDocument/2006/relationships/oleObject" Target="../embeddings/oleObject34.bin"/><Relationship Id="rId4" Type="http://schemas.openxmlformats.org/officeDocument/2006/relationships/oleObject" Target="../embeddings/oleObject31.bin"/><Relationship Id="rId9" Type="http://schemas.openxmlformats.org/officeDocument/2006/relationships/image" Target="../media/image122.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9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3.png"/><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image" Target="../media/image1191.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oleObject" Target="../embeddings/oleObject35.bin"/><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35310" y="1933116"/>
            <a:ext cx="9296400" cy="2096776"/>
          </a:xfrm>
        </p:spPr>
        <p:txBody>
          <a:bodyPr>
            <a:normAutofit/>
          </a:bodyPr>
          <a:lstStyle/>
          <a:p>
            <a:r>
              <a:rPr lang="en-US" dirty="0"/>
              <a:t>Chapter 6:</a:t>
            </a:r>
            <a:br>
              <a:rPr lang="en-US" dirty="0"/>
            </a:br>
            <a:r>
              <a:rPr lang="en-US" dirty="0"/>
              <a:t>Balancing Load and Generation</a:t>
            </a:r>
          </a:p>
        </p:txBody>
      </p:sp>
    </p:spTree>
    <p:extLst>
      <p:ext uri="{BB962C8B-B14F-4D97-AF65-F5344CB8AC3E}">
        <p14:creationId xmlns:p14="http://schemas.microsoft.com/office/powerpoint/2010/main" val="92224071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CC6E19-FEA2-6543-81D7-B436D1C8EC8F}"/>
              </a:ext>
            </a:extLst>
          </p:cNvPr>
          <p:cNvSpPr>
            <a:spLocks noGrp="1"/>
          </p:cNvSpPr>
          <p:nvPr>
            <p:ph type="body" sz="quarter" idx="10"/>
          </p:nvPr>
        </p:nvSpPr>
        <p:spPr/>
        <p:txBody>
          <a:bodyPr/>
          <a:lstStyle/>
          <a:p>
            <a:r>
              <a:rPr lang="en-US" dirty="0"/>
              <a:t>Steady state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35465CB-80C5-7640-A8E5-D4F7252D3AE5}"/>
                  </a:ext>
                </a:extLst>
              </p:cNvPr>
              <p:cNvSpPr>
                <a:spLocks noGrp="1"/>
              </p:cNvSpPr>
              <p:nvPr>
                <p:ph sz="quarter" idx="12"/>
              </p:nvPr>
            </p:nvSpPr>
            <p:spPr>
              <a:xfrm>
                <a:off x="895677" y="1642118"/>
                <a:ext cx="10017745" cy="4730750"/>
              </a:xfrm>
            </p:spPr>
            <p:txBody>
              <a:bodyPr/>
              <a:lstStyle/>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𝑖𝑛</m:t>
                        </m:r>
                      </m:sub>
                    </m:sSub>
                    <m:r>
                      <a:rPr lang="en-US"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𝑐𝑜𝑛𝑠𝑡𝑎𝑛𝑡</m:t>
                    </m:r>
                  </m:oMath>
                </a14:m>
                <a:endParaRPr lang="en-US" dirty="0">
                  <a:solidFill>
                    <a:schemeClr val="tx1"/>
                  </a:solidFill>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𝑜𝑢𝑡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𝑐𝑜𝑛𝑠𝑡𝑎𝑛𝑡</m:t>
                    </m:r>
                  </m:oMath>
                </a14:m>
                <a:endParaRPr lang="en-US" b="0" dirty="0">
                  <a:solidFill>
                    <a:schemeClr val="tx1"/>
                  </a:solidFill>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𝑠𝑡𝑜𝑟𝑒𝑑</m:t>
                        </m:r>
                      </m:sub>
                    </m:sSub>
                    <m:r>
                      <a:rPr lang="en-US" b="0" i="1" smtClean="0">
                        <a:solidFill>
                          <a:schemeClr val="tx1"/>
                        </a:solidFill>
                        <a:latin typeface="Cambria Math" panose="02040503050406030204" pitchFamily="18" charset="0"/>
                      </a:rPr>
                      <m:t>=0</m:t>
                    </m:r>
                  </m:oMath>
                </a14:m>
                <a:r>
                  <a:rPr lang="en-US" dirty="0">
                    <a:solidFill>
                      <a:schemeClr val="tx1"/>
                    </a:solidFill>
                  </a:rPr>
                  <a:t> (neither charging nor discharging)</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𝑖𝑛</m:t>
                        </m:r>
                      </m:sub>
                    </m:sSub>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𝑜𝑢𝑡</m:t>
                        </m:r>
                      </m:sub>
                    </m:sSub>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𝑠𝑡𝑜𝑟𝑒𝑑</m:t>
                        </m:r>
                      </m:sub>
                    </m:sSub>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𝑙𝑜𝑠𝑠𝑒𝑠</m:t>
                        </m:r>
                      </m:sub>
                    </m:sSub>
                    <m:r>
                      <a:rPr lang="en-US" i="1" smtClean="0">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𝑖𝑛</m:t>
                        </m:r>
                      </m:sub>
                    </m:sSub>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𝑜𝑢𝑡</m:t>
                        </m:r>
                      </m:sub>
                    </m:sSub>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𝑙𝑜𝑠𝑠𝑒𝑠</m:t>
                        </m:r>
                      </m:sub>
                    </m:sSub>
                  </m:oMath>
                </a14:m>
                <a:endParaRPr lang="en-US" dirty="0">
                  <a:solidFill>
                    <a:schemeClr val="tx1"/>
                  </a:solidFill>
                </a:endParaRPr>
              </a:p>
              <a:p>
                <a:endParaRPr lang="en-US" dirty="0">
                  <a:solidFill>
                    <a:schemeClr val="tx1"/>
                  </a:solidFill>
                </a:endParaRPr>
              </a:p>
              <a:p>
                <a:r>
                  <a:rPr lang="en-US" dirty="0">
                    <a:solidFill>
                      <a:schemeClr val="tx1"/>
                    </a:solidFill>
                  </a:rPr>
                  <a:t>Steady state assumption is very useful when planning the operation of the system</a:t>
                </a:r>
              </a:p>
              <a:p>
                <a:r>
                  <a:rPr lang="en-US" dirty="0">
                    <a:solidFill>
                      <a:schemeClr val="tx1"/>
                    </a:solidFill>
                  </a:rPr>
                  <a:t>Example: </a:t>
                </a:r>
              </a:p>
              <a:p>
                <a:pPr lvl="1"/>
                <a:r>
                  <a:rPr lang="en-US" dirty="0">
                    <a:solidFill>
                      <a:schemeClr val="tx1"/>
                    </a:solidFill>
                  </a:rPr>
                  <a:t>Forecast that the load + losses tomorrow at noon will be 1000 MW</a:t>
                </a:r>
              </a:p>
              <a:p>
                <a:pPr lvl="1"/>
                <a:r>
                  <a:rPr lang="en-US" dirty="0">
                    <a:solidFill>
                      <a:schemeClr val="tx1"/>
                    </a:solidFill>
                  </a:rPr>
                  <a:t>Must be prepared to generate 1000 MW</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𝑠𝑡𝑜𝑟𝑒𝑑</m:t>
                        </m:r>
                      </m:sub>
                    </m:sSub>
                    <m:r>
                      <a:rPr lang="en-US" i="1">
                        <a:solidFill>
                          <a:schemeClr val="tx1"/>
                        </a:solidFill>
                        <a:latin typeface="Cambria Math" panose="02040503050406030204" pitchFamily="18" charset="0"/>
                      </a:rPr>
                      <m:t>=0</m:t>
                    </m:r>
                  </m:oMath>
                </a14:m>
                <a:endParaRPr lang="en-US" dirty="0">
                  <a:solidFill>
                    <a:schemeClr val="tx1"/>
                  </a:solidFill>
                </a:endParaRPr>
              </a:p>
            </p:txBody>
          </p:sp>
        </mc:Choice>
        <mc:Fallback xmlns="">
          <p:sp>
            <p:nvSpPr>
              <p:cNvPr id="4" name="Content Placeholder 3">
                <a:extLst>
                  <a:ext uri="{FF2B5EF4-FFF2-40B4-BE49-F238E27FC236}">
                    <a16:creationId xmlns:a16="http://schemas.microsoft.com/office/drawing/2014/main" id="{135465CB-80C5-7640-A8E5-D4F7252D3AE5}"/>
                  </a:ext>
                </a:extLst>
              </p:cNvPr>
              <p:cNvSpPr>
                <a:spLocks noGrp="1" noRot="1" noChangeAspect="1" noMove="1" noResize="1" noEditPoints="1" noAdjustHandles="1" noChangeArrowheads="1" noChangeShapeType="1" noTextEdit="1"/>
              </p:cNvSpPr>
              <p:nvPr>
                <p:ph sz="quarter" idx="12"/>
              </p:nvPr>
            </p:nvSpPr>
            <p:spPr>
              <a:xfrm>
                <a:off x="895677" y="1642118"/>
                <a:ext cx="10017745" cy="4730750"/>
              </a:xfrm>
              <a:blipFill>
                <a:blip r:embed="rId2"/>
                <a:stretch>
                  <a:fillRect l="-886" t="-804"/>
                </a:stretch>
              </a:blipFill>
            </p:spPr>
            <p:txBody>
              <a:bodyPr/>
              <a:lstStyle/>
              <a:p>
                <a:r>
                  <a:rPr lang="en-US">
                    <a:noFill/>
                  </a:rPr>
                  <a:t> </a:t>
                </a:r>
              </a:p>
            </p:txBody>
          </p:sp>
        </mc:Fallback>
      </mc:AlternateContent>
    </p:spTree>
    <p:extLst>
      <p:ext uri="{BB962C8B-B14F-4D97-AF65-F5344CB8AC3E}">
        <p14:creationId xmlns:p14="http://schemas.microsoft.com/office/powerpoint/2010/main" val="22647537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C31F9E-205B-685B-1544-31F49362D0B3}"/>
              </a:ext>
            </a:extLst>
          </p:cNvPr>
          <p:cNvSpPr>
            <a:spLocks noGrp="1"/>
          </p:cNvSpPr>
          <p:nvPr>
            <p:ph type="body" sz="quarter" idx="10"/>
          </p:nvPr>
        </p:nvSpPr>
        <p:spPr/>
        <p:txBody>
          <a:bodyPr/>
          <a:lstStyle/>
          <a:p>
            <a:r>
              <a:rPr lang="en-US" dirty="0"/>
              <a:t>Marginal cost vs. average cost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747C34-6BF7-1AE5-188A-CA6AAB8C25CE}"/>
                  </a:ext>
                </a:extLst>
              </p:cNvPr>
              <p:cNvSpPr>
                <a:spLocks noGrp="1"/>
              </p:cNvSpPr>
              <p:nvPr>
                <p:ph sz="quarter" idx="12"/>
              </p:nvPr>
            </p:nvSpPr>
            <p:spPr>
              <a:xfrm>
                <a:off x="895678" y="1642118"/>
                <a:ext cx="10707438" cy="3243391"/>
              </a:xfrm>
            </p:spPr>
            <p:txBody>
              <a:bodyPr/>
              <a:lstStyle/>
              <a:p>
                <a:pPr marL="0" marR="0" indent="0">
                  <a:spcBef>
                    <a:spcPts val="0"/>
                  </a:spcBef>
                  <a:spcAft>
                    <a:spcPts val="600"/>
                  </a:spcAft>
                  <a:buNone/>
                </a:pPr>
                <a14:m>
                  <m:oMath xmlns:m="http://schemas.openxmlformats.org/officeDocument/2006/math">
                    <m:sSub>
                      <m:sSubPr>
                        <m:ctrlP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e>
                    </m:d>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=2100+8</m:t>
                    </m:r>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+0.1 </m:t>
                    </m:r>
                    <m:sSubSup>
                      <m:sSubSup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spcBef>
                    <a:spcPts val="0"/>
                  </a:spcBef>
                  <a:spcAft>
                    <a:spcPts val="600"/>
                  </a:spcAft>
                  <a:buNone/>
                </a:pPr>
                <a14:m>
                  <m:oMath xmlns:m="http://schemas.openxmlformats.org/officeDocument/2006/math">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d>
                      <m:d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e>
                    </m:d>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=7200+7</m:t>
                    </m:r>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+0.06 </m:t>
                    </m:r>
                    <m:sSubSup>
                      <m:sSubSup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bSup>
                  </m:oMath>
                </a14:m>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spcBef>
                    <a:spcPts val="0"/>
                  </a:spcBef>
                  <a:spcAft>
                    <a:spcPts val="600"/>
                  </a:spcAft>
                  <a:buNone/>
                </a:pPr>
                <a14:m>
                  <m:oMath xmlns:m="http://schemas.openxmlformats.org/officeDocument/2006/math">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d>
                      <m:d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e>
                    </m:d>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=6250+9</m:t>
                    </m:r>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+0.07 </m:t>
                    </m:r>
                    <m:sSubSup>
                      <m:sSubSup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bSup>
                  </m:oMath>
                </a14:m>
                <a:r>
                  <a:rPr lang="en-US" dirty="0"/>
                  <a:t> </a:t>
                </a:r>
              </a:p>
            </p:txBody>
          </p:sp>
        </mc:Choice>
        <mc:Fallback xmlns="">
          <p:sp>
            <p:nvSpPr>
              <p:cNvPr id="3" name="Content Placeholder 2">
                <a:extLst>
                  <a:ext uri="{FF2B5EF4-FFF2-40B4-BE49-F238E27FC236}">
                    <a16:creationId xmlns:a16="http://schemas.microsoft.com/office/drawing/2014/main" id="{54747C34-6BF7-1AE5-188A-CA6AAB8C25CE}"/>
                  </a:ext>
                </a:extLst>
              </p:cNvPr>
              <p:cNvSpPr>
                <a:spLocks noGrp="1" noRot="1" noChangeAspect="1" noMove="1" noResize="1" noEditPoints="1" noAdjustHandles="1" noChangeArrowheads="1" noChangeShapeType="1" noTextEdit="1"/>
              </p:cNvSpPr>
              <p:nvPr>
                <p:ph sz="quarter" idx="12"/>
              </p:nvPr>
            </p:nvSpPr>
            <p:spPr>
              <a:xfrm>
                <a:off x="895678" y="1642118"/>
                <a:ext cx="10707438" cy="3243391"/>
              </a:xfrm>
              <a:blipFill>
                <a:blip r:embed="rId2"/>
                <a:stretch>
                  <a:fillRect l="-118"/>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42CD5C04-34D9-0BD3-914A-D07011F8B3BD}"/>
              </a:ext>
            </a:extLst>
          </p:cNvPr>
          <p:cNvGrpSpPr/>
          <p:nvPr/>
        </p:nvGrpSpPr>
        <p:grpSpPr>
          <a:xfrm>
            <a:off x="1908035" y="2959013"/>
            <a:ext cx="1368003" cy="674132"/>
            <a:chOff x="1908035" y="2959013"/>
            <a:chExt cx="1368003" cy="674132"/>
          </a:xfrm>
        </p:grpSpPr>
        <p:sp>
          <p:nvSpPr>
            <p:cNvPr id="5" name="Left Brace 4">
              <a:extLst>
                <a:ext uri="{FF2B5EF4-FFF2-40B4-BE49-F238E27FC236}">
                  <a16:creationId xmlns:a16="http://schemas.microsoft.com/office/drawing/2014/main" id="{9099DF8A-8F63-683D-0FBE-1699E1732C2D}"/>
                </a:ext>
              </a:extLst>
            </p:cNvPr>
            <p:cNvSpPr/>
            <p:nvPr/>
          </p:nvSpPr>
          <p:spPr>
            <a:xfrm rot="16200000">
              <a:off x="2391740" y="2729469"/>
              <a:ext cx="304800" cy="763887"/>
            </a:xfrm>
            <a:prstGeom prst="leftBrace">
              <a:avLst>
                <a:gd name="adj1" fmla="val 53161"/>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F00185C-0244-7546-6408-4037D482B674}"/>
                </a:ext>
              </a:extLst>
            </p:cNvPr>
            <p:cNvSpPr txBox="1"/>
            <p:nvPr/>
          </p:nvSpPr>
          <p:spPr>
            <a:xfrm>
              <a:off x="1908035" y="3263813"/>
              <a:ext cx="1368003" cy="369332"/>
            </a:xfrm>
            <a:prstGeom prst="rect">
              <a:avLst/>
            </a:prstGeom>
            <a:noFill/>
          </p:spPr>
          <p:txBody>
            <a:bodyPr wrap="none" rtlCol="0">
              <a:spAutoFit/>
            </a:bodyPr>
            <a:lstStyle/>
            <a:p>
              <a:r>
                <a:rPr lang="en-US" dirty="0"/>
                <a:t>No-load cost</a:t>
              </a:r>
            </a:p>
          </p:txBody>
        </p:sp>
      </p:grpSp>
      <p:grpSp>
        <p:nvGrpSpPr>
          <p:cNvPr id="14" name="Group 13">
            <a:extLst>
              <a:ext uri="{FF2B5EF4-FFF2-40B4-BE49-F238E27FC236}">
                <a16:creationId xmlns:a16="http://schemas.microsoft.com/office/drawing/2014/main" id="{6BDD61BE-AAF6-0504-9F2E-E64994E3A2A1}"/>
              </a:ext>
            </a:extLst>
          </p:cNvPr>
          <p:cNvGrpSpPr/>
          <p:nvPr/>
        </p:nvGrpSpPr>
        <p:grpSpPr>
          <a:xfrm>
            <a:off x="3276037" y="2959014"/>
            <a:ext cx="1743723" cy="674131"/>
            <a:chOff x="2049731" y="2959014"/>
            <a:chExt cx="972147" cy="674131"/>
          </a:xfrm>
        </p:grpSpPr>
        <p:sp>
          <p:nvSpPr>
            <p:cNvPr id="15" name="Left Brace 14">
              <a:extLst>
                <a:ext uri="{FF2B5EF4-FFF2-40B4-BE49-F238E27FC236}">
                  <a16:creationId xmlns:a16="http://schemas.microsoft.com/office/drawing/2014/main" id="{B3485B17-97B4-65BE-DB4F-6C5C713EF64A}"/>
                </a:ext>
              </a:extLst>
            </p:cNvPr>
            <p:cNvSpPr/>
            <p:nvPr/>
          </p:nvSpPr>
          <p:spPr>
            <a:xfrm rot="16200000">
              <a:off x="2383405" y="2625340"/>
              <a:ext cx="304800" cy="972147"/>
            </a:xfrm>
            <a:prstGeom prst="leftBrace">
              <a:avLst>
                <a:gd name="adj1" fmla="val 53161"/>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2CCE6385-4423-21C0-1440-BFF893FD8B76}"/>
                </a:ext>
              </a:extLst>
            </p:cNvPr>
            <p:cNvSpPr txBox="1"/>
            <p:nvPr/>
          </p:nvSpPr>
          <p:spPr>
            <a:xfrm>
              <a:off x="2206676" y="3263813"/>
              <a:ext cx="770722" cy="369332"/>
            </a:xfrm>
            <a:prstGeom prst="rect">
              <a:avLst/>
            </a:prstGeom>
            <a:noFill/>
          </p:spPr>
          <p:txBody>
            <a:bodyPr wrap="none" rtlCol="0">
              <a:spAutoFit/>
            </a:bodyPr>
            <a:lstStyle/>
            <a:p>
              <a:pPr algn="ctr"/>
              <a:r>
                <a:rPr lang="en-US" dirty="0"/>
                <a:t>Variable cost</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B1AC1B9-3F9E-CDE6-F276-C56F2123E0A5}"/>
                  </a:ext>
                </a:extLst>
              </p:cNvPr>
              <p:cNvSpPr txBox="1"/>
              <p:nvPr/>
            </p:nvSpPr>
            <p:spPr>
              <a:xfrm>
                <a:off x="895678" y="3876121"/>
                <a:ext cx="5081376" cy="589007"/>
              </a:xfrm>
              <a:prstGeom prst="rect">
                <a:avLst/>
              </a:prstGeom>
              <a:noFill/>
            </p:spPr>
            <p:txBody>
              <a:bodyPr wrap="square">
                <a:spAutoFit/>
              </a:bodyPr>
              <a:lstStyle/>
              <a:p>
                <a:r>
                  <a:rPr lang="en-US" sz="2000" dirty="0"/>
                  <a:t>Marginal cost: </a:t>
                </a:r>
                <a14:m>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rPr>
                          <m:t>𝑑</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1</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1</m:t>
                                </m:r>
                              </m:sub>
                            </m:sSub>
                          </m:e>
                        </m:d>
                      </m:num>
                      <m:den>
                        <m:r>
                          <a:rPr lang="en-US" sz="2000" i="1">
                            <a:latin typeface="Cambria Math" panose="02040503050406030204" pitchFamily="18" charset="0"/>
                          </a:rPr>
                          <m:t>𝑑</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1</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𝑑</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2</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2</m:t>
                                </m:r>
                              </m:sub>
                            </m:sSub>
                          </m:e>
                        </m:d>
                      </m:num>
                      <m:den>
                        <m:r>
                          <a:rPr lang="en-US" sz="2000" i="1">
                            <a:latin typeface="Cambria Math" panose="02040503050406030204" pitchFamily="18" charset="0"/>
                          </a:rPr>
                          <m:t>𝑑</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2</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𝑑</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3</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3</m:t>
                                </m:r>
                              </m:sub>
                            </m:sSub>
                          </m:e>
                        </m:d>
                      </m:num>
                      <m:den>
                        <m:r>
                          <a:rPr lang="en-US" sz="2000" i="1">
                            <a:latin typeface="Cambria Math" panose="02040503050406030204" pitchFamily="18" charset="0"/>
                          </a:rPr>
                          <m:t>𝑑</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3</m:t>
                            </m:r>
                          </m:sub>
                        </m:sSub>
                      </m:den>
                    </m:f>
                    <m:r>
                      <a:rPr lang="en-US" sz="2000" i="1">
                        <a:latin typeface="Cambria Math" panose="02040503050406030204" pitchFamily="18" charset="0"/>
                      </a:rPr>
                      <m:t>=</m:t>
                    </m:r>
                    <m:r>
                      <a:rPr lang="en-US" sz="2000" i="1">
                        <a:latin typeface="Cambria Math" panose="02040503050406030204" pitchFamily="18" charset="0"/>
                      </a:rPr>
                      <m:t>𝜆</m:t>
                    </m:r>
                  </m:oMath>
                </a14:m>
                <a:endParaRPr lang="en-US" sz="2000" dirty="0"/>
              </a:p>
            </p:txBody>
          </p:sp>
        </mc:Choice>
        <mc:Fallback xmlns="">
          <p:sp>
            <p:nvSpPr>
              <p:cNvPr id="18" name="TextBox 17">
                <a:extLst>
                  <a:ext uri="{FF2B5EF4-FFF2-40B4-BE49-F238E27FC236}">
                    <a16:creationId xmlns:a16="http://schemas.microsoft.com/office/drawing/2014/main" id="{7B1AC1B9-3F9E-CDE6-F276-C56F2123E0A5}"/>
                  </a:ext>
                </a:extLst>
              </p:cNvPr>
              <p:cNvSpPr txBox="1">
                <a:spLocks noRot="1" noChangeAspect="1" noMove="1" noResize="1" noEditPoints="1" noAdjustHandles="1" noChangeArrowheads="1" noChangeShapeType="1" noTextEdit="1"/>
              </p:cNvSpPr>
              <p:nvPr/>
            </p:nvSpPr>
            <p:spPr>
              <a:xfrm>
                <a:off x="895678" y="3876121"/>
                <a:ext cx="5081376" cy="589007"/>
              </a:xfrm>
              <a:prstGeom prst="rect">
                <a:avLst/>
              </a:prstGeom>
              <a:blipFill>
                <a:blip r:embed="rId3"/>
                <a:stretch>
                  <a:fillRect l="-124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F91792D-0AA1-932E-6CDF-573E433FFF6A}"/>
              </a:ext>
            </a:extLst>
          </p:cNvPr>
          <p:cNvSpPr txBox="1"/>
          <p:nvPr/>
        </p:nvSpPr>
        <p:spPr>
          <a:xfrm>
            <a:off x="5864042" y="3985958"/>
            <a:ext cx="3600794" cy="369332"/>
          </a:xfrm>
          <a:prstGeom prst="rect">
            <a:avLst/>
          </a:prstGeom>
          <a:noFill/>
        </p:spPr>
        <p:txBody>
          <a:bodyPr wrap="none" rtlCol="0">
            <a:spAutoFit/>
          </a:bodyPr>
          <a:lstStyle/>
          <a:p>
            <a:pPr algn="ctr"/>
            <a:r>
              <a:rPr lang="en-US" dirty="0">
                <a:sym typeface="Wingdings" pitchFamily="2" charset="2"/>
              </a:rPr>
              <a:t> Does not involve the no-load</a:t>
            </a:r>
            <a:r>
              <a:rPr lang="en-US" dirty="0"/>
              <a:t> cost</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E8EDD04-2817-388B-0CAF-DCC952C7F2D8}"/>
                  </a:ext>
                </a:extLst>
              </p:cNvPr>
              <p:cNvSpPr txBox="1"/>
              <p:nvPr/>
            </p:nvSpPr>
            <p:spPr>
              <a:xfrm>
                <a:off x="895678" y="4775671"/>
                <a:ext cx="3754381" cy="554832"/>
              </a:xfrm>
              <a:prstGeom prst="rect">
                <a:avLst/>
              </a:prstGeom>
              <a:noFill/>
            </p:spPr>
            <p:txBody>
              <a:bodyPr wrap="square">
                <a:spAutoFit/>
              </a:bodyPr>
              <a:lstStyle/>
              <a:p>
                <a:r>
                  <a:rPr lang="en-US" sz="2000" dirty="0"/>
                  <a:t>Average cost:   </a:t>
                </a:r>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1</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1</m:t>
                                </m:r>
                              </m:sub>
                            </m:sSub>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2</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2</m:t>
                                </m:r>
                              </m:sub>
                            </m:sSub>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3</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3</m:t>
                                </m:r>
                              </m:sub>
                            </m:sSub>
                          </m:e>
                        </m:d>
                      </m:num>
                      <m:den>
                        <m:r>
                          <a:rPr lang="en-US" sz="2000" b="0" i="1" smtClean="0">
                            <a:latin typeface="Cambria Math" panose="02040503050406030204" pitchFamily="18" charset="0"/>
                          </a:rPr>
                          <m:t>𝐿</m:t>
                        </m:r>
                      </m:den>
                    </m:f>
                  </m:oMath>
                </a14:m>
                <a:endParaRPr lang="en-US" sz="2000" dirty="0"/>
              </a:p>
            </p:txBody>
          </p:sp>
        </mc:Choice>
        <mc:Fallback xmlns="">
          <p:sp>
            <p:nvSpPr>
              <p:cNvPr id="20" name="TextBox 19">
                <a:extLst>
                  <a:ext uri="{FF2B5EF4-FFF2-40B4-BE49-F238E27FC236}">
                    <a16:creationId xmlns:a16="http://schemas.microsoft.com/office/drawing/2014/main" id="{4E8EDD04-2817-388B-0CAF-DCC952C7F2D8}"/>
                  </a:ext>
                </a:extLst>
              </p:cNvPr>
              <p:cNvSpPr txBox="1">
                <a:spLocks noRot="1" noChangeAspect="1" noMove="1" noResize="1" noEditPoints="1" noAdjustHandles="1" noChangeArrowheads="1" noChangeShapeType="1" noTextEdit="1"/>
              </p:cNvSpPr>
              <p:nvPr/>
            </p:nvSpPr>
            <p:spPr>
              <a:xfrm>
                <a:off x="895678" y="4775671"/>
                <a:ext cx="3754381" cy="554832"/>
              </a:xfrm>
              <a:prstGeom prst="rect">
                <a:avLst/>
              </a:prstGeom>
              <a:blipFill>
                <a:blip r:embed="rId4"/>
                <a:stretch>
                  <a:fillRect l="-1684" b="-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DCB04D0-3346-D310-263E-8B06C59F87B5}"/>
              </a:ext>
            </a:extLst>
          </p:cNvPr>
          <p:cNvSpPr txBox="1"/>
          <p:nvPr/>
        </p:nvSpPr>
        <p:spPr>
          <a:xfrm>
            <a:off x="5864042" y="4836410"/>
            <a:ext cx="3227294" cy="369332"/>
          </a:xfrm>
          <a:prstGeom prst="rect">
            <a:avLst/>
          </a:prstGeom>
          <a:noFill/>
        </p:spPr>
        <p:txBody>
          <a:bodyPr wrap="none" rtlCol="0">
            <a:spAutoFit/>
          </a:bodyPr>
          <a:lstStyle/>
          <a:p>
            <a:pPr algn="ctr"/>
            <a:r>
              <a:rPr lang="en-US" dirty="0">
                <a:sym typeface="Wingdings" pitchFamily="2" charset="2"/>
              </a:rPr>
              <a:t> Does involve the no-load</a:t>
            </a:r>
            <a:r>
              <a:rPr lang="en-US" dirty="0"/>
              <a:t> cost</a:t>
            </a:r>
          </a:p>
        </p:txBody>
      </p:sp>
    </p:spTree>
    <p:extLst>
      <p:ext uri="{BB962C8B-B14F-4D97-AF65-F5344CB8AC3E}">
        <p14:creationId xmlns:p14="http://schemas.microsoft.com/office/powerpoint/2010/main" val="254482538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59A037-2534-EBC1-D29A-22D6842BB845}"/>
              </a:ext>
            </a:extLst>
          </p:cNvPr>
          <p:cNvSpPr>
            <a:spLocks noGrp="1"/>
          </p:cNvSpPr>
          <p:nvPr>
            <p:ph type="body" sz="quarter" idx="10"/>
          </p:nvPr>
        </p:nvSpPr>
        <p:spPr>
          <a:xfrm>
            <a:off x="895678" y="371510"/>
            <a:ext cx="10707438" cy="658300"/>
          </a:xfrm>
        </p:spPr>
        <p:txBody>
          <a:bodyPr>
            <a:normAutofit/>
          </a:bodyPr>
          <a:lstStyle/>
          <a:p>
            <a:r>
              <a:rPr lang="en-US" sz="3000"/>
              <a:t>Optimal marginal and average costs as a function of the load</a:t>
            </a:r>
          </a:p>
          <a:p>
            <a:endParaRPr lang="en-US" sz="3000"/>
          </a:p>
        </p:txBody>
      </p:sp>
      <p:graphicFrame>
        <p:nvGraphicFramePr>
          <p:cNvPr id="6" name="Chart 5">
            <a:extLst>
              <a:ext uri="{FF2B5EF4-FFF2-40B4-BE49-F238E27FC236}">
                <a16:creationId xmlns:a16="http://schemas.microsoft.com/office/drawing/2014/main" id="{9EC8DCDF-789F-08B7-24AF-C37BABCF799D}"/>
              </a:ext>
            </a:extLst>
          </p:cNvPr>
          <p:cNvGraphicFramePr>
            <a:graphicFrameLocks/>
          </p:cNvGraphicFramePr>
          <p:nvPr>
            <p:extLst>
              <p:ext uri="{D42A27DB-BD31-4B8C-83A1-F6EECF244321}">
                <p14:modId xmlns:p14="http://schemas.microsoft.com/office/powerpoint/2010/main" val="938729398"/>
              </p:ext>
            </p:extLst>
          </p:nvPr>
        </p:nvGraphicFramePr>
        <p:xfrm>
          <a:off x="285751" y="1385640"/>
          <a:ext cx="11624310" cy="4730750"/>
        </p:xfrm>
        <a:graphic>
          <a:graphicData uri="http://schemas.openxmlformats.org/drawingml/2006/chart">
            <c:chart xmlns:c="http://schemas.openxmlformats.org/drawingml/2006/chart" xmlns:r="http://schemas.openxmlformats.org/officeDocument/2006/relationships" r:id="rId2"/>
          </a:graphicData>
        </a:graphic>
      </p:graphicFrame>
      <p:grpSp>
        <p:nvGrpSpPr>
          <p:cNvPr id="7" name="Group 6">
            <a:extLst>
              <a:ext uri="{FF2B5EF4-FFF2-40B4-BE49-F238E27FC236}">
                <a16:creationId xmlns:a16="http://schemas.microsoft.com/office/drawing/2014/main" id="{A94B7B06-DDEA-6147-DE99-534EBB7A7F75}"/>
              </a:ext>
            </a:extLst>
          </p:cNvPr>
          <p:cNvGrpSpPr/>
          <p:nvPr/>
        </p:nvGrpSpPr>
        <p:grpSpPr>
          <a:xfrm>
            <a:off x="4839590" y="4754880"/>
            <a:ext cx="1099981" cy="1918062"/>
            <a:chOff x="4839590" y="4754880"/>
            <a:chExt cx="1099981" cy="1918062"/>
          </a:xfrm>
        </p:grpSpPr>
        <p:cxnSp>
          <p:nvCxnSpPr>
            <p:cNvPr id="4" name="Straight Arrow Connector 3">
              <a:extLst>
                <a:ext uri="{FF2B5EF4-FFF2-40B4-BE49-F238E27FC236}">
                  <a16:creationId xmlns:a16="http://schemas.microsoft.com/office/drawing/2014/main" id="{BD6F7840-B5F5-0365-E7AD-F4202A7FF3E6}"/>
                </a:ext>
              </a:extLst>
            </p:cNvPr>
            <p:cNvCxnSpPr/>
            <p:nvPr/>
          </p:nvCxnSpPr>
          <p:spPr>
            <a:xfrm flipV="1">
              <a:off x="5389581" y="4754880"/>
              <a:ext cx="0" cy="151682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A6CC9291-D730-8966-C927-8185F4F9A1FB}"/>
                </a:ext>
              </a:extLst>
            </p:cNvPr>
            <p:cNvSpPr txBox="1"/>
            <p:nvPr/>
          </p:nvSpPr>
          <p:spPr>
            <a:xfrm>
              <a:off x="4839590" y="6303610"/>
              <a:ext cx="1099981" cy="369332"/>
            </a:xfrm>
            <a:prstGeom prst="rect">
              <a:avLst/>
            </a:prstGeom>
            <a:noFill/>
          </p:spPr>
          <p:txBody>
            <a:bodyPr wrap="none" rtlCol="0">
              <a:spAutoFit/>
            </a:bodyPr>
            <a:lstStyle/>
            <a:p>
              <a:r>
                <a:rPr lang="en-US" dirty="0"/>
                <a:t>Minimum</a:t>
              </a:r>
            </a:p>
          </p:txBody>
        </p:sp>
      </p:grpSp>
      <p:grpSp>
        <p:nvGrpSpPr>
          <p:cNvPr id="11" name="Group 10">
            <a:extLst>
              <a:ext uri="{FF2B5EF4-FFF2-40B4-BE49-F238E27FC236}">
                <a16:creationId xmlns:a16="http://schemas.microsoft.com/office/drawing/2014/main" id="{FD488BC0-6FA8-8049-F0A3-01D846C1191A}"/>
              </a:ext>
            </a:extLst>
          </p:cNvPr>
          <p:cNvGrpSpPr/>
          <p:nvPr/>
        </p:nvGrpSpPr>
        <p:grpSpPr>
          <a:xfrm>
            <a:off x="1844616" y="3190244"/>
            <a:ext cx="2648674" cy="951132"/>
            <a:chOff x="1844616" y="3190244"/>
            <a:chExt cx="2648674" cy="951132"/>
          </a:xfrm>
        </p:grpSpPr>
        <p:sp>
          <p:nvSpPr>
            <p:cNvPr id="9" name="Left Brace 8">
              <a:extLst>
                <a:ext uri="{FF2B5EF4-FFF2-40B4-BE49-F238E27FC236}">
                  <a16:creationId xmlns:a16="http://schemas.microsoft.com/office/drawing/2014/main" id="{1CCB6515-79EE-4BAA-F6EE-C761FFB7E741}"/>
                </a:ext>
              </a:extLst>
            </p:cNvPr>
            <p:cNvSpPr/>
            <p:nvPr/>
          </p:nvSpPr>
          <p:spPr>
            <a:xfrm rot="5400000">
              <a:off x="3016553" y="3117114"/>
              <a:ext cx="304800" cy="1743723"/>
            </a:xfrm>
            <a:prstGeom prst="leftBrace">
              <a:avLst>
                <a:gd name="adj1" fmla="val 53161"/>
                <a:gd name="adj2" fmla="val 50000"/>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0422E6E5-4ECE-D874-4C90-260FB0BFCA91}"/>
                </a:ext>
              </a:extLst>
            </p:cNvPr>
            <p:cNvSpPr txBox="1"/>
            <p:nvPr/>
          </p:nvSpPr>
          <p:spPr>
            <a:xfrm>
              <a:off x="1844616" y="3190244"/>
              <a:ext cx="2648674" cy="646331"/>
            </a:xfrm>
            <a:prstGeom prst="rect">
              <a:avLst/>
            </a:prstGeom>
            <a:noFill/>
          </p:spPr>
          <p:txBody>
            <a:bodyPr wrap="none" rtlCol="0">
              <a:spAutoFit/>
            </a:bodyPr>
            <a:lstStyle/>
            <a:p>
              <a:pPr algn="ctr"/>
              <a:r>
                <a:rPr lang="en-US" dirty="0"/>
                <a:t>Use fewer units to reduce </a:t>
              </a:r>
            </a:p>
            <a:p>
              <a:pPr algn="ctr"/>
              <a:r>
                <a:rPr lang="en-US" dirty="0"/>
                <a:t>impact of no-load cost</a:t>
              </a:r>
            </a:p>
          </p:txBody>
        </p:sp>
      </p:grpSp>
      <p:grpSp>
        <p:nvGrpSpPr>
          <p:cNvPr id="12" name="Group 11">
            <a:extLst>
              <a:ext uri="{FF2B5EF4-FFF2-40B4-BE49-F238E27FC236}">
                <a16:creationId xmlns:a16="http://schemas.microsoft.com/office/drawing/2014/main" id="{CC19DE4F-1F4C-0505-317C-83E69363E680}"/>
              </a:ext>
            </a:extLst>
          </p:cNvPr>
          <p:cNvGrpSpPr/>
          <p:nvPr/>
        </p:nvGrpSpPr>
        <p:grpSpPr>
          <a:xfrm>
            <a:off x="7940669" y="3037843"/>
            <a:ext cx="2907885" cy="951132"/>
            <a:chOff x="2297091" y="3190244"/>
            <a:chExt cx="1743723" cy="951132"/>
          </a:xfrm>
        </p:grpSpPr>
        <p:sp>
          <p:nvSpPr>
            <p:cNvPr id="13" name="Left Brace 12">
              <a:extLst>
                <a:ext uri="{FF2B5EF4-FFF2-40B4-BE49-F238E27FC236}">
                  <a16:creationId xmlns:a16="http://schemas.microsoft.com/office/drawing/2014/main" id="{0B9A1A72-94CD-C15E-6F7B-0CD727D7BB30}"/>
                </a:ext>
              </a:extLst>
            </p:cNvPr>
            <p:cNvSpPr/>
            <p:nvPr/>
          </p:nvSpPr>
          <p:spPr>
            <a:xfrm rot="5400000">
              <a:off x="3016553" y="3117114"/>
              <a:ext cx="304800" cy="1743723"/>
            </a:xfrm>
            <a:prstGeom prst="leftBrace">
              <a:avLst>
                <a:gd name="adj1" fmla="val 53161"/>
                <a:gd name="adj2" fmla="val 50000"/>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0AC3C95D-02EA-CAE2-4724-375FDF8096C5}"/>
                </a:ext>
              </a:extLst>
            </p:cNvPr>
            <p:cNvSpPr txBox="1"/>
            <p:nvPr/>
          </p:nvSpPr>
          <p:spPr>
            <a:xfrm>
              <a:off x="2370619" y="3190244"/>
              <a:ext cx="1596669" cy="646331"/>
            </a:xfrm>
            <a:prstGeom prst="rect">
              <a:avLst/>
            </a:prstGeom>
            <a:noFill/>
          </p:spPr>
          <p:txBody>
            <a:bodyPr wrap="none" rtlCol="0">
              <a:spAutoFit/>
            </a:bodyPr>
            <a:lstStyle/>
            <a:p>
              <a:pPr algn="ctr"/>
              <a:r>
                <a:rPr lang="en-US" dirty="0"/>
                <a:t>Use more units to reduce </a:t>
              </a:r>
            </a:p>
            <a:p>
              <a:pPr algn="ctr"/>
              <a:r>
                <a:rPr lang="en-US" dirty="0"/>
                <a:t>impact of marginal cost</a:t>
              </a:r>
            </a:p>
          </p:txBody>
        </p:sp>
      </p:grpSp>
    </p:spTree>
    <p:extLst>
      <p:ext uri="{BB962C8B-B14F-4D97-AF65-F5344CB8AC3E}">
        <p14:creationId xmlns:p14="http://schemas.microsoft.com/office/powerpoint/2010/main" val="241703654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A1B8D75-A8AC-2F3D-BD36-8598EE649000}"/>
              </a:ext>
            </a:extLst>
          </p:cNvPr>
          <p:cNvSpPr>
            <a:spLocks noGrp="1"/>
          </p:cNvSpPr>
          <p:nvPr>
            <p:ph type="body" sz="quarter" idx="10"/>
          </p:nvPr>
        </p:nvSpPr>
        <p:spPr>
          <a:xfrm>
            <a:off x="895678" y="371510"/>
            <a:ext cx="10707438" cy="658300"/>
          </a:xfrm>
        </p:spPr>
        <p:txBody>
          <a:bodyPr>
            <a:normAutofit/>
          </a:bodyPr>
          <a:lstStyle/>
          <a:p>
            <a:r>
              <a:rPr lang="en-US" dirty="0"/>
              <a:t>Total operating cost for different combinations of units</a:t>
            </a:r>
          </a:p>
        </p:txBody>
      </p:sp>
      <p:graphicFrame>
        <p:nvGraphicFramePr>
          <p:cNvPr id="5" name="Chart 4">
            <a:extLst>
              <a:ext uri="{FF2B5EF4-FFF2-40B4-BE49-F238E27FC236}">
                <a16:creationId xmlns:a16="http://schemas.microsoft.com/office/drawing/2014/main" id="{65AE3F1E-DECB-2D97-916F-A019DA7A5B0D}"/>
              </a:ext>
            </a:extLst>
          </p:cNvPr>
          <p:cNvGraphicFramePr>
            <a:graphicFrameLocks/>
          </p:cNvGraphicFramePr>
          <p:nvPr>
            <p:extLst>
              <p:ext uri="{D42A27DB-BD31-4B8C-83A1-F6EECF244321}">
                <p14:modId xmlns:p14="http://schemas.microsoft.com/office/powerpoint/2010/main" val="3053755123"/>
              </p:ext>
            </p:extLst>
          </p:nvPr>
        </p:nvGraphicFramePr>
        <p:xfrm>
          <a:off x="514974" y="1473798"/>
          <a:ext cx="11162052" cy="52927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267948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8F7A59-2BB1-27A6-FC33-A9E9AD069D9C}"/>
              </a:ext>
            </a:extLst>
          </p:cNvPr>
          <p:cNvSpPr>
            <a:spLocks noGrp="1"/>
          </p:cNvSpPr>
          <p:nvPr>
            <p:ph type="body" sz="quarter" idx="10"/>
          </p:nvPr>
        </p:nvSpPr>
        <p:spPr/>
        <p:txBody>
          <a:bodyPr/>
          <a:lstStyle/>
          <a:p>
            <a:r>
              <a:rPr lang="en-US" dirty="0"/>
              <a:t>Setting up the unit commitment</a:t>
            </a:r>
          </a:p>
        </p:txBody>
      </p:sp>
      <p:sp>
        <p:nvSpPr>
          <p:cNvPr id="3" name="Content Placeholder 2">
            <a:extLst>
              <a:ext uri="{FF2B5EF4-FFF2-40B4-BE49-F238E27FC236}">
                <a16:creationId xmlns:a16="http://schemas.microsoft.com/office/drawing/2014/main" id="{649A6D20-05AA-5E65-D3B1-2D00914ECE4A}"/>
              </a:ext>
            </a:extLst>
          </p:cNvPr>
          <p:cNvSpPr>
            <a:spLocks noGrp="1"/>
          </p:cNvSpPr>
          <p:nvPr>
            <p:ph sz="quarter" idx="12"/>
          </p:nvPr>
        </p:nvSpPr>
        <p:spPr/>
        <p:txBody>
          <a:bodyPr/>
          <a:lstStyle/>
          <a:p>
            <a:r>
              <a:rPr lang="en-US" dirty="0"/>
              <a:t>Done daily for the next day</a:t>
            </a:r>
          </a:p>
          <a:p>
            <a:r>
              <a:rPr lang="en-US" dirty="0"/>
              <a:t>Forecast the load profile for the next day</a:t>
            </a:r>
          </a:p>
          <a:p>
            <a:r>
              <a:rPr lang="en-US" dirty="0"/>
              <a:t>Subtract from this forecast the expected generation from renewable sources</a:t>
            </a:r>
          </a:p>
          <a:p>
            <a:r>
              <a:rPr lang="en-US" dirty="0"/>
              <a:t>Discretize this net load forecast profile in hourly time intervals</a:t>
            </a:r>
          </a:p>
          <a:p>
            <a:r>
              <a:rPr lang="en-US" dirty="0"/>
              <a:t>Schedule the production of the conventional generating units to meet this profile at minimum cost</a:t>
            </a:r>
          </a:p>
        </p:txBody>
      </p:sp>
    </p:spTree>
    <p:extLst>
      <p:ext uri="{BB962C8B-B14F-4D97-AF65-F5344CB8AC3E}">
        <p14:creationId xmlns:p14="http://schemas.microsoft.com/office/powerpoint/2010/main" val="1445121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291FE29B-654D-6017-1ED1-061419AD8B48}"/>
              </a:ext>
            </a:extLst>
          </p:cNvPr>
          <p:cNvSpPr>
            <a:spLocks noGrp="1"/>
          </p:cNvSpPr>
          <p:nvPr>
            <p:ph type="body" sz="quarter" idx="10"/>
          </p:nvPr>
        </p:nvSpPr>
        <p:spPr>
          <a:xfrm>
            <a:off x="895678" y="371510"/>
            <a:ext cx="10707438" cy="658300"/>
          </a:xfrm>
        </p:spPr>
        <p:txBody>
          <a:bodyPr/>
          <a:lstStyle/>
          <a:p>
            <a:r>
              <a:rPr lang="en-US" dirty="0">
                <a:cs typeface="Times New Roman" panose="02020603050405020304" pitchFamily="18" charset="0"/>
              </a:rPr>
              <a:t>Example of a 24-hour hourly net load forecast</a:t>
            </a:r>
            <a:endParaRPr lang="en-US" dirty="0"/>
          </a:p>
        </p:txBody>
      </p:sp>
      <p:graphicFrame>
        <p:nvGraphicFramePr>
          <p:cNvPr id="5" name="Chart 4">
            <a:extLst>
              <a:ext uri="{FF2B5EF4-FFF2-40B4-BE49-F238E27FC236}">
                <a16:creationId xmlns:a16="http://schemas.microsoft.com/office/drawing/2014/main" id="{A3C816F9-43F4-28D0-8770-37465ABA658A}"/>
              </a:ext>
            </a:extLst>
          </p:cNvPr>
          <p:cNvGraphicFramePr>
            <a:graphicFrameLocks/>
          </p:cNvGraphicFramePr>
          <p:nvPr>
            <p:extLst>
              <p:ext uri="{D42A27DB-BD31-4B8C-83A1-F6EECF244321}">
                <p14:modId xmlns:p14="http://schemas.microsoft.com/office/powerpoint/2010/main" val="2557105654"/>
              </p:ext>
            </p:extLst>
          </p:nvPr>
        </p:nvGraphicFramePr>
        <p:xfrm>
          <a:off x="895678" y="1642118"/>
          <a:ext cx="10707438" cy="47307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642038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572E2-4B59-2EF5-D3D5-0067BB1F7BD7}"/>
              </a:ext>
            </a:extLst>
          </p:cNvPr>
          <p:cNvSpPr>
            <a:spLocks noGrp="1"/>
          </p:cNvSpPr>
          <p:nvPr>
            <p:ph type="body" sz="quarter" idx="10"/>
          </p:nvPr>
        </p:nvSpPr>
        <p:spPr/>
        <p:txBody>
          <a:bodyPr/>
          <a:lstStyle/>
          <a:p>
            <a:r>
              <a:rPr lang="en-US" dirty="0"/>
              <a:t>Startup cost of thermal generating units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2371AA-A5A1-E1CA-5551-370ECEE725C5}"/>
                  </a:ext>
                </a:extLst>
              </p:cNvPr>
              <p:cNvSpPr>
                <a:spLocks noGrp="1"/>
              </p:cNvSpPr>
              <p:nvPr>
                <p:ph sz="quarter" idx="12"/>
              </p:nvPr>
            </p:nvSpPr>
            <p:spPr/>
            <p:txBody>
              <a:bodyPr/>
              <a:lstStyle/>
              <a:p>
                <a:r>
                  <a:rPr lang="en-US" dirty="0"/>
                  <a:t>Thermal generating units must be “warmed up” before they can be synchronized</a:t>
                </a:r>
              </a:p>
              <a:p>
                <a:r>
                  <a:rPr lang="en-US" dirty="0"/>
                  <a:t>A certain amount of fuel must be burned to do this</a:t>
                </a:r>
              </a:p>
              <a:p>
                <a:r>
                  <a:rPr lang="en-US" dirty="0"/>
                  <a:t>Burning up this fuel costs money</a:t>
                </a:r>
              </a:p>
              <a:p>
                <a:pPr marL="0" indent="0">
                  <a:buNone/>
                </a:pPr>
                <a:r>
                  <a:rPr lang="en-US" dirty="0">
                    <a:sym typeface="Wingdings" pitchFamily="2" charset="2"/>
                  </a:rPr>
                  <a:t> Startup cost </a:t>
                </a:r>
                <a14:m>
                  <m:oMath xmlns:m="http://schemas.openxmlformats.org/officeDocument/2006/math">
                    <m:sSup>
                      <m:sSupPr>
                        <m:ctrlPr>
                          <a:rPr lang="en-US" i="1" smtClean="0">
                            <a:effectLst/>
                            <a:latin typeface="Cambria Math" panose="02040503050406030204" pitchFamily="18" charset="0"/>
                          </a:rPr>
                        </m:ctrlPr>
                      </m:sSupPr>
                      <m:e>
                        <m:r>
                          <a:rPr lang="en-US" i="1">
                            <a:effectLst/>
                            <a:latin typeface="Cambria Math" panose="02040503050406030204" pitchFamily="18" charset="0"/>
                            <a:ea typeface="Calibri" panose="020F0502020204030204" pitchFamily="34" charset="0"/>
                            <a:cs typeface="Times New Roman" panose="02020603050405020304" pitchFamily="18" charset="0"/>
                          </a:rPr>
                          <m:t>𝐶</m:t>
                        </m:r>
                      </m:e>
                      <m:sup>
                        <m:r>
                          <a:rPr lang="en-US" i="1">
                            <a:effectLst/>
                            <a:latin typeface="Cambria Math" panose="02040503050406030204" pitchFamily="18" charset="0"/>
                            <a:ea typeface="Calibri" panose="020F0502020204030204" pitchFamily="34" charset="0"/>
                            <a:cs typeface="Times New Roman" panose="02020603050405020304" pitchFamily="18" charset="0"/>
                          </a:rPr>
                          <m:t>𝑠𝑡</m:t>
                        </m:r>
                      </m:sup>
                    </m:sSup>
                  </m:oMath>
                </a14:m>
                <a:r>
                  <a:rPr lang="en-US" dirty="0">
                    <a:effectLst/>
                  </a:rPr>
                  <a:t> </a:t>
                </a:r>
              </a:p>
              <a:p>
                <a14:m>
                  <m:oMath xmlns:m="http://schemas.openxmlformats.org/officeDocument/2006/math">
                    <m:sSup>
                      <m:sSupPr>
                        <m:ctrlPr>
                          <a:rPr lang="en-US" i="1" smtClean="0">
                            <a:effectLst/>
                            <a:latin typeface="Cambria Math" panose="02040503050406030204" pitchFamily="18" charset="0"/>
                          </a:rPr>
                        </m:ctrlPr>
                      </m:sSupPr>
                      <m:e>
                        <m:r>
                          <a:rPr lang="en-US" i="1">
                            <a:effectLst/>
                            <a:latin typeface="Cambria Math" panose="02040503050406030204" pitchFamily="18" charset="0"/>
                            <a:ea typeface="Calibri" panose="020F0502020204030204" pitchFamily="34" charset="0"/>
                            <a:cs typeface="Times New Roman" panose="02020603050405020304" pitchFamily="18" charset="0"/>
                          </a:rPr>
                          <m:t>𝐶</m:t>
                        </m:r>
                      </m:e>
                      <m:sup>
                        <m:r>
                          <a:rPr lang="en-US" i="1">
                            <a:effectLst/>
                            <a:latin typeface="Cambria Math" panose="02040503050406030204" pitchFamily="18" charset="0"/>
                            <a:ea typeface="Calibri" panose="020F0502020204030204" pitchFamily="34" charset="0"/>
                            <a:cs typeface="Times New Roman" panose="02020603050405020304" pitchFamily="18" charset="0"/>
                          </a:rPr>
                          <m:t>𝑠𝑡</m:t>
                        </m:r>
                      </m:sup>
                    </m:sSup>
                  </m:oMath>
                </a14:m>
                <a:r>
                  <a:rPr lang="en-US" dirty="0"/>
                  <a:t> is incurred only when a unit is started</a:t>
                </a:r>
              </a:p>
              <a:p>
                <a14:m>
                  <m:oMath xmlns:m="http://schemas.openxmlformats.org/officeDocument/2006/math">
                    <m:sSup>
                      <m:sSupPr>
                        <m:ctrlPr>
                          <a:rPr lang="en-US" i="1" smtClean="0">
                            <a:effectLst/>
                            <a:latin typeface="Cambria Math" panose="02040503050406030204" pitchFamily="18" charset="0"/>
                          </a:rPr>
                        </m:ctrlPr>
                      </m:sSupPr>
                      <m:e>
                        <m:r>
                          <a:rPr lang="en-US" i="1">
                            <a:effectLst/>
                            <a:latin typeface="Cambria Math" panose="02040503050406030204" pitchFamily="18" charset="0"/>
                            <a:ea typeface="Calibri" panose="020F0502020204030204" pitchFamily="34" charset="0"/>
                            <a:cs typeface="Times New Roman" panose="02020603050405020304" pitchFamily="18" charset="0"/>
                          </a:rPr>
                          <m:t>𝐶</m:t>
                        </m:r>
                      </m:e>
                      <m:sup>
                        <m:r>
                          <a:rPr lang="en-US" i="1">
                            <a:effectLst/>
                            <a:latin typeface="Cambria Math" panose="02040503050406030204" pitchFamily="18" charset="0"/>
                            <a:ea typeface="Calibri" panose="020F0502020204030204" pitchFamily="34" charset="0"/>
                            <a:cs typeface="Times New Roman" panose="02020603050405020304" pitchFamily="18" charset="0"/>
                          </a:rPr>
                          <m:t>𝑠𝑡</m:t>
                        </m:r>
                      </m:sup>
                    </m:sSup>
                  </m:oMath>
                </a14:m>
                <a:r>
                  <a:rPr lang="en-US" dirty="0"/>
                  <a:t> is not a function of the power produced</a:t>
                </a:r>
              </a:p>
              <a:p>
                <a:r>
                  <a:rPr lang="en-US" dirty="0">
                    <a:effectLst/>
                  </a:rPr>
                  <a:t>Production cost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e>
                    </m:d>
                  </m:oMath>
                </a14:m>
                <a:r>
                  <a:rPr lang="en-US" dirty="0">
                    <a:effectLst/>
                  </a:rPr>
                  <a:t> </a:t>
                </a:r>
                <a:r>
                  <a:rPr lang="en-US" dirty="0"/>
                  <a:t>is a function of the power produced</a:t>
                </a:r>
              </a:p>
              <a:p>
                <a:r>
                  <a:rPr lang="en-US" dirty="0"/>
                  <a:t>Production cost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e>
                    </m:d>
                  </m:oMath>
                </a14:m>
                <a:r>
                  <a:rPr lang="en-US" dirty="0">
                    <a:effectLst/>
                  </a:rPr>
                  <a:t> includes the no-load cost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𝑖</m:t>
                        </m:r>
                      </m:sub>
                      <m:sup>
                        <m:r>
                          <a:rPr lang="en-US" b="0" i="1" smtClean="0">
                            <a:latin typeface="Cambria Math" panose="02040503050406030204" pitchFamily="18" charset="0"/>
                          </a:rPr>
                          <m:t>𝑛𝑙</m:t>
                        </m:r>
                      </m:sup>
                    </m:sSubSup>
                  </m:oMath>
                </a14:m>
                <a:endParaRPr lang="en-US" dirty="0">
                  <a:ea typeface="Calibri" panose="020F0502020204030204" pitchFamily="34" charset="0"/>
                  <a:cs typeface="Times New Roman" panose="02020603050405020304" pitchFamily="18" charset="0"/>
                </a:endParaRPr>
              </a:p>
              <a:p>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𝑖</m:t>
                        </m:r>
                      </m:sub>
                      <m:sup>
                        <m:r>
                          <a:rPr lang="en-US" i="1">
                            <a:latin typeface="Cambria Math" panose="02040503050406030204" pitchFamily="18" charset="0"/>
                          </a:rPr>
                          <m:t>𝑛𝑙</m:t>
                        </m:r>
                      </m:sup>
                    </m:sSubSup>
                    <m:r>
                      <a:rPr lang="en-US" i="1">
                        <a:latin typeface="Cambria Math" panose="02040503050406030204" pitchFamily="18" charset="0"/>
                      </a:rPr>
                      <m:t> </m:t>
                    </m:r>
                  </m:oMath>
                </a14:m>
                <a:r>
                  <a:rPr lang="en-US" dirty="0">
                    <a:effectLst/>
                  </a:rPr>
                  <a:t>is incurred every hour unit </a:t>
                </a:r>
                <a14:m>
                  <m:oMath xmlns:m="http://schemas.openxmlformats.org/officeDocument/2006/math">
                    <m:r>
                      <a:rPr lang="en-US" i="1" dirty="0" smtClean="0">
                        <a:effectLst/>
                        <a:latin typeface="Cambria Math" panose="02040503050406030204" pitchFamily="18" charset="0"/>
                      </a:rPr>
                      <m:t>𝑖</m:t>
                    </m:r>
                  </m:oMath>
                </a14:m>
                <a:r>
                  <a:rPr lang="en-US" dirty="0">
                    <a:effectLst/>
                  </a:rPr>
                  <a:t> is running</a:t>
                </a: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𝐶</m:t>
                        </m:r>
                      </m:e>
                      <m:sup>
                        <m:r>
                          <a:rPr lang="en-US" i="1">
                            <a:latin typeface="Cambria Math" panose="02040503050406030204" pitchFamily="18" charset="0"/>
                          </a:rPr>
                          <m:t>𝑠𝑡</m:t>
                        </m:r>
                      </m:sup>
                    </m:sSup>
                  </m:oMath>
                </a14:m>
                <a:r>
                  <a:rPr lang="en-US" dirty="0">
                    <a:effectLst/>
                  </a:rPr>
                  <a:t> can be viewed as an investment in future power production</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7E2371AA-A5A1-E1CA-5551-370ECEE725C5}"/>
                  </a:ext>
                </a:extLst>
              </p:cNvPr>
              <p:cNvSpPr>
                <a:spLocks noGrp="1" noRot="1" noChangeAspect="1" noMove="1" noResize="1" noEditPoints="1" noAdjustHandles="1" noChangeArrowheads="1" noChangeShapeType="1" noTextEdit="1"/>
              </p:cNvSpPr>
              <p:nvPr>
                <p:ph sz="quarter" idx="12"/>
              </p:nvPr>
            </p:nvSpPr>
            <p:spPr>
              <a:blipFill>
                <a:blip r:embed="rId2"/>
                <a:stretch>
                  <a:fillRect l="-948" t="-1072"/>
                </a:stretch>
              </a:blipFill>
            </p:spPr>
            <p:txBody>
              <a:bodyPr/>
              <a:lstStyle/>
              <a:p>
                <a:r>
                  <a:rPr lang="en-US">
                    <a:noFill/>
                  </a:rPr>
                  <a:t> </a:t>
                </a:r>
              </a:p>
            </p:txBody>
          </p:sp>
        </mc:Fallback>
      </mc:AlternateContent>
    </p:spTree>
    <p:extLst>
      <p:ext uri="{BB962C8B-B14F-4D97-AF65-F5344CB8AC3E}">
        <p14:creationId xmlns:p14="http://schemas.microsoft.com/office/powerpoint/2010/main" val="159711280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37ED87-033D-71CE-A8F8-FF3BC207A018}"/>
              </a:ext>
            </a:extLst>
          </p:cNvPr>
          <p:cNvSpPr>
            <a:spLocks noGrp="1"/>
          </p:cNvSpPr>
          <p:nvPr>
            <p:ph type="body" sz="quarter" idx="10"/>
          </p:nvPr>
        </p:nvSpPr>
        <p:spPr/>
        <p:txBody>
          <a:bodyPr/>
          <a:lstStyle/>
          <a:p>
            <a:r>
              <a:rPr lang="en-US" dirty="0"/>
              <a:t>Balancing startup and production costs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CD05B9-CD3F-C6B1-3EDB-9F76F5BBEA16}"/>
                  </a:ext>
                </a:extLst>
              </p:cNvPr>
              <p:cNvSpPr>
                <a:spLocks noGrp="1"/>
              </p:cNvSpPr>
              <p:nvPr>
                <p:ph sz="quarter" idx="12"/>
              </p:nvPr>
            </p:nvSpPr>
            <p:spPr/>
            <p:txBody>
              <a:bodyPr/>
              <a:lstStyle/>
              <a:p>
                <a:r>
                  <a:rPr lang="en-US" dirty="0"/>
                  <a:t>Thermal unit with large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𝑖</m:t>
                        </m:r>
                      </m:sub>
                      <m:sup>
                        <m:r>
                          <a:rPr lang="en-US" b="0" i="1" smtClean="0">
                            <a:latin typeface="Cambria Math" panose="02040503050406030204" pitchFamily="18" charset="0"/>
                          </a:rPr>
                          <m:t>𝑠𝑡</m:t>
                        </m:r>
                      </m:sup>
                    </m:sSubSup>
                  </m:oMath>
                </a14:m>
                <a:r>
                  <a:rPr lang="en-US" dirty="0"/>
                  <a:t> and low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e>
                    </m:d>
                  </m:oMath>
                </a14:m>
                <a:endParaRPr lang="en-US" dirty="0"/>
              </a:p>
              <a:p>
                <a:pPr lvl="1"/>
                <a:r>
                  <a:rPr lang="en-US" dirty="0"/>
                  <a:t>Example: large coal or nuclear unit</a:t>
                </a:r>
              </a:p>
              <a:p>
                <a:pPr marL="342900" lvl="1" indent="0">
                  <a:buNone/>
                </a:pPr>
                <a:r>
                  <a:rPr lang="en-US" dirty="0">
                    <a:sym typeface="Wingdings" pitchFamily="2" charset="2"/>
                  </a:rPr>
                  <a:t> </a:t>
                </a:r>
                <a:r>
                  <a:rPr lang="en-US" dirty="0"/>
                  <a:t>Bring this unit online only if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𝑖</m:t>
                        </m:r>
                      </m:sub>
                      <m:sup>
                        <m:r>
                          <a:rPr lang="en-US" b="0" i="1" smtClean="0">
                            <a:latin typeface="Cambria Math" panose="02040503050406030204" pitchFamily="18" charset="0"/>
                          </a:rPr>
                          <m:t>𝑠𝑡</m:t>
                        </m:r>
                      </m:sup>
                    </m:sSubSup>
                  </m:oMath>
                </a14:m>
                <a:r>
                  <a:rPr lang="en-US" dirty="0"/>
                  <a:t> can be amortized over the production of a lot of power</a:t>
                </a:r>
              </a:p>
              <a:p>
                <a:pPr marL="0" indent="0">
                  <a:buNone/>
                </a:pPr>
                <a:endParaRPr lang="en-US" dirty="0"/>
              </a:p>
              <a:p>
                <a:r>
                  <a:rPr lang="en-US" dirty="0"/>
                  <a:t>Thermal unit with large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𝑖</m:t>
                        </m:r>
                      </m:sub>
                      <m:sup>
                        <m:r>
                          <a:rPr lang="en-US" b="0" i="1" smtClean="0">
                            <a:latin typeface="Cambria Math" panose="02040503050406030204" pitchFamily="18" charset="0"/>
                          </a:rPr>
                          <m:t>𝑠𝑡</m:t>
                        </m:r>
                      </m:sup>
                    </m:sSubSup>
                  </m:oMath>
                </a14:m>
                <a:r>
                  <a:rPr lang="en-US" dirty="0"/>
                  <a:t> and low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e>
                    </m:d>
                  </m:oMath>
                </a14:m>
                <a:endParaRPr lang="en-US" dirty="0"/>
              </a:p>
              <a:p>
                <a:pPr lvl="1"/>
                <a:r>
                  <a:rPr lang="en-US" dirty="0"/>
                  <a:t>Example: OCGT or diesel generator</a:t>
                </a:r>
              </a:p>
              <a:p>
                <a:pPr lvl="1">
                  <a:buFont typeface="Wingdings" pitchFamily="2" charset="2"/>
                  <a:buChar char="à"/>
                </a:pPr>
                <a:r>
                  <a:rPr lang="en-US" dirty="0"/>
                  <a:t>Bring this unit online if a small amount of power is needed for a short time</a:t>
                </a:r>
              </a:p>
              <a:p>
                <a:pPr lvl="1">
                  <a:buFont typeface="Wingdings" pitchFamily="2" charset="2"/>
                  <a:buChar char="à"/>
                </a:pPr>
                <a:endParaRPr lang="en-US" dirty="0"/>
              </a:p>
              <a:p>
                <a:pPr>
                  <a:buFont typeface="Wingdings" pitchFamily="2" charset="2"/>
                  <a:buChar char="à"/>
                </a:pPr>
                <a:r>
                  <a:rPr lang="en-US" dirty="0"/>
                  <a:t> Scheduling cannot be done for each period separately</a:t>
                </a:r>
              </a:p>
              <a:p>
                <a:pPr>
                  <a:buFont typeface="Wingdings" pitchFamily="2" charset="2"/>
                  <a:buChar char="à"/>
                </a:pPr>
                <a:r>
                  <a:rPr lang="en-US" dirty="0"/>
                  <a:t> Scheduling must be done over a time horizon, typically one day</a:t>
                </a:r>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4DCD05B9-CD3F-C6B1-3EDB-9F76F5BBEA16}"/>
                  </a:ext>
                </a:extLst>
              </p:cNvPr>
              <p:cNvSpPr>
                <a:spLocks noGrp="1" noRot="1" noChangeAspect="1" noMove="1" noResize="1" noEditPoints="1" noAdjustHandles="1" noChangeArrowheads="1" noChangeShapeType="1" noTextEdit="1"/>
              </p:cNvSpPr>
              <p:nvPr>
                <p:ph sz="quarter" idx="12"/>
              </p:nvPr>
            </p:nvSpPr>
            <p:spPr>
              <a:blipFill>
                <a:blip r:embed="rId2"/>
                <a:stretch>
                  <a:fillRect l="-829" t="-536"/>
                </a:stretch>
              </a:blipFill>
            </p:spPr>
            <p:txBody>
              <a:bodyPr/>
              <a:lstStyle/>
              <a:p>
                <a:r>
                  <a:rPr lang="en-US">
                    <a:noFill/>
                  </a:rPr>
                  <a:t> </a:t>
                </a:r>
              </a:p>
            </p:txBody>
          </p:sp>
        </mc:Fallback>
      </mc:AlternateContent>
    </p:spTree>
    <p:extLst>
      <p:ext uri="{BB962C8B-B14F-4D97-AF65-F5344CB8AC3E}">
        <p14:creationId xmlns:p14="http://schemas.microsoft.com/office/powerpoint/2010/main" val="10238327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CFBF26-9516-7FDA-4D1D-0DEC7DE970F3}"/>
              </a:ext>
            </a:extLst>
          </p:cNvPr>
          <p:cNvSpPr>
            <a:spLocks noGrp="1"/>
          </p:cNvSpPr>
          <p:nvPr>
            <p:ph type="body" sz="quarter" idx="10"/>
          </p:nvPr>
        </p:nvSpPr>
        <p:spPr/>
        <p:txBody>
          <a:bodyPr/>
          <a:lstStyle/>
          <a:p>
            <a:r>
              <a:rPr lang="en-US" dirty="0"/>
              <a:t>Formulating UC as an optimization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50B1F9-C1C6-1091-588B-453287738AFF}"/>
                  </a:ext>
                </a:extLst>
              </p:cNvPr>
              <p:cNvSpPr>
                <a:spLocks noGrp="1"/>
              </p:cNvSpPr>
              <p:nvPr>
                <p:ph sz="quarter" idx="12"/>
              </p:nvPr>
            </p:nvSpPr>
            <p:spPr/>
            <p:txBody>
              <a:bodyPr/>
              <a:lstStyle/>
              <a:p>
                <a:pPr marL="0" indent="0">
                  <a:buNone/>
                </a:pPr>
                <a:r>
                  <a:rPr lang="en-US" dirty="0"/>
                  <a:t>Objective function:</a:t>
                </a:r>
              </a:p>
              <a:p>
                <a:pPr marL="0" indent="0">
                  <a:buNone/>
                </a:pPr>
                <a14:m>
                  <m:oMathPara xmlns:m="http://schemas.openxmlformats.org/officeDocument/2006/math">
                    <m:oMathParaPr>
                      <m:jc m:val="centerGroup"/>
                    </m:oMathParaPr>
                    <m:oMath xmlns:m="http://schemas.openxmlformats.org/officeDocument/2006/math">
                      <m:func>
                        <m:funcPr>
                          <m:ctrlPr>
                            <a:rPr lang="en-US" i="1" kern="1200" smtClean="0">
                              <a:solidFill>
                                <a:srgbClr val="000000"/>
                              </a:solidFill>
                              <a:effectLst/>
                              <a:latin typeface="Cambria Math" panose="02040503050406030204" pitchFamily="18" charset="0"/>
                              <a:ea typeface="Times New Roman" panose="02020603050405020304" pitchFamily="18" charset="0"/>
                            </a:rPr>
                          </m:ctrlPr>
                        </m:funcPr>
                        <m:fName>
                          <m:limLow>
                            <m:limLowPr>
                              <m:ctrlPr>
                                <a:rPr lang="en-US" i="1" kern="1200">
                                  <a:solidFill>
                                    <a:srgbClr val="000000"/>
                                  </a:solidFill>
                                  <a:effectLst/>
                                  <a:latin typeface="Cambria Math" panose="02040503050406030204" pitchFamily="18" charset="0"/>
                                  <a:ea typeface="Times New Roman" panose="02020603050405020304" pitchFamily="18" charset="0"/>
                                </a:rPr>
                              </m:ctrlPr>
                            </m:limLowPr>
                            <m:e>
                              <m:r>
                                <m:rPr>
                                  <m:sty m:val="p"/>
                                </m:rPr>
                                <a:rPr lang="en-US"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min</m:t>
                              </m:r>
                            </m:e>
                            <m:lim>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en-US" i="1" kern="1200">
                                      <a:solidFill>
                                        <a:srgbClr val="000000"/>
                                      </a:solidFill>
                                      <a:effectLst/>
                                      <a:latin typeface="Cambria Math" panose="02040503050406030204" pitchFamily="18" charset="0"/>
                                      <a:ea typeface="Times New Roman" panose="02020603050405020304" pitchFamily="18" charset="0"/>
                                    </a:rPr>
                                  </m:ctrlPr>
                                </m:d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en-US" i="1" kern="1200">
                                      <a:solidFill>
                                        <a:srgbClr val="000000"/>
                                      </a:solidFill>
                                      <a:effectLst/>
                                      <a:latin typeface="Cambria Math" panose="02040503050406030204" pitchFamily="18" charset="0"/>
                                      <a:ea typeface="Times New Roman" panose="02020603050405020304" pitchFamily="18" charset="0"/>
                                    </a:rPr>
                                  </m:ctrlPr>
                                </m:d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e>
                              </m:d>
                            </m:lim>
                          </m:limLow>
                        </m:fName>
                        <m:e>
                          <m:nary>
                            <m:naryPr>
                              <m:chr m:val="∑"/>
                              <m:limLoc m:val="undOvr"/>
                              <m:supHide m:val="on"/>
                              <m:ctrlPr>
                                <a:rPr lang="en-US" i="1" kern="1200">
                                  <a:solidFill>
                                    <a:srgbClr val="000000"/>
                                  </a:solidFill>
                                  <a:effectLst/>
                                  <a:latin typeface="Cambria Math" panose="02040503050406030204" pitchFamily="18" charset="0"/>
                                  <a:ea typeface="Times New Roman" panose="02020603050405020304" pitchFamily="18" charset="0"/>
                                </a:rPr>
                              </m:ctrlPr>
                            </m:naryPr>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sub>
                            <m:sup/>
                            <m:e>
                              <m:nary>
                                <m:naryPr>
                                  <m:chr m:val="∑"/>
                                  <m:limLoc m:val="undOvr"/>
                                  <m:supHide m:val="on"/>
                                  <m:ctrlPr>
                                    <a:rPr lang="en-US" i="1" kern="1200">
                                      <a:solidFill>
                                        <a:srgbClr val="000000"/>
                                      </a:solidFill>
                                      <a:effectLst/>
                                      <a:latin typeface="Cambria Math" panose="02040503050406030204" pitchFamily="18" charset="0"/>
                                      <a:ea typeface="Times New Roman" panose="02020603050405020304" pitchFamily="18" charset="0"/>
                                    </a:rPr>
                                  </m:ctrlPr>
                                </m:naryPr>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𝑇</m:t>
                                  </m:r>
                                </m:sub>
                                <m:sup/>
                                <m:e>
                                  <m:d>
                                    <m:dPr>
                                      <m:begChr m:val="["/>
                                      <m:endChr m:val="]"/>
                                      <m:ctrlPr>
                                        <a:rPr lang="en-US" i="1" kern="1200">
                                          <a:solidFill>
                                            <a:srgbClr val="000000"/>
                                          </a:solidFill>
                                          <a:effectLst/>
                                          <a:latin typeface="Cambria Math" panose="02040503050406030204" pitchFamily="18" charset="0"/>
                                          <a:ea typeface="Times New Roman" panose="02020603050405020304" pitchFamily="18" charset="0"/>
                                        </a:rPr>
                                      </m:ctrlPr>
                                    </m:dPr>
                                    <m:e>
                                      <m:sSubSup>
                                        <m:sSubSupPr>
                                          <m:ctrlPr>
                                            <a:rPr lang="en-US" i="1" kern="1200">
                                              <a:solidFill>
                                                <a:srgbClr val="000000"/>
                                              </a:solidFill>
                                              <a:effectLst/>
                                              <a:latin typeface="Cambria Math" panose="02040503050406030204" pitchFamily="18" charset="0"/>
                                              <a:ea typeface="Times New Roman" panose="02020603050405020304" pitchFamily="18" charset="0"/>
                                            </a:rPr>
                                          </m:ctrlPr>
                                        </m:sSub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𝑠𝑡</m:t>
                                          </m:r>
                                        </m:sup>
                                      </m:sSubSup>
                                      <m:d>
                                        <m:dPr>
                                          <m:ctrlPr>
                                            <a:rPr lang="en-US" i="1" kern="1200">
                                              <a:solidFill>
                                                <a:srgbClr val="000000"/>
                                              </a:solidFill>
                                              <a:effectLst/>
                                              <a:latin typeface="Cambria Math" panose="02040503050406030204" pitchFamily="18" charset="0"/>
                                              <a:ea typeface="Times New Roman" panose="02020603050405020304" pitchFamily="18" charset="0"/>
                                            </a:rPr>
                                          </m:ctrlPr>
                                        </m:d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en-US" i="1" kern="1200">
                                              <a:solidFill>
                                                <a:srgbClr val="000000"/>
                                              </a:solidFill>
                                              <a:effectLst/>
                                              <a:latin typeface="Cambria Math" panose="02040503050406030204" pitchFamily="18" charset="0"/>
                                              <a:ea typeface="Times New Roman" panose="02020603050405020304" pitchFamily="18" charset="0"/>
                                            </a:rPr>
                                          </m:ctrlPr>
                                        </m:d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en-US" i="1" kern="1200">
                                              <a:solidFill>
                                                <a:srgbClr val="000000"/>
                                              </a:solidFill>
                                              <a:effectLst/>
                                              <a:latin typeface="Cambria Math" panose="02040503050406030204" pitchFamily="18" charset="0"/>
                                              <a:ea typeface="Times New Roman" panose="02020603050405020304" pitchFamily="18" charset="0"/>
                                            </a:rPr>
                                          </m:ctrlPr>
                                        </m:dPr>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e>
                                      </m:d>
                                    </m:e>
                                  </m:d>
                                </m:e>
                              </m:nary>
                            </m:e>
                          </m:nary>
                        </m:e>
                      </m:func>
                    </m:oMath>
                  </m:oMathPara>
                </a14:m>
                <a:endParaRPr lang="en-US" dirty="0"/>
              </a:p>
              <a:p>
                <a:pPr marL="0" indent="0">
                  <a:buNone/>
                </a:pPr>
                <a:endParaRPr lang="en-US" dirty="0"/>
              </a:p>
              <a:p>
                <a:pPr marR="0">
                  <a:spcBef>
                    <a:spcPts val="0"/>
                  </a:spcBef>
                  <a:spcAft>
                    <a:spcPts val="600"/>
                  </a:spcAft>
                </a:pPr>
                <a14:m>
                  <m:oMath xmlns:m="http://schemas.openxmlformats.org/officeDocument/2006/math">
                    <m:r>
                      <a:rPr lang="en-US" sz="18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oMath>
                </a14:m>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Set of available thermal generating units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R="0">
                  <a:spcBef>
                    <a:spcPts val="0"/>
                  </a:spcBef>
                  <a:spcAft>
                    <a:spcPts val="600"/>
                  </a:spcAft>
                </a:pPr>
                <a14:m>
                  <m:oMath xmlns:m="http://schemas.openxmlformats.org/officeDocument/2006/math">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𝑇</m:t>
                    </m:r>
                  </m:oMath>
                </a14:m>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Set of hourly time intervals included in the horizon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R="0">
                  <a:spcBef>
                    <a:spcPts val="0"/>
                  </a:spcBef>
                  <a:spcAft>
                    <a:spcPts val="600"/>
                  </a:spcAft>
                </a:pPr>
                <a14:m>
                  <m:oMath xmlns:m="http://schemas.openxmlformats.org/officeDocument/2006/math">
                    <m:sSub>
                      <m:sSub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e>
                    </m:d>
                  </m:oMath>
                </a14:m>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r>
                  <a:rPr lang="en-US" sz="18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Status of unit </a:t>
                </a:r>
                <a14:m>
                  <m:oMath xmlns:m="http://schemas.openxmlformats.org/officeDocument/2006/math">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oMath>
                </a14:m>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p>
              <a:p>
                <a:pPr lvl="1">
                  <a:spcBef>
                    <a:spcPts val="0"/>
                  </a:spcBef>
                  <a:spcAft>
                    <a:spcPts val="600"/>
                  </a:spcAft>
                </a:pPr>
                <a14:m>
                  <m:oMath xmlns:m="http://schemas.openxmlformats.org/officeDocument/2006/math">
                    <m:sSub>
                      <m:sSub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oMath>
                </a14:m>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if unit </a:t>
                </a:r>
                <a14:m>
                  <m:oMath xmlns:m="http://schemas.openxmlformats.org/officeDocument/2006/math">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oMath>
                </a14:m>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is generating (i.e. “on”) during period </a:t>
                </a:r>
                <a14:m>
                  <m:oMath xmlns:m="http://schemas.openxmlformats.org/officeDocument/2006/math">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oMath>
                </a14:m>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p>
              <a:p>
                <a:pPr lvl="1">
                  <a:spcBef>
                    <a:spcPts val="0"/>
                  </a:spcBef>
                  <a:spcAft>
                    <a:spcPts val="600"/>
                  </a:spcAft>
                </a:pPr>
                <a14:m>
                  <m:oMath xmlns:m="http://schemas.openxmlformats.org/officeDocument/2006/math">
                    <m:sSub>
                      <m:sSub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otherwise (i.e., “off”)</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R="0">
                  <a:spcBef>
                    <a:spcPts val="0"/>
                  </a:spcBef>
                  <a:spcAft>
                    <a:spcPts val="600"/>
                  </a:spcAft>
                </a:pPr>
                <a14:m>
                  <m:oMath xmlns:m="http://schemas.openxmlformats.org/officeDocument/2006/math">
                    <m:sSub>
                      <m:sSub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r>
                  <a:rPr lang="en-US" sz="18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Power produced by unit </a:t>
                </a:r>
                <a14:m>
                  <m:oMath xmlns:m="http://schemas.openxmlformats.org/officeDocument/2006/math">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oMath>
                </a14:m>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during period </a:t>
                </a:r>
                <a14:m>
                  <m:oMath xmlns:m="http://schemas.openxmlformats.org/officeDocument/2006/math">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oMath>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R="0">
                  <a:spcBef>
                    <a:spcPts val="0"/>
                  </a:spcBef>
                  <a:spcAft>
                    <a:spcPts val="600"/>
                  </a:spcAft>
                </a:pPr>
                <a14:m>
                  <m:oMath xmlns:m="http://schemas.openxmlformats.org/officeDocument/2006/math">
                    <m:sSubSup>
                      <m:sSubSup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𝑠𝑡</m:t>
                        </m:r>
                      </m:sup>
                    </m:sSubSup>
                    <m:d>
                      <m:d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e>
                    </m:d>
                  </m:oMath>
                </a14:m>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Startup cost of unit </a:t>
                </a:r>
                <a14:m>
                  <m:oMath xmlns:m="http://schemas.openxmlformats.org/officeDocument/2006/math">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oMath>
                </a14:m>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p>
              <a:p>
                <a:pPr lvl="1">
                  <a:spcBef>
                    <a:spcPts val="0"/>
                  </a:spcBef>
                  <a:spcAft>
                    <a:spcPts val="600"/>
                  </a:spcAft>
                </a:pPr>
                <a:r>
                  <a:rPr lang="en-US" sz="18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N</a:t>
                </a:r>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on-zero only if unit </a:t>
                </a:r>
                <a14:m>
                  <m:oMath xmlns:m="http://schemas.openxmlformats.org/officeDocument/2006/math">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oMath>
                </a14:m>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is turned on at time </a:t>
                </a:r>
                <a14:m>
                  <m:oMath xmlns:m="http://schemas.openxmlformats.org/officeDocument/2006/math">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oMath>
                </a14:m>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i.e.,   </a:t>
                </a:r>
                <a14:m>
                  <m:oMath xmlns:m="http://schemas.openxmlformats.org/officeDocument/2006/math">
                    <m:sSub>
                      <m:sSub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 </m:t>
                    </m:r>
                  </m:oMath>
                </a14:m>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and </a:t>
                </a:r>
                <a14:m>
                  <m:oMath xmlns:m="http://schemas.openxmlformats.org/officeDocument/2006/math">
                    <m:sSub>
                      <m:sSub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e>
                    </m:d>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m:t>
                    </m:r>
                  </m:oMath>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14:m>
                  <m:oMath xmlns:m="http://schemas.openxmlformats.org/officeDocument/2006/math">
                    <m:sSub>
                      <m:sSubPr>
                        <m:ctrlPr>
                          <a:rPr lang="en-US" sz="1800" i="1" kern="1200">
                            <a:solidFill>
                              <a:srgbClr val="000000"/>
                            </a:solidFill>
                            <a:effectLst/>
                            <a:latin typeface="Cambria Math" panose="02040503050406030204" pitchFamily="18" charset="0"/>
                            <a:ea typeface="Times New Roman" panose="02020603050405020304" pitchFamily="18" charset="0"/>
                          </a:rPr>
                        </m:ctrlPr>
                      </m:sSub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en-US" sz="1800" i="1" kern="1200">
                            <a:solidFill>
                              <a:srgbClr val="000000"/>
                            </a:solidFill>
                            <a:effectLst/>
                            <a:latin typeface="Cambria Math" panose="02040503050406030204" pitchFamily="18" charset="0"/>
                            <a:ea typeface="Times New Roman" panose="02020603050405020304" pitchFamily="18" charset="0"/>
                          </a:rPr>
                        </m:ctrlPr>
                      </m:dPr>
                      <m:e>
                        <m:sSub>
                          <m:sSubPr>
                            <m:ctrlPr>
                              <a:rPr lang="en-US" sz="1800" i="1" kern="1200">
                                <a:solidFill>
                                  <a:srgbClr val="000000"/>
                                </a:solidFill>
                                <a:effectLst/>
                                <a:latin typeface="Cambria Math" panose="02040503050406030204" pitchFamily="18" charset="0"/>
                                <a:ea typeface="Times New Roman" panose="02020603050405020304" pitchFamily="18" charset="0"/>
                              </a:rPr>
                            </m:ctrlPr>
                          </m:sSub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e>
                    </m:d>
                  </m:oMath>
                </a14:m>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r>
                  <a:rPr lang="en-US" sz="18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Cost of producing </a:t>
                </a:r>
                <a14:m>
                  <m:oMath xmlns:m="http://schemas.openxmlformats.org/officeDocument/2006/math">
                    <m:sSub>
                      <m:sSubPr>
                        <m:ctrlPr>
                          <a:rPr lang="en-US" sz="1800" i="1" kern="1200">
                            <a:solidFill>
                              <a:srgbClr val="000000"/>
                            </a:solidFill>
                            <a:effectLst/>
                            <a:latin typeface="Cambria Math" panose="02040503050406030204" pitchFamily="18" charset="0"/>
                            <a:ea typeface="Times New Roman" panose="02020603050405020304" pitchFamily="18" charset="0"/>
                          </a:rPr>
                        </m:ctrlPr>
                      </m:sSub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for an hour with unit </a:t>
                </a:r>
                <a14:m>
                  <m:oMath xmlns:m="http://schemas.openxmlformats.org/officeDocument/2006/math">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oMath>
                </a14:m>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r>
                  <a:rPr lang="en-US" sz="1800" dirty="0">
                    <a:effectLst/>
                  </a:rPr>
                  <a:t> </a:t>
                </a:r>
                <a:endParaRPr lang="en-US" sz="1800" dirty="0"/>
              </a:p>
            </p:txBody>
          </p:sp>
        </mc:Choice>
        <mc:Fallback xmlns="">
          <p:sp>
            <p:nvSpPr>
              <p:cNvPr id="3" name="Content Placeholder 2">
                <a:extLst>
                  <a:ext uri="{FF2B5EF4-FFF2-40B4-BE49-F238E27FC236}">
                    <a16:creationId xmlns:a16="http://schemas.microsoft.com/office/drawing/2014/main" id="{9D50B1F9-C1C6-1091-588B-453287738AFF}"/>
                  </a:ext>
                </a:extLst>
              </p:cNvPr>
              <p:cNvSpPr>
                <a:spLocks noGrp="1" noRot="1" noChangeAspect="1" noMove="1" noResize="1" noEditPoints="1" noAdjustHandles="1" noChangeArrowheads="1" noChangeShapeType="1" noTextEdit="1"/>
              </p:cNvSpPr>
              <p:nvPr>
                <p:ph sz="quarter" idx="12"/>
              </p:nvPr>
            </p:nvSpPr>
            <p:spPr>
              <a:blipFill>
                <a:blip r:embed="rId2"/>
                <a:stretch>
                  <a:fillRect l="-948" t="-19839" b="-6434"/>
                </a:stretch>
              </a:blipFill>
            </p:spPr>
            <p:txBody>
              <a:bodyPr/>
              <a:lstStyle/>
              <a:p>
                <a:r>
                  <a:rPr lang="en-US">
                    <a:noFill/>
                  </a:rPr>
                  <a:t> </a:t>
                </a:r>
              </a:p>
            </p:txBody>
          </p:sp>
        </mc:Fallback>
      </mc:AlternateContent>
    </p:spTree>
    <p:extLst>
      <p:ext uri="{BB962C8B-B14F-4D97-AF65-F5344CB8AC3E}">
        <p14:creationId xmlns:p14="http://schemas.microsoft.com/office/powerpoint/2010/main" val="38207741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CFBF26-9516-7FDA-4D1D-0DEC7DE970F3}"/>
              </a:ext>
            </a:extLst>
          </p:cNvPr>
          <p:cNvSpPr>
            <a:spLocks noGrp="1"/>
          </p:cNvSpPr>
          <p:nvPr>
            <p:ph type="body" sz="quarter" idx="10"/>
          </p:nvPr>
        </p:nvSpPr>
        <p:spPr/>
        <p:txBody>
          <a:bodyPr/>
          <a:lstStyle/>
          <a:p>
            <a:r>
              <a:rPr lang="en-US" dirty="0"/>
              <a:t>Formulating UC as an optimization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50B1F9-C1C6-1091-588B-453287738AFF}"/>
                  </a:ext>
                </a:extLst>
              </p:cNvPr>
              <p:cNvSpPr>
                <a:spLocks noGrp="1"/>
              </p:cNvSpPr>
              <p:nvPr>
                <p:ph sz="quarter" idx="12"/>
              </p:nvPr>
            </p:nvSpPr>
            <p:spPr/>
            <p:txBody>
              <a:bodyPr/>
              <a:lstStyle/>
              <a:p>
                <a:pPr marL="0" indent="0">
                  <a:buNone/>
                </a:pPr>
                <a:r>
                  <a:rPr lang="en-US" dirty="0"/>
                  <a:t>Load/generation balance constraint: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𝐺</m:t>
                          </m:r>
                        </m:sub>
                        <m:sup/>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e>
                      </m:nary>
                      <m:r>
                        <a:rPr lang="en-US" i="1">
                          <a:latin typeface="Cambria Math" panose="02040503050406030204" pitchFamily="18" charset="0"/>
                        </a:rPr>
                        <m:t>=</m:t>
                      </m:r>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𝑇</m:t>
                      </m:r>
                    </m:oMath>
                  </m:oMathPara>
                </a14:m>
                <a:endParaRPr lang="en-US" dirty="0"/>
              </a:p>
              <a:p>
                <a:pPr marL="0" indent="0">
                  <a:buNone/>
                </a:pPr>
                <a:endParaRPr lang="en-US" dirty="0"/>
              </a:p>
              <a:p>
                <a:pPr marL="0" indent="0">
                  <a:buNone/>
                </a:pPr>
                <a:r>
                  <a:rPr lang="en-US" dirty="0"/>
                  <a:t>Constraints on the output of generating units: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kern="1200" smtClean="0">
                              <a:solidFill>
                                <a:srgbClr val="000000"/>
                              </a:solidFill>
                              <a:effectLst/>
                              <a:latin typeface="Cambria Math" panose="02040503050406030204" pitchFamily="18" charset="0"/>
                              <a:ea typeface="Times New Roman" panose="02020603050405020304" pitchFamily="18" charset="0"/>
                            </a:rPr>
                          </m:ctrlPr>
                        </m:sSub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𝑚𝑖𝑛</m:t>
                          </m:r>
                        </m:sup>
                      </m:sSub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en-US" i="1" kern="1200">
                              <a:solidFill>
                                <a:srgbClr val="000000"/>
                              </a:solidFill>
                              <a:effectLst/>
                              <a:latin typeface="Cambria Math" panose="02040503050406030204" pitchFamily="18" charset="0"/>
                              <a:ea typeface="Times New Roman" panose="02020603050405020304" pitchFamily="18" charset="0"/>
                            </a:rPr>
                          </m:ctrlPr>
                        </m:d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i="1" kern="1200">
                              <a:solidFill>
                                <a:srgbClr val="000000"/>
                              </a:solidFill>
                              <a:effectLst/>
                              <a:latin typeface="Cambria Math" panose="02040503050406030204" pitchFamily="18" charset="0"/>
                              <a:ea typeface="Times New Roman" panose="02020603050405020304" pitchFamily="18" charset="0"/>
                            </a:rPr>
                          </m:ctrlPr>
                        </m:sSub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𝑚𝑎𝑥</m:t>
                          </m:r>
                        </m:sup>
                      </m:sSub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 </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𝑇</m:t>
                      </m:r>
                    </m:oMath>
                  </m:oMathPara>
                </a14:m>
                <a:endParaRPr lang="en-US" dirty="0"/>
              </a:p>
            </p:txBody>
          </p:sp>
        </mc:Choice>
        <mc:Fallback xmlns="">
          <p:sp>
            <p:nvSpPr>
              <p:cNvPr id="3" name="Content Placeholder 2">
                <a:extLst>
                  <a:ext uri="{FF2B5EF4-FFF2-40B4-BE49-F238E27FC236}">
                    <a16:creationId xmlns:a16="http://schemas.microsoft.com/office/drawing/2014/main" id="{9D50B1F9-C1C6-1091-588B-453287738AFF}"/>
                  </a:ext>
                </a:extLst>
              </p:cNvPr>
              <p:cNvSpPr>
                <a:spLocks noGrp="1" noRot="1" noChangeAspect="1" noMove="1" noResize="1" noEditPoints="1" noAdjustHandles="1" noChangeArrowheads="1" noChangeShapeType="1" noTextEdit="1"/>
              </p:cNvSpPr>
              <p:nvPr>
                <p:ph sz="quarter" idx="12"/>
              </p:nvPr>
            </p:nvSpPr>
            <p:spPr>
              <a:blipFill>
                <a:blip r:embed="rId2"/>
                <a:stretch>
                  <a:fillRect l="-948" t="-10456"/>
                </a:stretch>
              </a:blipFill>
            </p:spPr>
            <p:txBody>
              <a:bodyPr/>
              <a:lstStyle/>
              <a:p>
                <a:r>
                  <a:rPr lang="en-US">
                    <a:noFill/>
                  </a:rPr>
                  <a:t> </a:t>
                </a:r>
              </a:p>
            </p:txBody>
          </p:sp>
        </mc:Fallback>
      </mc:AlternateContent>
    </p:spTree>
    <p:extLst>
      <p:ext uri="{BB962C8B-B14F-4D97-AF65-F5344CB8AC3E}">
        <p14:creationId xmlns:p14="http://schemas.microsoft.com/office/powerpoint/2010/main" val="5816695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CFBF26-9516-7FDA-4D1D-0DEC7DE970F3}"/>
              </a:ext>
            </a:extLst>
          </p:cNvPr>
          <p:cNvSpPr>
            <a:spLocks noGrp="1"/>
          </p:cNvSpPr>
          <p:nvPr>
            <p:ph type="body" sz="quarter" idx="10"/>
          </p:nvPr>
        </p:nvSpPr>
        <p:spPr/>
        <p:txBody>
          <a:bodyPr/>
          <a:lstStyle/>
          <a:p>
            <a:r>
              <a:rPr lang="en-US" dirty="0"/>
              <a:t>Formulating UC as an optimization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50B1F9-C1C6-1091-588B-453287738AFF}"/>
                  </a:ext>
                </a:extLst>
              </p:cNvPr>
              <p:cNvSpPr>
                <a:spLocks noGrp="1"/>
              </p:cNvSpPr>
              <p:nvPr>
                <p:ph sz="quarter" idx="12"/>
              </p:nvPr>
            </p:nvSpPr>
            <p:spPr/>
            <p:txBody>
              <a:bodyPr/>
              <a:lstStyle/>
              <a:p>
                <a:pPr marL="0" indent="0">
                  <a:buNone/>
                </a:pPr>
                <a:r>
                  <a:rPr lang="en-US" dirty="0"/>
                  <a:t>Ramp rate limits</a:t>
                </a:r>
              </a:p>
              <a:p>
                <a:pPr marL="0" indent="0">
                  <a:buNone/>
                </a:pPr>
                <a:endParaRPr lang="en-US" dirty="0"/>
              </a:p>
              <a:p>
                <a:pPr marL="0" indent="0">
                  <a:buNone/>
                </a:pPr>
                <a:r>
                  <a:rPr lang="en-US" dirty="0"/>
                  <a:t>To avoid potentially damaging temperature gradients in the turbine, changes in the power output must be limited between subsequent time intervals: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−1</m:t>
                          </m:r>
                        </m:e>
                      </m:d>
                      <m:r>
                        <a:rPr lang="en-US" i="1">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a:latin typeface="Cambria Math" panose="02040503050406030204" pitchFamily="18" charset="0"/>
                            </a:rPr>
                            <m:t>ΔP</m:t>
                          </m:r>
                        </m:e>
                        <m:sub>
                          <m:r>
                            <a:rPr lang="en-US" i="1">
                              <a:latin typeface="Cambria Math" panose="02040503050406030204" pitchFamily="18" charset="0"/>
                            </a:rPr>
                            <m:t>𝑖</m:t>
                          </m:r>
                        </m:sub>
                        <m:sup>
                          <m:r>
                            <a:rPr lang="en-US" i="1">
                              <a:latin typeface="Cambria Math" panose="02040503050406030204" pitchFamily="18" charset="0"/>
                            </a:rPr>
                            <m:t>𝑢𝑝</m:t>
                          </m:r>
                        </m:sup>
                      </m:sSubSup>
                      <m:r>
                        <a:rPr lang="en-US" i="1">
                          <a:latin typeface="Cambria Math" panose="02040503050406030204" pitchFamily="18" charset="0"/>
                        </a:rPr>
                        <m:t>     ∀ </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𝑇</m:t>
                      </m:r>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−1</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a:latin typeface="Cambria Math" panose="02040503050406030204" pitchFamily="18" charset="0"/>
                            </a:rPr>
                            <m:t>ΔP</m:t>
                          </m:r>
                        </m:e>
                        <m:sub>
                          <m:r>
                            <a:rPr lang="en-US" i="1">
                              <a:latin typeface="Cambria Math" panose="02040503050406030204" pitchFamily="18" charset="0"/>
                            </a:rPr>
                            <m:t>𝑖</m:t>
                          </m:r>
                        </m:sub>
                        <m:sup>
                          <m:r>
                            <a:rPr lang="en-US" i="1">
                              <a:latin typeface="Cambria Math" panose="02040503050406030204" pitchFamily="18" charset="0"/>
                            </a:rPr>
                            <m:t>𝑑𝑜𝑤𝑛</m:t>
                          </m:r>
                        </m:sup>
                      </m:sSubSup>
                      <m:r>
                        <a:rPr lang="en-US" i="1">
                          <a:latin typeface="Cambria Math" panose="02040503050406030204" pitchFamily="18" charset="0"/>
                        </a:rPr>
                        <m:t> ∀ </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𝑇</m:t>
                      </m:r>
                    </m:oMath>
                  </m:oMathPara>
                </a14:m>
                <a:endParaRPr lang="en-US" dirty="0"/>
              </a:p>
            </p:txBody>
          </p:sp>
        </mc:Choice>
        <mc:Fallback xmlns="">
          <p:sp>
            <p:nvSpPr>
              <p:cNvPr id="3" name="Content Placeholder 2">
                <a:extLst>
                  <a:ext uri="{FF2B5EF4-FFF2-40B4-BE49-F238E27FC236}">
                    <a16:creationId xmlns:a16="http://schemas.microsoft.com/office/drawing/2014/main" id="{9D50B1F9-C1C6-1091-588B-453287738AFF}"/>
                  </a:ext>
                </a:extLst>
              </p:cNvPr>
              <p:cNvSpPr>
                <a:spLocks noGrp="1" noRot="1" noChangeAspect="1" noMove="1" noResize="1" noEditPoints="1" noAdjustHandles="1" noChangeArrowheads="1" noChangeShapeType="1" noTextEdit="1"/>
              </p:cNvSpPr>
              <p:nvPr>
                <p:ph sz="quarter" idx="12"/>
              </p:nvPr>
            </p:nvSpPr>
            <p:spPr>
              <a:blipFill>
                <a:blip r:embed="rId2"/>
                <a:stretch>
                  <a:fillRect l="-948" t="-1072"/>
                </a:stretch>
              </a:blipFill>
            </p:spPr>
            <p:txBody>
              <a:bodyPr/>
              <a:lstStyle/>
              <a:p>
                <a:r>
                  <a:rPr lang="en-US">
                    <a:noFill/>
                  </a:rPr>
                  <a:t> </a:t>
                </a:r>
              </a:p>
            </p:txBody>
          </p:sp>
        </mc:Fallback>
      </mc:AlternateContent>
    </p:spTree>
    <p:extLst>
      <p:ext uri="{BB962C8B-B14F-4D97-AF65-F5344CB8AC3E}">
        <p14:creationId xmlns:p14="http://schemas.microsoft.com/office/powerpoint/2010/main" val="12222492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E82F0A-CBFC-CA46-9639-F51B5159ECE4}"/>
              </a:ext>
            </a:extLst>
          </p:cNvPr>
          <p:cNvSpPr>
            <a:spLocks noGrp="1"/>
          </p:cNvSpPr>
          <p:nvPr>
            <p:ph type="body" sz="quarter" idx="10"/>
          </p:nvPr>
        </p:nvSpPr>
        <p:spPr/>
        <p:txBody>
          <a:bodyPr/>
          <a:lstStyle/>
          <a:p>
            <a:r>
              <a:rPr lang="en-US" dirty="0"/>
              <a:t>Perturbation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4231845-655F-0842-ACBA-B112AAA11FA1}"/>
                  </a:ext>
                </a:extLst>
              </p:cNvPr>
              <p:cNvSpPr>
                <a:spLocks noGrp="1"/>
              </p:cNvSpPr>
              <p:nvPr>
                <p:ph sz="quarter" idx="12"/>
              </p:nvPr>
            </p:nvSpPr>
            <p:spPr>
              <a:xfrm>
                <a:off x="895678" y="1642118"/>
                <a:ext cx="10564010" cy="4730750"/>
              </a:xfrm>
            </p:spPr>
            <p:txBody>
              <a:bodyPr/>
              <a:lstStyle/>
              <a:p>
                <a:r>
                  <a:rPr lang="en-US" dirty="0"/>
                  <a:t>Steady state: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𝑖𝑛</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𝑜𝑢𝑡</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𝑙𝑜𝑠𝑠𝑒𝑠</m:t>
                        </m:r>
                      </m:sub>
                    </m:sSub>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𝑠𝑡𝑜𝑟𝑒𝑑</m:t>
                        </m:r>
                      </m:sub>
                    </m:sSub>
                    <m:r>
                      <a:rPr lang="en-US" i="1">
                        <a:latin typeface="Cambria Math" panose="02040503050406030204" pitchFamily="18" charset="0"/>
                      </a:rPr>
                      <m:t>=0</m:t>
                    </m:r>
                  </m:oMath>
                </a14:m>
                <a:endParaRPr lang="en-US" dirty="0"/>
              </a:p>
              <a:p>
                <a:r>
                  <a:rPr lang="en-US" dirty="0"/>
                  <a:t>Sudden increase in load: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𝑜𝑢𝑡</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𝑜𝑢𝑡</m:t>
                        </m:r>
                      </m:sub>
                      <m:sup>
                        <m:r>
                          <a:rPr lang="en-US" b="0" i="1" smtClean="0">
                            <a:latin typeface="Cambria Math" panose="02040503050406030204" pitchFamily="18" charset="0"/>
                          </a:rPr>
                          <m:t>′</m:t>
                        </m:r>
                      </m:sup>
                    </m:sSubSup>
                    <m:sSub>
                      <m:sSubPr>
                        <m:ctrlPr>
                          <a:rPr lang="en-US" i="1">
                            <a:latin typeface="Cambria Math" panose="02040503050406030204" pitchFamily="18" charset="0"/>
                          </a:rPr>
                        </m:ctrlPr>
                      </m:sSubPr>
                      <m:e>
                        <m:r>
                          <a:rPr lang="en-US" b="0" i="1" smtClean="0">
                            <a:latin typeface="Cambria Math" panose="02040503050406030204" pitchFamily="18" charset="0"/>
                          </a:rPr>
                          <m:t>&gt;</m:t>
                        </m:r>
                        <m:r>
                          <a:rPr lang="en-US" i="1">
                            <a:latin typeface="Cambria Math" panose="02040503050406030204" pitchFamily="18" charset="0"/>
                          </a:rPr>
                          <m:t>𝑃</m:t>
                        </m:r>
                      </m:e>
                      <m:sub>
                        <m:r>
                          <a:rPr lang="en-US" i="1">
                            <a:latin typeface="Cambria Math" panose="02040503050406030204" pitchFamily="18" charset="0"/>
                          </a:rPr>
                          <m:t>𝑜𝑢𝑡</m:t>
                        </m:r>
                      </m:sub>
                    </m:sSub>
                  </m:oMath>
                </a14:m>
                <a:endParaRPr lang="en-US" dirty="0"/>
              </a:p>
              <a:p>
                <a:pPr lvl="1"/>
                <a:r>
                  <a:rPr lang="en-US" dirty="0"/>
                  <a:t>Generators cannot increase their output instantaneously</a:t>
                </a:r>
              </a:p>
              <a:p>
                <a:pPr lvl="1"/>
                <a:r>
                  <a:rPr lang="en-US" dirty="0"/>
                  <a:t>We must still have: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𝑖𝑛</m:t>
                        </m:r>
                      </m:sub>
                    </m:sSub>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𝑜𝑢𝑡</m:t>
                        </m:r>
                      </m:sub>
                      <m:sup>
                        <m:r>
                          <a:rPr lang="en-US" i="1">
                            <a:latin typeface="Cambria Math" panose="02040503050406030204" pitchFamily="18" charset="0"/>
                          </a:rPr>
                          <m:t>′</m:t>
                        </m:r>
                      </m:sup>
                    </m:sSubSup>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𝑠𝑡𝑜𝑟𝑒𝑑</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𝑙𝑜𝑠𝑠𝑒𝑠</m:t>
                        </m:r>
                      </m:sub>
                    </m:sSub>
                  </m:oMath>
                </a14:m>
                <a:endParaRPr lang="en-US" dirty="0"/>
              </a:p>
              <a:p>
                <a:pPr lvl="1"/>
                <a:r>
                  <a:rPr lang="en-US" dirty="0"/>
                  <a:t>Therefore, we must have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𝑠𝑡𝑜𝑟𝑒𝑑</m:t>
                        </m:r>
                      </m:sub>
                    </m:sSub>
                    <m:r>
                      <a:rPr lang="en-US" b="0" i="1" smtClean="0">
                        <a:latin typeface="Cambria Math" panose="02040503050406030204" pitchFamily="18" charset="0"/>
                      </a:rPr>
                      <m:t>&lt;0</m:t>
                    </m:r>
                  </m:oMath>
                </a14:m>
                <a:r>
                  <a:rPr lang="en-US" dirty="0"/>
                  <a:t> until we have:</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𝑖𝑛</m:t>
                        </m:r>
                      </m:sub>
                      <m:sup>
                        <m:r>
                          <a:rPr lang="en-US" i="1">
                            <a:latin typeface="Cambria Math" panose="02040503050406030204" pitchFamily="18" charset="0"/>
                          </a:rPr>
                          <m:t>′</m:t>
                        </m:r>
                      </m:sup>
                    </m:sSubSup>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𝑜𝑢𝑡</m:t>
                        </m:r>
                      </m:sub>
                      <m:sup>
                        <m:r>
                          <a:rPr lang="en-US" i="1">
                            <a:latin typeface="Cambria Math" panose="02040503050406030204" pitchFamily="18" charset="0"/>
                          </a:rPr>
                          <m:t>′</m:t>
                        </m:r>
                      </m:sup>
                    </m:sSubSup>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𝑙𝑜𝑠𝑠𝑒𝑠</m:t>
                        </m:r>
                      </m:sub>
                    </m:sSub>
                  </m:oMath>
                </a14:m>
                <a:endParaRPr lang="en-US" dirty="0"/>
              </a:p>
              <a:p>
                <a:pPr lvl="1"/>
                <a:r>
                  <a:rPr lang="en-US" dirty="0"/>
                  <a:t>The amount of energy stored in the system decreases</a:t>
                </a:r>
              </a:p>
              <a:p>
                <a:r>
                  <a:rPr lang="en-US" dirty="0"/>
                  <a:t>Where this stored energy comes from depends on the time frame that we consider  </a:t>
                </a:r>
              </a:p>
              <a:p>
                <a:endParaRPr lang="en-US" dirty="0"/>
              </a:p>
            </p:txBody>
          </p:sp>
        </mc:Choice>
        <mc:Fallback xmlns="">
          <p:sp>
            <p:nvSpPr>
              <p:cNvPr id="4" name="Content Placeholder 3">
                <a:extLst>
                  <a:ext uri="{FF2B5EF4-FFF2-40B4-BE49-F238E27FC236}">
                    <a16:creationId xmlns:a16="http://schemas.microsoft.com/office/drawing/2014/main" id="{C4231845-655F-0842-ACBA-B112AAA11FA1}"/>
                  </a:ext>
                </a:extLst>
              </p:cNvPr>
              <p:cNvSpPr>
                <a:spLocks noGrp="1" noRot="1" noChangeAspect="1" noMove="1" noResize="1" noEditPoints="1" noAdjustHandles="1" noChangeArrowheads="1" noChangeShapeType="1" noTextEdit="1"/>
              </p:cNvSpPr>
              <p:nvPr>
                <p:ph sz="quarter" idx="12"/>
              </p:nvPr>
            </p:nvSpPr>
            <p:spPr>
              <a:xfrm>
                <a:off x="895678" y="1642118"/>
                <a:ext cx="10564010" cy="4730750"/>
              </a:xfrm>
              <a:blipFill>
                <a:blip r:embed="rId2"/>
                <a:stretch>
                  <a:fillRect l="-840" t="-1072"/>
                </a:stretch>
              </a:blipFill>
            </p:spPr>
            <p:txBody>
              <a:bodyPr/>
              <a:lstStyle/>
              <a:p>
                <a:r>
                  <a:rPr lang="en-US">
                    <a:noFill/>
                  </a:rPr>
                  <a:t> </a:t>
                </a:r>
              </a:p>
            </p:txBody>
          </p:sp>
        </mc:Fallback>
      </mc:AlternateContent>
    </p:spTree>
    <p:extLst>
      <p:ext uri="{BB962C8B-B14F-4D97-AF65-F5344CB8AC3E}">
        <p14:creationId xmlns:p14="http://schemas.microsoft.com/office/powerpoint/2010/main" val="10715535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CFBF26-9516-7FDA-4D1D-0DEC7DE970F3}"/>
              </a:ext>
            </a:extLst>
          </p:cNvPr>
          <p:cNvSpPr>
            <a:spLocks noGrp="1"/>
          </p:cNvSpPr>
          <p:nvPr>
            <p:ph type="body" sz="quarter" idx="10"/>
          </p:nvPr>
        </p:nvSpPr>
        <p:spPr/>
        <p:txBody>
          <a:bodyPr/>
          <a:lstStyle/>
          <a:p>
            <a:r>
              <a:rPr lang="en-US" dirty="0"/>
              <a:t>Formulating UC as an optimization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50B1F9-C1C6-1091-588B-453287738AFF}"/>
                  </a:ext>
                </a:extLst>
              </p:cNvPr>
              <p:cNvSpPr>
                <a:spLocks noGrp="1"/>
              </p:cNvSpPr>
              <p:nvPr>
                <p:ph sz="quarter" idx="12"/>
              </p:nvPr>
            </p:nvSpPr>
            <p:spPr>
              <a:xfrm>
                <a:off x="895678" y="1642117"/>
                <a:ext cx="10707438" cy="4991157"/>
              </a:xfrm>
            </p:spPr>
            <p:txBody>
              <a:bodyPr/>
              <a:lstStyle/>
              <a:p>
                <a:pPr marL="0" indent="0">
                  <a:buNone/>
                </a:pPr>
                <a:r>
                  <a:rPr lang="en-US" dirty="0"/>
                  <a:t>Minimum up- and down-time constraints</a:t>
                </a:r>
              </a:p>
              <a:p>
                <a:pPr marL="0" indent="0">
                  <a:buNone/>
                </a:pPr>
                <a:endParaRPr lang="en-US" dirty="0"/>
              </a:p>
              <a:p>
                <a:pPr marL="0" indent="0">
                  <a:buNone/>
                </a:pPr>
                <a:r>
                  <a:rPr lang="en-US" dirty="0"/>
                  <a:t>For similar reasons, if a thermal generating units is turned on, it should remain on for a minimum time </a:t>
                </a:r>
                <a14:m>
                  <m:oMath xmlns:m="http://schemas.openxmlformats.org/officeDocument/2006/math">
                    <m:sSubSup>
                      <m:sSubSupPr>
                        <m:ctrlPr>
                          <a:rPr lang="en-US" i="1" kern="1200" smtClean="0">
                            <a:solidFill>
                              <a:srgbClr val="000000"/>
                            </a:solidFill>
                            <a:effectLst/>
                            <a:latin typeface="Cambria Math" panose="02040503050406030204" pitchFamily="18" charset="0"/>
                            <a:ea typeface="Times"/>
                          </a:rPr>
                        </m:ctrlPr>
                      </m:sSubSupPr>
                      <m:e>
                        <m:r>
                          <a:rPr lang="en-US" i="1" kern="1200">
                            <a:solidFill>
                              <a:srgbClr val="000000"/>
                            </a:solidFill>
                            <a:effectLst/>
                            <a:latin typeface="Cambria Math" panose="02040503050406030204" pitchFamily="18" charset="0"/>
                            <a:ea typeface="Times"/>
                            <a:cs typeface="Times New Roman" panose="02020603050405020304" pitchFamily="18" charset="0"/>
                          </a:rPr>
                          <m:t>𝑇</m:t>
                        </m:r>
                      </m:e>
                      <m:sub>
                        <m:r>
                          <a:rPr lang="en-US" i="1" kern="1200">
                            <a:solidFill>
                              <a:srgbClr val="000000"/>
                            </a:solidFill>
                            <a:effectLst/>
                            <a:latin typeface="Cambria Math" panose="02040503050406030204" pitchFamily="18" charset="0"/>
                            <a:ea typeface="Times"/>
                            <a:cs typeface="Times New Roman" panose="02020603050405020304" pitchFamily="18" charset="0"/>
                          </a:rPr>
                          <m:t>𝑢𝑝</m:t>
                        </m:r>
                      </m:sub>
                      <m:sup>
                        <m:r>
                          <a:rPr lang="en-US" i="1" kern="1200">
                            <a:solidFill>
                              <a:srgbClr val="000000"/>
                            </a:solidFill>
                            <a:effectLst/>
                            <a:latin typeface="Cambria Math" panose="02040503050406030204" pitchFamily="18" charset="0"/>
                            <a:ea typeface="Times"/>
                            <a:cs typeface="Times New Roman" panose="02020603050405020304" pitchFamily="18" charset="0"/>
                          </a:rPr>
                          <m:t>𝑚𝑖𝑛</m:t>
                        </m:r>
                      </m:sup>
                    </m:sSubSup>
                  </m:oMath>
                </a14:m>
                <a:r>
                  <a:rPr lang="en-US" dirty="0"/>
                  <a:t>, and if it is turned off, it should remain off for a minimum number time </a:t>
                </a:r>
                <a14:m>
                  <m:oMath xmlns:m="http://schemas.openxmlformats.org/officeDocument/2006/math">
                    <m:sSubSup>
                      <m:sSubSupPr>
                        <m:ctrlPr>
                          <a:rPr lang="en-US" i="1">
                            <a:solidFill>
                              <a:srgbClr val="000000"/>
                            </a:solidFill>
                            <a:latin typeface="Cambria Math" panose="02040503050406030204" pitchFamily="18" charset="0"/>
                            <a:ea typeface="Times"/>
                          </a:rPr>
                        </m:ctrlPr>
                      </m:sSubSupPr>
                      <m:e>
                        <m:r>
                          <a:rPr lang="en-US" i="1">
                            <a:solidFill>
                              <a:srgbClr val="000000"/>
                            </a:solidFill>
                            <a:latin typeface="Cambria Math" panose="02040503050406030204" pitchFamily="18" charset="0"/>
                            <a:ea typeface="Times"/>
                            <a:cs typeface="Times New Roman" panose="02020603050405020304" pitchFamily="18" charset="0"/>
                          </a:rPr>
                          <m:t>𝑇</m:t>
                        </m:r>
                      </m:e>
                      <m:sub>
                        <m:r>
                          <a:rPr lang="en-US" b="0" i="1" smtClean="0">
                            <a:solidFill>
                              <a:srgbClr val="000000"/>
                            </a:solidFill>
                            <a:latin typeface="Cambria Math" panose="02040503050406030204" pitchFamily="18" charset="0"/>
                            <a:ea typeface="Times"/>
                            <a:cs typeface="Times New Roman" panose="02020603050405020304" pitchFamily="18" charset="0"/>
                          </a:rPr>
                          <m:t>𝑑𝑜𝑤𝑛</m:t>
                        </m:r>
                      </m:sub>
                      <m:sup>
                        <m:r>
                          <a:rPr lang="en-US" i="1">
                            <a:solidFill>
                              <a:srgbClr val="000000"/>
                            </a:solidFill>
                            <a:latin typeface="Cambria Math" panose="02040503050406030204" pitchFamily="18" charset="0"/>
                            <a:ea typeface="Times"/>
                            <a:cs typeface="Times New Roman" panose="02020603050405020304" pitchFamily="18" charset="0"/>
                          </a:rPr>
                          <m:t>𝑚𝑖𝑛</m:t>
                        </m:r>
                      </m:sup>
                    </m:sSubSup>
                    <m:r>
                      <a:rPr lang="en-US" i="1">
                        <a:solidFill>
                          <a:srgbClr val="000000"/>
                        </a:solidFill>
                        <a:latin typeface="Cambria Math" panose="02040503050406030204" pitchFamily="18" charset="0"/>
                        <a:ea typeface="Times"/>
                        <a:cs typeface="Times New Roman" panose="02020603050405020304" pitchFamily="18" charset="0"/>
                      </a:rPr>
                      <m:t> </m:t>
                    </m:r>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m:rPr>
                          <m:nor/>
                        </m:rPr>
                        <a:rPr lang="en-US" kern="1200" smtClean="0">
                          <a:solidFill>
                            <a:srgbClr val="000000"/>
                          </a:solidFill>
                          <a:effectLst/>
                          <a:latin typeface="Cambria Math" panose="02040503050406030204" pitchFamily="18" charset="0"/>
                          <a:ea typeface="Times"/>
                          <a:cs typeface="Times New Roman" panose="02020603050405020304" pitchFamily="18" charset="0"/>
                        </a:rPr>
                        <m:t>If</m:t>
                      </m:r>
                      <m:r>
                        <a:rPr lang="en-US" i="1" kern="1200">
                          <a:solidFill>
                            <a:srgbClr val="000000"/>
                          </a:solidFill>
                          <a:effectLst/>
                          <a:latin typeface="Cambria Math" panose="02040503050406030204" pitchFamily="18" charset="0"/>
                          <a:ea typeface="Times"/>
                          <a:cs typeface="Times New Roman" panose="02020603050405020304" pitchFamily="18" charset="0"/>
                        </a:rPr>
                        <m:t> </m:t>
                      </m:r>
                      <m:d>
                        <m:dPr>
                          <m:begChr m:val="{"/>
                          <m:endChr m:val="}"/>
                          <m:ctrlPr>
                            <a:rPr lang="en-US" i="1" kern="1200">
                              <a:solidFill>
                                <a:srgbClr val="000000"/>
                              </a:solidFill>
                              <a:effectLst/>
                              <a:latin typeface="Cambria Math" panose="02040503050406030204" pitchFamily="18" charset="0"/>
                              <a:ea typeface="Times"/>
                            </a:rPr>
                          </m:ctrlPr>
                        </m:dPr>
                        <m:e>
                          <m:sSub>
                            <m:sSubPr>
                              <m:ctrlPr>
                                <a:rPr lang="en-US" i="1" kern="1200">
                                  <a:solidFill>
                                    <a:srgbClr val="000000"/>
                                  </a:solidFill>
                                  <a:effectLst/>
                                  <a:latin typeface="Cambria Math" panose="02040503050406030204" pitchFamily="18" charset="0"/>
                                  <a:ea typeface="Times"/>
                                </a:rPr>
                              </m:ctrlPr>
                            </m:sSubPr>
                            <m:e>
                              <m:r>
                                <a:rPr lang="en-US" i="1" kern="1200">
                                  <a:solidFill>
                                    <a:srgbClr val="000000"/>
                                  </a:solidFill>
                                  <a:effectLst/>
                                  <a:latin typeface="Cambria Math" panose="02040503050406030204" pitchFamily="18" charset="0"/>
                                  <a:ea typeface="Times"/>
                                  <a:cs typeface="Times New Roman" panose="02020603050405020304" pitchFamily="18" charset="0"/>
                                </a:rPr>
                                <m:t>𝑢</m:t>
                              </m:r>
                            </m:e>
                            <m:sub>
                              <m:r>
                                <a:rPr lang="en-US" i="1" kern="1200">
                                  <a:solidFill>
                                    <a:srgbClr val="000000"/>
                                  </a:solidFill>
                                  <a:effectLst/>
                                  <a:latin typeface="Cambria Math" panose="02040503050406030204" pitchFamily="18" charset="0"/>
                                  <a:ea typeface="Times"/>
                                  <a:cs typeface="Times New Roman" panose="02020603050405020304" pitchFamily="18" charset="0"/>
                                </a:rPr>
                                <m:t>𝑖</m:t>
                              </m:r>
                            </m:sub>
                          </m:sSub>
                          <m:d>
                            <m:dPr>
                              <m:ctrlPr>
                                <a:rPr lang="en-US" i="1" kern="1200">
                                  <a:solidFill>
                                    <a:srgbClr val="000000"/>
                                  </a:solidFill>
                                  <a:effectLst/>
                                  <a:latin typeface="Cambria Math" panose="02040503050406030204" pitchFamily="18" charset="0"/>
                                  <a:ea typeface="Times"/>
                                </a:rPr>
                              </m:ctrlPr>
                            </m:dPr>
                            <m:e>
                              <m:r>
                                <a:rPr lang="en-US" i="1" kern="1200">
                                  <a:solidFill>
                                    <a:srgbClr val="000000"/>
                                  </a:solidFill>
                                  <a:effectLst/>
                                  <a:latin typeface="Cambria Math" panose="02040503050406030204" pitchFamily="18" charset="0"/>
                                  <a:ea typeface="Times"/>
                                  <a:cs typeface="Times New Roman" panose="02020603050405020304" pitchFamily="18" charset="0"/>
                                </a:rPr>
                                <m:t>𝑡</m:t>
                              </m:r>
                              <m:r>
                                <a:rPr lang="en-US" i="1" kern="1200">
                                  <a:solidFill>
                                    <a:srgbClr val="000000"/>
                                  </a:solidFill>
                                  <a:effectLst/>
                                  <a:latin typeface="Cambria Math" panose="02040503050406030204" pitchFamily="18" charset="0"/>
                                  <a:ea typeface="Times"/>
                                  <a:cs typeface="Times New Roman" panose="02020603050405020304" pitchFamily="18" charset="0"/>
                                </a:rPr>
                                <m:t>−1</m:t>
                              </m:r>
                            </m:e>
                          </m:d>
                          <m:r>
                            <a:rPr lang="en-US" i="1" kern="1200">
                              <a:solidFill>
                                <a:srgbClr val="000000"/>
                              </a:solidFill>
                              <a:effectLst/>
                              <a:latin typeface="Cambria Math" panose="02040503050406030204" pitchFamily="18" charset="0"/>
                              <a:ea typeface="Times"/>
                              <a:cs typeface="Times New Roman" panose="02020603050405020304" pitchFamily="18" charset="0"/>
                            </a:rPr>
                            <m:t>=1 </m:t>
                          </m:r>
                          <m:r>
                            <m:rPr>
                              <m:sty m:val="p"/>
                            </m:rPr>
                            <a:rPr lang="en-US" kern="1200">
                              <a:solidFill>
                                <a:srgbClr val="000000"/>
                              </a:solidFill>
                              <a:effectLst/>
                              <a:latin typeface="Cambria Math" panose="02040503050406030204" pitchFamily="18" charset="0"/>
                              <a:ea typeface="Times"/>
                              <a:cs typeface="Times New Roman" panose="02020603050405020304" pitchFamily="18" charset="0"/>
                            </a:rPr>
                            <m:t>and</m:t>
                          </m:r>
                          <m:r>
                            <a:rPr lang="en-US" i="1" kern="1200">
                              <a:solidFill>
                                <a:srgbClr val="000000"/>
                              </a:solidFill>
                              <a:effectLst/>
                              <a:latin typeface="Cambria Math" panose="02040503050406030204" pitchFamily="18" charset="0"/>
                              <a:ea typeface="Times"/>
                              <a:cs typeface="Times New Roman" panose="02020603050405020304" pitchFamily="18" charset="0"/>
                            </a:rPr>
                            <m:t> ∃ </m:t>
                          </m:r>
                          <m:r>
                            <a:rPr lang="en-US" i="1" kern="1200">
                              <a:solidFill>
                                <a:srgbClr val="000000"/>
                              </a:solidFill>
                              <a:effectLst/>
                              <a:latin typeface="Cambria Math" panose="02040503050406030204" pitchFamily="18" charset="0"/>
                              <a:ea typeface="Times"/>
                              <a:cs typeface="Times New Roman" panose="02020603050405020304" pitchFamily="18" charset="0"/>
                            </a:rPr>
                            <m:t>𝜏</m:t>
                          </m:r>
                          <m:r>
                            <a:rPr lang="en-US" i="1" kern="1200">
                              <a:solidFill>
                                <a:srgbClr val="000000"/>
                              </a:solidFill>
                              <a:effectLst/>
                              <a:latin typeface="Cambria Math" panose="02040503050406030204" pitchFamily="18" charset="0"/>
                              <a:ea typeface="Times"/>
                              <a:cs typeface="Times New Roman" panose="02020603050405020304" pitchFamily="18" charset="0"/>
                            </a:rPr>
                            <m:t> &gt;</m:t>
                          </m:r>
                          <m:r>
                            <a:rPr lang="en-US" i="1" kern="1200">
                              <a:solidFill>
                                <a:srgbClr val="000000"/>
                              </a:solidFill>
                              <a:effectLst/>
                              <a:latin typeface="Cambria Math" panose="02040503050406030204" pitchFamily="18" charset="0"/>
                              <a:ea typeface="Times"/>
                              <a:cs typeface="Times New Roman" panose="02020603050405020304" pitchFamily="18" charset="0"/>
                            </a:rPr>
                            <m:t>𝑡</m:t>
                          </m:r>
                          <m:r>
                            <a:rPr lang="en-US" i="1" kern="1200">
                              <a:solidFill>
                                <a:srgbClr val="000000"/>
                              </a:solidFill>
                              <a:effectLst/>
                              <a:latin typeface="Cambria Math" panose="02040503050406030204" pitchFamily="18" charset="0"/>
                              <a:ea typeface="Times"/>
                              <a:cs typeface="Times New Roman" panose="02020603050405020304" pitchFamily="18" charset="0"/>
                            </a:rPr>
                            <m:t>−</m:t>
                          </m:r>
                          <m:sSubSup>
                            <m:sSubSupPr>
                              <m:ctrlPr>
                                <a:rPr lang="en-US" i="1" kern="1200">
                                  <a:solidFill>
                                    <a:srgbClr val="000000"/>
                                  </a:solidFill>
                                  <a:effectLst/>
                                  <a:latin typeface="Cambria Math" panose="02040503050406030204" pitchFamily="18" charset="0"/>
                                  <a:ea typeface="Times"/>
                                </a:rPr>
                              </m:ctrlPr>
                            </m:sSubSupPr>
                            <m:e>
                              <m:r>
                                <a:rPr lang="en-US" i="1" kern="1200">
                                  <a:solidFill>
                                    <a:srgbClr val="000000"/>
                                  </a:solidFill>
                                  <a:effectLst/>
                                  <a:latin typeface="Cambria Math" panose="02040503050406030204" pitchFamily="18" charset="0"/>
                                  <a:ea typeface="Times"/>
                                  <a:cs typeface="Times New Roman" panose="02020603050405020304" pitchFamily="18" charset="0"/>
                                </a:rPr>
                                <m:t>𝑇</m:t>
                              </m:r>
                            </m:e>
                            <m:sub>
                              <m:r>
                                <a:rPr lang="en-US" i="1" kern="1200">
                                  <a:solidFill>
                                    <a:srgbClr val="000000"/>
                                  </a:solidFill>
                                  <a:effectLst/>
                                  <a:latin typeface="Cambria Math" panose="02040503050406030204" pitchFamily="18" charset="0"/>
                                  <a:ea typeface="Times"/>
                                  <a:cs typeface="Times New Roman" panose="02020603050405020304" pitchFamily="18" charset="0"/>
                                </a:rPr>
                                <m:t>𝑢𝑝</m:t>
                              </m:r>
                            </m:sub>
                            <m:sup>
                              <m:r>
                                <a:rPr lang="en-US" i="1" kern="1200">
                                  <a:solidFill>
                                    <a:srgbClr val="000000"/>
                                  </a:solidFill>
                                  <a:effectLst/>
                                  <a:latin typeface="Cambria Math" panose="02040503050406030204" pitchFamily="18" charset="0"/>
                                  <a:ea typeface="Times"/>
                                  <a:cs typeface="Times New Roman" panose="02020603050405020304" pitchFamily="18" charset="0"/>
                                </a:rPr>
                                <m:t>𝑚𝑖𝑛</m:t>
                              </m:r>
                            </m:sup>
                          </m:sSubSup>
                          <m:r>
                            <a:rPr lang="en-US" i="1" kern="1200">
                              <a:solidFill>
                                <a:srgbClr val="000000"/>
                              </a:solidFill>
                              <a:effectLst/>
                              <a:latin typeface="Cambria Math" panose="02040503050406030204" pitchFamily="18" charset="0"/>
                              <a:ea typeface="Times"/>
                              <a:cs typeface="Times New Roman" panose="02020603050405020304" pitchFamily="18" charset="0"/>
                            </a:rPr>
                            <m:t> </m:t>
                          </m:r>
                          <m:r>
                            <m:rPr>
                              <m:nor/>
                            </m:rPr>
                            <a:rPr lang="en-US" kern="1200">
                              <a:solidFill>
                                <a:srgbClr val="000000"/>
                              </a:solidFill>
                              <a:effectLst/>
                              <a:latin typeface="Cambria Math" panose="02040503050406030204" pitchFamily="18" charset="0"/>
                              <a:ea typeface="Times"/>
                              <a:cs typeface="Times New Roman" panose="02020603050405020304" pitchFamily="18" charset="0"/>
                            </a:rPr>
                            <m:t>such</m:t>
                          </m:r>
                          <m:r>
                            <m:rPr>
                              <m:nor/>
                            </m:rPr>
                            <a:rPr lang="en-US" i="1" kern="1200">
                              <a:solidFill>
                                <a:srgbClr val="000000"/>
                              </a:solidFill>
                              <a:effectLst/>
                              <a:latin typeface="Cambria Math" panose="02040503050406030204" pitchFamily="18" charset="0"/>
                              <a:ea typeface="Times"/>
                              <a:cs typeface="Times New Roman" panose="02020603050405020304" pitchFamily="18" charset="0"/>
                            </a:rPr>
                            <m:t> </m:t>
                          </m:r>
                          <m:r>
                            <m:rPr>
                              <m:nor/>
                            </m:rPr>
                            <a:rPr lang="en-US" kern="1200">
                              <a:solidFill>
                                <a:srgbClr val="000000"/>
                              </a:solidFill>
                              <a:effectLst/>
                              <a:latin typeface="Cambria Math" panose="02040503050406030204" pitchFamily="18" charset="0"/>
                              <a:ea typeface="Times"/>
                              <a:cs typeface="Times New Roman" panose="02020603050405020304" pitchFamily="18" charset="0"/>
                            </a:rPr>
                            <m:t>that</m:t>
                          </m:r>
                          <m:r>
                            <a:rPr lang="en-US" i="1" kern="1200">
                              <a:solidFill>
                                <a:srgbClr val="000000"/>
                              </a:solidFill>
                              <a:effectLst/>
                              <a:latin typeface="Cambria Math" panose="02040503050406030204" pitchFamily="18" charset="0"/>
                              <a:ea typeface="Times"/>
                              <a:cs typeface="Times New Roman" panose="02020603050405020304" pitchFamily="18" charset="0"/>
                            </a:rPr>
                            <m:t> </m:t>
                          </m:r>
                          <m:sSub>
                            <m:sSubPr>
                              <m:ctrlPr>
                                <a:rPr lang="en-US" i="1" kern="1200">
                                  <a:solidFill>
                                    <a:srgbClr val="000000"/>
                                  </a:solidFill>
                                  <a:effectLst/>
                                  <a:latin typeface="Cambria Math" panose="02040503050406030204" pitchFamily="18" charset="0"/>
                                  <a:ea typeface="Times"/>
                                </a:rPr>
                              </m:ctrlPr>
                            </m:sSubPr>
                            <m:e>
                              <m:r>
                                <a:rPr lang="en-US" i="1" kern="1200">
                                  <a:solidFill>
                                    <a:srgbClr val="000000"/>
                                  </a:solidFill>
                                  <a:effectLst/>
                                  <a:latin typeface="Cambria Math" panose="02040503050406030204" pitchFamily="18" charset="0"/>
                                  <a:ea typeface="Times"/>
                                  <a:cs typeface="Times New Roman" panose="02020603050405020304" pitchFamily="18" charset="0"/>
                                </a:rPr>
                                <m:t>𝑢</m:t>
                              </m:r>
                            </m:e>
                            <m:sub>
                              <m:r>
                                <a:rPr lang="en-US" i="1" kern="1200">
                                  <a:solidFill>
                                    <a:srgbClr val="000000"/>
                                  </a:solidFill>
                                  <a:effectLst/>
                                  <a:latin typeface="Cambria Math" panose="02040503050406030204" pitchFamily="18" charset="0"/>
                                  <a:ea typeface="Times"/>
                                  <a:cs typeface="Times New Roman" panose="02020603050405020304" pitchFamily="18" charset="0"/>
                                </a:rPr>
                                <m:t>𝑖</m:t>
                              </m:r>
                            </m:sub>
                          </m:sSub>
                          <m:d>
                            <m:dPr>
                              <m:ctrlPr>
                                <a:rPr lang="en-US" i="1" kern="1200">
                                  <a:solidFill>
                                    <a:srgbClr val="000000"/>
                                  </a:solidFill>
                                  <a:effectLst/>
                                  <a:latin typeface="Cambria Math" panose="02040503050406030204" pitchFamily="18" charset="0"/>
                                  <a:ea typeface="Times"/>
                                </a:rPr>
                              </m:ctrlPr>
                            </m:dPr>
                            <m:e>
                              <m:r>
                                <a:rPr lang="en-US" i="1" kern="1200">
                                  <a:solidFill>
                                    <a:srgbClr val="000000"/>
                                  </a:solidFill>
                                  <a:effectLst/>
                                  <a:latin typeface="Cambria Math" panose="02040503050406030204" pitchFamily="18" charset="0"/>
                                  <a:ea typeface="Times"/>
                                  <a:cs typeface="Times New Roman" panose="02020603050405020304" pitchFamily="18" charset="0"/>
                                </a:rPr>
                                <m:t>𝜏</m:t>
                              </m:r>
                            </m:e>
                          </m:d>
                          <m:r>
                            <a:rPr lang="en-US" i="1" kern="1200">
                              <a:solidFill>
                                <a:srgbClr val="000000"/>
                              </a:solidFill>
                              <a:effectLst/>
                              <a:latin typeface="Cambria Math" panose="02040503050406030204" pitchFamily="18" charset="0"/>
                              <a:ea typeface="Times"/>
                              <a:cs typeface="Times New Roman" panose="02020603050405020304" pitchFamily="18" charset="0"/>
                            </a:rPr>
                            <m:t>=0</m:t>
                          </m:r>
                        </m:e>
                      </m:d>
                      <m:r>
                        <a:rPr lang="en-US" i="1" kern="1200">
                          <a:solidFill>
                            <a:srgbClr val="000000"/>
                          </a:solidFill>
                          <a:effectLst/>
                          <a:latin typeface="Cambria Math" panose="02040503050406030204" pitchFamily="18" charset="0"/>
                          <a:ea typeface="Times"/>
                          <a:cs typeface="Times New Roman" panose="02020603050405020304" pitchFamily="18" charset="0"/>
                        </a:rPr>
                        <m:t>⇒</m:t>
                      </m:r>
                      <m:sSub>
                        <m:sSubPr>
                          <m:ctrlPr>
                            <a:rPr lang="en-US" i="1" kern="1200">
                              <a:solidFill>
                                <a:srgbClr val="000000"/>
                              </a:solidFill>
                              <a:effectLst/>
                              <a:latin typeface="Cambria Math" panose="02040503050406030204" pitchFamily="18" charset="0"/>
                              <a:ea typeface="Times"/>
                            </a:rPr>
                          </m:ctrlPr>
                        </m:sSubPr>
                        <m:e>
                          <m:r>
                            <a:rPr lang="en-US" i="1" kern="1200">
                              <a:solidFill>
                                <a:srgbClr val="000000"/>
                              </a:solidFill>
                              <a:effectLst/>
                              <a:latin typeface="Cambria Math" panose="02040503050406030204" pitchFamily="18" charset="0"/>
                              <a:ea typeface="Times"/>
                              <a:cs typeface="Times New Roman" panose="02020603050405020304" pitchFamily="18" charset="0"/>
                            </a:rPr>
                            <m:t>𝑢</m:t>
                          </m:r>
                        </m:e>
                        <m:sub>
                          <m:r>
                            <a:rPr lang="en-US" i="1" kern="1200">
                              <a:solidFill>
                                <a:srgbClr val="000000"/>
                              </a:solidFill>
                              <a:effectLst/>
                              <a:latin typeface="Cambria Math" panose="02040503050406030204" pitchFamily="18" charset="0"/>
                              <a:ea typeface="Times"/>
                              <a:cs typeface="Times New Roman" panose="02020603050405020304" pitchFamily="18" charset="0"/>
                            </a:rPr>
                            <m:t>𝑖</m:t>
                          </m:r>
                        </m:sub>
                      </m:sSub>
                      <m:d>
                        <m:dPr>
                          <m:ctrlPr>
                            <a:rPr lang="en-US" i="1" kern="1200">
                              <a:solidFill>
                                <a:srgbClr val="000000"/>
                              </a:solidFill>
                              <a:effectLst/>
                              <a:latin typeface="Cambria Math" panose="02040503050406030204" pitchFamily="18" charset="0"/>
                              <a:ea typeface="Times"/>
                            </a:rPr>
                          </m:ctrlPr>
                        </m:dPr>
                        <m:e>
                          <m:r>
                            <a:rPr lang="en-US" i="1" kern="1200">
                              <a:solidFill>
                                <a:srgbClr val="000000"/>
                              </a:solidFill>
                              <a:effectLst/>
                              <a:latin typeface="Cambria Math" panose="02040503050406030204" pitchFamily="18" charset="0"/>
                              <a:ea typeface="Times"/>
                              <a:cs typeface="Times New Roman" panose="02020603050405020304" pitchFamily="18" charset="0"/>
                            </a:rPr>
                            <m:t>𝑡</m:t>
                          </m:r>
                        </m:e>
                      </m:d>
                      <m:r>
                        <a:rPr lang="en-US" i="1" kern="1200">
                          <a:solidFill>
                            <a:srgbClr val="000000"/>
                          </a:solidFill>
                          <a:effectLst/>
                          <a:latin typeface="Cambria Math" panose="02040503050406030204" pitchFamily="18" charset="0"/>
                          <a:ea typeface="Times"/>
                          <a:cs typeface="Times New Roman" panose="02020603050405020304" pitchFamily="18" charset="0"/>
                        </a:rPr>
                        <m:t>=1</m:t>
                      </m:r>
                    </m:oMath>
                  </m:oMathPara>
                </a14:m>
                <a:endParaRPr lang="en-US" kern="1200" dirty="0">
                  <a:solidFill>
                    <a:srgbClr val="000000"/>
                  </a:solidFill>
                  <a:effectLst/>
                  <a:ea typeface="Times"/>
                  <a:cs typeface="Times New Roman" panose="020206030504050203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m:rPr>
                          <m:nor/>
                        </m:rPr>
                        <a:rPr lang="en-US" kern="1200" smtClean="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I</m:t>
                      </m:r>
                      <m:r>
                        <m:rPr>
                          <m:nor/>
                        </m:rPr>
                        <a:rPr lang="en-US" kern="1200" smtClean="0">
                          <a:solidFill>
                            <a:srgbClr val="000000"/>
                          </a:solidFill>
                          <a:effectLst/>
                          <a:latin typeface="Times" panose="02020603050405020304"/>
                          <a:ea typeface="MS PGothic" panose="020B0600070205080204" pitchFamily="34" charset="-128"/>
                          <a:cs typeface="Times New Roman" panose="02020603050405020304" pitchFamily="18" charset="0"/>
                        </a:rPr>
                        <m:t>f</m:t>
                      </m:r>
                      <m:r>
                        <a:rPr lang="en-US" i="1"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 </m:t>
                      </m:r>
                      <m:r>
                        <a:rPr lang="en-US"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m:t>
                      </m:r>
                      <m:sSub>
                        <m:sSubPr>
                          <m:ctrlPr>
                            <a:rPr lang="en-US" i="1" kern="1200">
                              <a:solidFill>
                                <a:srgbClr val="000000"/>
                              </a:solidFill>
                              <a:effectLst/>
                              <a:latin typeface="Cambria Math" panose="02040503050406030204" pitchFamily="18" charset="0"/>
                              <a:ea typeface="MS PGothic" panose="020B0600070205080204" pitchFamily="34" charset="-128"/>
                            </a:rPr>
                          </m:ctrlPr>
                        </m:sSubPr>
                        <m:e>
                          <m:r>
                            <a:rPr lang="en-US" i="1"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𝑢</m:t>
                          </m:r>
                        </m:e>
                        <m:sub>
                          <m:r>
                            <a:rPr lang="en-US" i="1"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𝑖</m:t>
                          </m:r>
                        </m:sub>
                      </m:sSub>
                      <m:d>
                        <m:dPr>
                          <m:ctrlPr>
                            <a:rPr lang="en-US" i="1" kern="1200">
                              <a:solidFill>
                                <a:srgbClr val="000000"/>
                              </a:solidFill>
                              <a:effectLst/>
                              <a:latin typeface="Cambria Math" panose="02040503050406030204" pitchFamily="18" charset="0"/>
                              <a:ea typeface="MS PGothic" panose="020B0600070205080204" pitchFamily="34" charset="-128"/>
                            </a:rPr>
                          </m:ctrlPr>
                        </m:dPr>
                        <m:e>
                          <m:r>
                            <a:rPr lang="en-US" i="1"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𝑡</m:t>
                          </m:r>
                          <m:r>
                            <a:rPr lang="en-US" i="1"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m:t>
                          </m:r>
                          <m:r>
                            <a:rPr lang="en-US"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1</m:t>
                          </m:r>
                        </m:e>
                      </m:d>
                      <m:r>
                        <a:rPr lang="en-US"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=0</m:t>
                      </m:r>
                      <m:r>
                        <a:rPr lang="en-US" i="1"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 </m:t>
                      </m:r>
                      <m:r>
                        <m:rPr>
                          <m:sty m:val="p"/>
                        </m:rPr>
                        <a:rPr lang="en-US"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and</m:t>
                      </m:r>
                      <m:r>
                        <a:rPr lang="en-US" i="1"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 </m:t>
                      </m:r>
                      <m:r>
                        <a:rPr lang="en-US"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m:t>
                      </m:r>
                      <m:r>
                        <a:rPr lang="en-US" i="1"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 </m:t>
                      </m:r>
                      <m:r>
                        <a:rPr lang="en-US" i="1"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𝜏</m:t>
                      </m:r>
                      <m:r>
                        <a:rPr lang="en-US"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&gt;</m:t>
                      </m:r>
                      <m:r>
                        <a:rPr lang="en-US" i="1"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𝑡</m:t>
                      </m:r>
                      <m:r>
                        <a:rPr lang="en-US" i="1"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m:t>
                      </m:r>
                      <m:sSubSup>
                        <m:sSubSupPr>
                          <m:ctrlPr>
                            <a:rPr lang="en-US" i="1" kern="1200">
                              <a:solidFill>
                                <a:srgbClr val="000000"/>
                              </a:solidFill>
                              <a:effectLst/>
                              <a:latin typeface="Cambria Math" panose="02040503050406030204" pitchFamily="18" charset="0"/>
                              <a:ea typeface="MS PGothic" panose="020B0600070205080204" pitchFamily="34" charset="-128"/>
                            </a:rPr>
                          </m:ctrlPr>
                        </m:sSubSupPr>
                        <m:e>
                          <m:r>
                            <a:rPr lang="en-US" i="1"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𝑇</m:t>
                          </m:r>
                        </m:e>
                        <m:sub>
                          <m:r>
                            <a:rPr lang="en-US" i="1"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𝑑𝑜𝑤𝑛</m:t>
                          </m:r>
                        </m:sub>
                        <m:sup>
                          <m:r>
                            <a:rPr lang="en-US" i="1"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𝑚𝑖𝑛</m:t>
                          </m:r>
                        </m:sup>
                      </m:sSubSup>
                      <m:r>
                        <a:rPr lang="en-US" i="1"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 </m:t>
                      </m:r>
                      <m:r>
                        <m:rPr>
                          <m:nor/>
                        </m:rPr>
                        <a:rPr lang="en-US"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such</m:t>
                      </m:r>
                      <m:r>
                        <m:rPr>
                          <m:nor/>
                        </m:rPr>
                        <a:rPr lang="en-US" i="1"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 </m:t>
                      </m:r>
                      <m:r>
                        <m:rPr>
                          <m:nor/>
                        </m:rPr>
                        <a:rPr lang="en-US"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that</m:t>
                      </m:r>
                      <m:r>
                        <a:rPr lang="en-US" i="1"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 </m:t>
                      </m:r>
                      <m:sSub>
                        <m:sSubPr>
                          <m:ctrlPr>
                            <a:rPr lang="en-US" i="1" kern="1200">
                              <a:solidFill>
                                <a:srgbClr val="000000"/>
                              </a:solidFill>
                              <a:effectLst/>
                              <a:latin typeface="Cambria Math" panose="02040503050406030204" pitchFamily="18" charset="0"/>
                              <a:ea typeface="MS PGothic" panose="020B0600070205080204" pitchFamily="34" charset="-128"/>
                            </a:rPr>
                          </m:ctrlPr>
                        </m:sSubPr>
                        <m:e>
                          <m:r>
                            <a:rPr lang="en-US" i="1"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𝑢</m:t>
                          </m:r>
                        </m:e>
                        <m:sub>
                          <m:r>
                            <a:rPr lang="en-US" i="1"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𝑖</m:t>
                          </m:r>
                        </m:sub>
                      </m:sSub>
                      <m:d>
                        <m:dPr>
                          <m:ctrlPr>
                            <a:rPr lang="en-US" i="1" kern="1200">
                              <a:solidFill>
                                <a:srgbClr val="000000"/>
                              </a:solidFill>
                              <a:effectLst/>
                              <a:latin typeface="Cambria Math" panose="02040503050406030204" pitchFamily="18" charset="0"/>
                              <a:ea typeface="MS PGothic" panose="020B0600070205080204" pitchFamily="34" charset="-128"/>
                            </a:rPr>
                          </m:ctrlPr>
                        </m:dPr>
                        <m:e>
                          <m:r>
                            <a:rPr lang="en-US" i="1"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𝜏</m:t>
                          </m:r>
                        </m:e>
                      </m:d>
                      <m:r>
                        <a:rPr lang="en-US"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=1}⇒</m:t>
                      </m:r>
                      <m:sSub>
                        <m:sSubPr>
                          <m:ctrlPr>
                            <a:rPr lang="en-US" i="1" kern="1200">
                              <a:solidFill>
                                <a:srgbClr val="000000"/>
                              </a:solidFill>
                              <a:effectLst/>
                              <a:latin typeface="Cambria Math" panose="02040503050406030204" pitchFamily="18" charset="0"/>
                              <a:ea typeface="MS PGothic" panose="020B0600070205080204" pitchFamily="34" charset="-128"/>
                            </a:rPr>
                          </m:ctrlPr>
                        </m:sSubPr>
                        <m:e>
                          <m:r>
                            <a:rPr lang="en-US" i="1"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𝑢</m:t>
                          </m:r>
                        </m:e>
                        <m:sub>
                          <m:r>
                            <a:rPr lang="en-US" i="1"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𝑖</m:t>
                          </m:r>
                        </m:sub>
                      </m:sSub>
                      <m:d>
                        <m:dPr>
                          <m:ctrlPr>
                            <a:rPr lang="en-US" i="1" kern="1200">
                              <a:solidFill>
                                <a:srgbClr val="000000"/>
                              </a:solidFill>
                              <a:effectLst/>
                              <a:latin typeface="Cambria Math" panose="02040503050406030204" pitchFamily="18" charset="0"/>
                              <a:ea typeface="MS PGothic" panose="020B0600070205080204" pitchFamily="34" charset="-128"/>
                            </a:rPr>
                          </m:ctrlPr>
                        </m:dPr>
                        <m:e>
                          <m:r>
                            <a:rPr lang="en-US" i="1"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𝑡</m:t>
                          </m:r>
                        </m:e>
                      </m:d>
                      <m:r>
                        <a:rPr lang="en-US" kern="1200">
                          <a:solidFill>
                            <a:srgbClr val="000000"/>
                          </a:solidFill>
                          <a:effectLst/>
                          <a:latin typeface="Cambria Math" panose="02040503050406030204" pitchFamily="18" charset="0"/>
                          <a:ea typeface="MS PGothic" panose="020B0600070205080204" pitchFamily="34" charset="-128"/>
                          <a:cs typeface="Times New Roman" panose="02020603050405020304" pitchFamily="18" charset="0"/>
                        </a:rPr>
                        <m:t>=0</m:t>
                      </m:r>
                    </m:oMath>
                  </m:oMathPara>
                </a14:m>
                <a:endParaRPr lang="en-US" dirty="0"/>
              </a:p>
              <a:p>
                <a:pPr marL="0" indent="0">
                  <a:buNone/>
                </a:pPr>
                <a:endParaRPr lang="en-US" dirty="0"/>
              </a:p>
              <a:p>
                <a:pPr marL="0" indent="0">
                  <a:buNone/>
                </a:pPr>
                <a:r>
                  <a:rPr lang="en-US" dirty="0"/>
                  <a:t>The ramp rate and minimum up- and down-time constraints create a linkage between the optimization at different time intervals.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D50B1F9-C1C6-1091-588B-453287738AFF}"/>
                  </a:ext>
                </a:extLst>
              </p:cNvPr>
              <p:cNvSpPr>
                <a:spLocks noGrp="1" noRot="1" noChangeAspect="1" noMove="1" noResize="1" noEditPoints="1" noAdjustHandles="1" noChangeArrowheads="1" noChangeShapeType="1" noTextEdit="1"/>
              </p:cNvSpPr>
              <p:nvPr>
                <p:ph sz="quarter" idx="12"/>
              </p:nvPr>
            </p:nvSpPr>
            <p:spPr>
              <a:xfrm>
                <a:off x="895678" y="1642117"/>
                <a:ext cx="10707438" cy="4991157"/>
              </a:xfrm>
              <a:blipFill>
                <a:blip r:embed="rId2"/>
                <a:stretch>
                  <a:fillRect l="-948" t="-1015" r="-1185" b="-4315"/>
                </a:stretch>
              </a:blipFill>
            </p:spPr>
            <p:txBody>
              <a:bodyPr/>
              <a:lstStyle/>
              <a:p>
                <a:r>
                  <a:rPr lang="en-US">
                    <a:noFill/>
                  </a:rPr>
                  <a:t> </a:t>
                </a:r>
              </a:p>
            </p:txBody>
          </p:sp>
        </mc:Fallback>
      </mc:AlternateContent>
    </p:spTree>
    <p:extLst>
      <p:ext uri="{BB962C8B-B14F-4D97-AF65-F5344CB8AC3E}">
        <p14:creationId xmlns:p14="http://schemas.microsoft.com/office/powerpoint/2010/main" val="9442070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CFBF26-9516-7FDA-4D1D-0DEC7DE970F3}"/>
              </a:ext>
            </a:extLst>
          </p:cNvPr>
          <p:cNvSpPr>
            <a:spLocks noGrp="1"/>
          </p:cNvSpPr>
          <p:nvPr>
            <p:ph type="body" sz="quarter" idx="10"/>
          </p:nvPr>
        </p:nvSpPr>
        <p:spPr/>
        <p:txBody>
          <a:bodyPr/>
          <a:lstStyle/>
          <a:p>
            <a:r>
              <a:rPr lang="en-US" dirty="0"/>
              <a:t>Decision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50B1F9-C1C6-1091-588B-453287738AFF}"/>
                  </a:ext>
                </a:extLst>
              </p:cNvPr>
              <p:cNvSpPr>
                <a:spLocks noGrp="1"/>
              </p:cNvSpPr>
              <p:nvPr>
                <p:ph sz="quarter" idx="12"/>
              </p:nvPr>
            </p:nvSpPr>
            <p:spPr>
              <a:xfrm>
                <a:off x="895678" y="1642117"/>
                <a:ext cx="10707438" cy="4991157"/>
              </a:xfrm>
            </p:spPr>
            <p:txBody>
              <a:bodyPr/>
              <a:lstStyle/>
              <a:p>
                <a:r>
                  <a:rPr lang="en-US" dirty="0"/>
                  <a:t>Binary decision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US" dirty="0">
                    <a:effectLst/>
                  </a:rPr>
                  <a:t> </a:t>
                </a:r>
              </a:p>
              <a:p>
                <a:pPr lvl="1"/>
                <a:r>
                  <a:rPr lang="en-US" sz="2400" dirty="0"/>
                  <a:t>Status of unit </a:t>
                </a:r>
                <a14:m>
                  <m:oMath xmlns:m="http://schemas.openxmlformats.org/officeDocument/2006/math">
                    <m:r>
                      <a:rPr lang="en-US" sz="2400" i="1" dirty="0" smtClean="0">
                        <a:latin typeface="Cambria Math" panose="02040503050406030204" pitchFamily="18" charset="0"/>
                      </a:rPr>
                      <m:t>𝑖</m:t>
                    </m:r>
                  </m:oMath>
                </a14:m>
                <a:r>
                  <a:rPr lang="en-US" sz="2400" dirty="0"/>
                  <a:t> (on or off) at every time interval </a:t>
                </a:r>
                <a14:m>
                  <m:oMath xmlns:m="http://schemas.openxmlformats.org/officeDocument/2006/math">
                    <m:r>
                      <a:rPr lang="en-US" sz="2400" i="1" dirty="0" smtClean="0">
                        <a:latin typeface="Cambria Math" panose="02040503050406030204" pitchFamily="18" charset="0"/>
                      </a:rPr>
                      <m:t>𝑡</m:t>
                    </m:r>
                  </m:oMath>
                </a14:m>
                <a:r>
                  <a:rPr lang="en-US" sz="2400" dirty="0"/>
                  <a:t> </a:t>
                </a:r>
              </a:p>
              <a:p>
                <a:r>
                  <a:rPr lang="en-US" dirty="0"/>
                  <a:t>Continuous decision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oMath>
                </a14:m>
                <a:endParaRPr lang="en-US" dirty="0">
                  <a:effectLst/>
                </a:endParaRPr>
              </a:p>
              <a:p>
                <a:pPr lvl="1"/>
                <a:r>
                  <a:rPr lang="en-US" sz="2400" dirty="0"/>
                  <a:t>Power produced by unit </a:t>
                </a:r>
                <a14:m>
                  <m:oMath xmlns:m="http://schemas.openxmlformats.org/officeDocument/2006/math">
                    <m:r>
                      <a:rPr lang="en-US" sz="2400" i="1" dirty="0">
                        <a:latin typeface="Cambria Math" panose="02040503050406030204" pitchFamily="18" charset="0"/>
                      </a:rPr>
                      <m:t>𝑖</m:t>
                    </m:r>
                  </m:oMath>
                </a14:m>
                <a:r>
                  <a:rPr lang="en-US" sz="2400" dirty="0"/>
                  <a:t> at every time interval </a:t>
                </a:r>
                <a14:m>
                  <m:oMath xmlns:m="http://schemas.openxmlformats.org/officeDocument/2006/math">
                    <m:r>
                      <a:rPr lang="en-US" sz="2400" i="1" dirty="0">
                        <a:latin typeface="Cambria Math" panose="02040503050406030204" pitchFamily="18" charset="0"/>
                      </a:rPr>
                      <m:t>𝑡</m:t>
                    </m:r>
                  </m:oMath>
                </a14:m>
                <a:r>
                  <a:rPr lang="en-US" sz="2400" dirty="0"/>
                  <a:t> </a:t>
                </a:r>
              </a:p>
              <a:p>
                <a:pPr marL="0" indent="0">
                  <a:buNone/>
                </a:pPr>
                <a:endParaRPr lang="en-US" dirty="0">
                  <a:effectLst/>
                </a:endParaRPr>
              </a:p>
              <a:p>
                <a:r>
                  <a:rPr lang="en-US" dirty="0"/>
                  <a:t>Specify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US" dirty="0"/>
                  <a:t> for all units and time interval </a:t>
                </a:r>
                <a:r>
                  <a:rPr lang="en-US" dirty="0">
                    <a:sym typeface="Wingdings" pitchFamily="2" charset="2"/>
                  </a:rPr>
                  <a:t> perform ED to find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oMath>
                </a14:m>
                <a:endParaRPr lang="en-US" dirty="0">
                  <a:effectLst/>
                </a:endParaRPr>
              </a:p>
              <a:p>
                <a:r>
                  <a:rPr lang="en-US" dirty="0"/>
                  <a:t>Theoretical optimum </a:t>
                </a:r>
                <a:r>
                  <a:rPr lang="en-US" dirty="0">
                    <a:sym typeface="Wingdings" pitchFamily="2" charset="2"/>
                  </a:rPr>
                  <a:t> must consider all combinations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US" dirty="0"/>
                  <a:t> </a:t>
                </a:r>
              </a:p>
              <a:p>
                <a14:m>
                  <m:oMath xmlns:m="http://schemas.openxmlformats.org/officeDocument/2006/math">
                    <m:r>
                      <a:rPr lang="en-US" i="1" dirty="0" smtClean="0">
                        <a:effectLst/>
                        <a:latin typeface="Cambria Math" panose="02040503050406030204" pitchFamily="18" charset="0"/>
                      </a:rPr>
                      <m:t>𝑁</m:t>
                    </m:r>
                    <m:r>
                      <a:rPr lang="en-US" i="1" dirty="0" smtClean="0">
                        <a:effectLst/>
                        <a:latin typeface="Cambria Math" panose="02040503050406030204" pitchFamily="18" charset="0"/>
                      </a:rPr>
                      <m:t> </m:t>
                    </m:r>
                  </m:oMath>
                </a14:m>
                <a:r>
                  <a:rPr lang="en-US" dirty="0">
                    <a:effectLst/>
                  </a:rPr>
                  <a:t>units </a:t>
                </a:r>
                <a:r>
                  <a:rPr lang="en-US" dirty="0">
                    <a:effectLst/>
                    <a:sym typeface="Wingdings" pitchFamily="2" charset="2"/>
                  </a:rPr>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𝑁</m:t>
                        </m:r>
                      </m:sup>
                    </m:sSup>
                  </m:oMath>
                </a14:m>
                <a:r>
                  <a:rPr lang="en-US" dirty="0"/>
                  <a:t> possible combinations of unit status at each time interval </a:t>
                </a:r>
                <a14:m>
                  <m:oMath xmlns:m="http://schemas.openxmlformats.org/officeDocument/2006/math">
                    <m:r>
                      <a:rPr lang="en-US" i="1" dirty="0">
                        <a:latin typeface="Cambria Math" panose="02040503050406030204" pitchFamily="18" charset="0"/>
                      </a:rPr>
                      <m:t>𝑡</m:t>
                    </m:r>
                  </m:oMath>
                </a14:m>
                <a:r>
                  <a:rPr lang="en-US" dirty="0"/>
                  <a:t> </a:t>
                </a:r>
              </a:p>
              <a:p>
                <a14:m>
                  <m:oMath xmlns:m="http://schemas.openxmlformats.org/officeDocument/2006/math">
                    <m:r>
                      <a:rPr lang="en-US" i="1" dirty="0" smtClean="0">
                        <a:effectLst/>
                        <a:latin typeface="Cambria Math" panose="02040503050406030204" pitchFamily="18" charset="0"/>
                      </a:rPr>
                      <m:t>𝑇</m:t>
                    </m:r>
                  </m:oMath>
                </a14:m>
                <a:r>
                  <a:rPr lang="en-US" dirty="0">
                    <a:effectLst/>
                  </a:rPr>
                  <a:t> time intervals </a:t>
                </a:r>
                <a:r>
                  <a:rPr lang="en-US" dirty="0">
                    <a:effectLst/>
                    <a:sym typeface="Wingdings" pitchFamily="2" charset="2"/>
                  </a:rPr>
                  <a:t>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𝑁</m:t>
                                </m:r>
                              </m:sup>
                            </m:sSup>
                          </m:e>
                        </m:d>
                      </m:e>
                      <m:sup>
                        <m:r>
                          <a:rPr lang="en-US" i="1">
                            <a:latin typeface="Cambria Math" panose="02040503050406030204" pitchFamily="18" charset="0"/>
                          </a:rPr>
                          <m:t>𝑇</m:t>
                        </m:r>
                      </m:sup>
                    </m:sSup>
                  </m:oMath>
                </a14:m>
                <a:r>
                  <a:rPr lang="en-US" dirty="0">
                    <a:effectLst/>
                  </a:rPr>
                  <a:t> combinations</a:t>
                </a:r>
              </a:p>
              <a:p>
                <a:pPr lvl="1"/>
                <a:endParaRPr lang="en-US" sz="2400" dirty="0">
                  <a:effectLst/>
                </a:endParaRPr>
              </a:p>
              <a:p>
                <a:pPr lvl="1"/>
                <a:endParaRPr lang="en-US" sz="2400" dirty="0"/>
              </a:p>
            </p:txBody>
          </p:sp>
        </mc:Choice>
        <mc:Fallback xmlns="">
          <p:sp>
            <p:nvSpPr>
              <p:cNvPr id="3" name="Content Placeholder 2">
                <a:extLst>
                  <a:ext uri="{FF2B5EF4-FFF2-40B4-BE49-F238E27FC236}">
                    <a16:creationId xmlns:a16="http://schemas.microsoft.com/office/drawing/2014/main" id="{9D50B1F9-C1C6-1091-588B-453287738AFF}"/>
                  </a:ext>
                </a:extLst>
              </p:cNvPr>
              <p:cNvSpPr>
                <a:spLocks noGrp="1" noRot="1" noChangeAspect="1" noMove="1" noResize="1" noEditPoints="1" noAdjustHandles="1" noChangeArrowheads="1" noChangeShapeType="1" noTextEdit="1"/>
              </p:cNvSpPr>
              <p:nvPr>
                <p:ph sz="quarter" idx="12"/>
              </p:nvPr>
            </p:nvSpPr>
            <p:spPr>
              <a:xfrm>
                <a:off x="895678" y="1642117"/>
                <a:ext cx="10707438" cy="4991157"/>
              </a:xfrm>
              <a:blipFill>
                <a:blip r:embed="rId2"/>
                <a:stretch>
                  <a:fillRect l="-829" t="-761"/>
                </a:stretch>
              </a:blipFill>
            </p:spPr>
            <p:txBody>
              <a:bodyPr/>
              <a:lstStyle/>
              <a:p>
                <a:r>
                  <a:rPr lang="en-US">
                    <a:noFill/>
                  </a:rPr>
                  <a:t> </a:t>
                </a:r>
              </a:p>
            </p:txBody>
          </p:sp>
        </mc:Fallback>
      </mc:AlternateContent>
    </p:spTree>
    <p:extLst>
      <p:ext uri="{BB962C8B-B14F-4D97-AF65-F5344CB8AC3E}">
        <p14:creationId xmlns:p14="http://schemas.microsoft.com/office/powerpoint/2010/main" val="35138472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9BE1C5-8301-DB46-7584-0B9644F86C4C}"/>
              </a:ext>
            </a:extLst>
          </p:cNvPr>
          <p:cNvSpPr>
            <a:spLocks noGrp="1"/>
          </p:cNvSpPr>
          <p:nvPr>
            <p:ph type="body" sz="quarter" idx="10"/>
          </p:nvPr>
        </p:nvSpPr>
        <p:spPr/>
        <p:txBody>
          <a:bodyPr/>
          <a:lstStyle/>
          <a:p>
            <a:r>
              <a:rPr lang="en-US" dirty="0"/>
              <a:t>Example 6.12: How many combinations?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1B139A-E37D-3B3B-4BD2-EDD26D106E4A}"/>
                  </a:ext>
                </a:extLst>
              </p:cNvPr>
              <p:cNvSpPr>
                <a:spLocks noGrp="1"/>
              </p:cNvSpPr>
              <p:nvPr>
                <p:ph sz="quarter" idx="12"/>
              </p:nvPr>
            </p:nvSpPr>
            <p:spPr/>
            <p:txBody>
              <a:bodyPr/>
              <a:lstStyle/>
              <a:p>
                <a14:m>
                  <m:oMath xmlns:m="http://schemas.openxmlformats.org/officeDocument/2006/math">
                    <m:r>
                      <a:rPr lang="en-US" i="1" smtClean="0">
                        <a:effectLst/>
                        <a:latin typeface="Cambria Math" panose="02040503050406030204" pitchFamily="18" charset="0"/>
                        <a:ea typeface="Calibri" panose="020F0502020204030204" pitchFamily="34" charset="0"/>
                        <a:cs typeface="Times New Roman" panose="02020603050405020304" pitchFamily="18" charset="0"/>
                      </a:rPr>
                      <m:t>𝑁</m:t>
                    </m:r>
                    <m:r>
                      <a:rPr lang="en-US" i="1" smtClean="0">
                        <a:effectLst/>
                        <a:latin typeface="Cambria Math" panose="02040503050406030204" pitchFamily="18" charset="0"/>
                        <a:ea typeface="Calibri" panose="020F0502020204030204" pitchFamily="34" charset="0"/>
                        <a:cs typeface="Times New Roman" panose="02020603050405020304" pitchFamily="18" charset="0"/>
                      </a:rPr>
                      <m:t>=30</m:t>
                    </m:r>
                  </m:oMath>
                </a14:m>
                <a:endParaRPr lang="en-US" dirty="0"/>
              </a:p>
              <a:p>
                <a14:m>
                  <m:oMath xmlns:m="http://schemas.openxmlformats.org/officeDocument/2006/math">
                    <m:r>
                      <a:rPr lang="en-US" i="1" smtClean="0">
                        <a:effectLst/>
                        <a:latin typeface="Cambria Math" panose="02040503050406030204" pitchFamily="18" charset="0"/>
                        <a:ea typeface="Calibri" panose="020F0502020204030204" pitchFamily="34" charset="0"/>
                        <a:cs typeface="Times New Roman" panose="02020603050405020304" pitchFamily="18" charset="0"/>
                      </a:rPr>
                      <m:t>𝑇</m:t>
                    </m:r>
                    <m:r>
                      <a:rPr lang="en-US" i="1" smtClean="0">
                        <a:effectLst/>
                        <a:latin typeface="Cambria Math" panose="02040503050406030204" pitchFamily="18" charset="0"/>
                        <a:ea typeface="Calibri" panose="020F0502020204030204" pitchFamily="34" charset="0"/>
                        <a:cs typeface="Times New Roman" panose="02020603050405020304" pitchFamily="18" charset="0"/>
                      </a:rPr>
                      <m:t>=24</m:t>
                    </m:r>
                  </m:oMath>
                </a14:m>
                <a:endParaRPr lang="en-US" dirty="0"/>
              </a:p>
              <a:p>
                <a14:m>
                  <m:oMath xmlns:m="http://schemas.openxmlformats.org/officeDocument/2006/math">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𝑁</m:t>
                                </m:r>
                              </m:sup>
                            </m:sSup>
                          </m:e>
                        </m:d>
                      </m:e>
                      <m:sup>
                        <m:r>
                          <a:rPr lang="en-US" i="1">
                            <a:latin typeface="Cambria Math" panose="02040503050406030204" pitchFamily="18" charset="0"/>
                          </a:rPr>
                          <m:t>𝑇</m:t>
                        </m:r>
                      </m:sup>
                    </m:sSup>
                    <m:r>
                      <a:rPr lang="en-US" b="0" i="0"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30</m:t>
                                </m:r>
                              </m:sup>
                            </m:sSup>
                          </m:e>
                        </m:d>
                      </m:e>
                      <m:sup>
                        <m:r>
                          <a:rPr lang="en-US" i="1">
                            <a:latin typeface="Cambria Math" panose="02040503050406030204" pitchFamily="18" charset="0"/>
                          </a:rPr>
                          <m:t>24</m:t>
                        </m:r>
                      </m:sup>
                    </m:sSup>
                    <m:r>
                      <a:rPr lang="en-US" i="1">
                        <a:latin typeface="Cambria Math" panose="02040503050406030204" pitchFamily="18" charset="0"/>
                      </a:rPr>
                      <m:t>=5.5×</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216</m:t>
                        </m:r>
                      </m:sup>
                    </m:sSup>
                  </m:oMath>
                </a14:m>
                <a:endParaRPr lang="en-US" dirty="0"/>
              </a:p>
              <a:p>
                <a:r>
                  <a:rPr lang="en-US" dirty="0"/>
                  <a:t>Assessing one billion combinations per second would require </a:t>
                </a:r>
                <a14:m>
                  <m:oMath xmlns:m="http://schemas.openxmlformats.org/officeDocument/2006/math">
                    <m:r>
                      <a:rPr lang="en-US" smtClean="0">
                        <a:effectLst/>
                        <a:latin typeface="Cambria Math" panose="02040503050406030204" pitchFamily="18" charset="0"/>
                        <a:ea typeface="Calibri" panose="020F0502020204030204" pitchFamily="34" charset="0"/>
                        <a:cs typeface="Times New Roman" panose="02020603050405020304" pitchFamily="18" charset="0"/>
                      </a:rPr>
                      <m:t>1.7 </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10</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200</m:t>
                        </m:r>
                      </m:sup>
                    </m:sSup>
                  </m:oMath>
                </a14:m>
                <a:r>
                  <a:rPr lang="en-US" dirty="0">
                    <a:effectLst/>
                  </a:rPr>
                  <a:t> </a:t>
                </a:r>
                <a:r>
                  <a:rPr lang="en-US" dirty="0"/>
                  <a:t>years</a:t>
                </a:r>
              </a:p>
            </p:txBody>
          </p:sp>
        </mc:Choice>
        <mc:Fallback xmlns="">
          <p:sp>
            <p:nvSpPr>
              <p:cNvPr id="3" name="Content Placeholder 2">
                <a:extLst>
                  <a:ext uri="{FF2B5EF4-FFF2-40B4-BE49-F238E27FC236}">
                    <a16:creationId xmlns:a16="http://schemas.microsoft.com/office/drawing/2014/main" id="{511B139A-E37D-3B3B-4BD2-EDD26D106E4A}"/>
                  </a:ext>
                </a:extLst>
              </p:cNvPr>
              <p:cNvSpPr>
                <a:spLocks noGrp="1" noRot="1" noChangeAspect="1" noMove="1" noResize="1" noEditPoints="1" noAdjustHandles="1" noChangeArrowheads="1" noChangeShapeType="1" noTextEdit="1"/>
              </p:cNvSpPr>
              <p:nvPr>
                <p:ph sz="quarter" idx="12"/>
              </p:nvPr>
            </p:nvSpPr>
            <p:spPr>
              <a:blipFill>
                <a:blip r:embed="rId2"/>
                <a:stretch>
                  <a:fillRect l="-829" t="-804"/>
                </a:stretch>
              </a:blipFill>
            </p:spPr>
            <p:txBody>
              <a:bodyPr/>
              <a:lstStyle/>
              <a:p>
                <a:r>
                  <a:rPr lang="en-US">
                    <a:noFill/>
                  </a:rPr>
                  <a:t> </a:t>
                </a:r>
              </a:p>
            </p:txBody>
          </p:sp>
        </mc:Fallback>
      </mc:AlternateContent>
    </p:spTree>
    <p:extLst>
      <p:ext uri="{BB962C8B-B14F-4D97-AF65-F5344CB8AC3E}">
        <p14:creationId xmlns:p14="http://schemas.microsoft.com/office/powerpoint/2010/main" val="12854400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C65272-C099-F47D-F0E3-833623ED1E66}"/>
              </a:ext>
            </a:extLst>
          </p:cNvPr>
          <p:cNvSpPr>
            <a:spLocks noGrp="1"/>
          </p:cNvSpPr>
          <p:nvPr>
            <p:ph type="body" sz="quarter" idx="10"/>
          </p:nvPr>
        </p:nvSpPr>
        <p:spPr/>
        <p:txBody>
          <a:bodyPr/>
          <a:lstStyle/>
          <a:p>
            <a:r>
              <a:rPr lang="en-US" dirty="0"/>
              <a:t>Solving the unit commitment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C46F0D-28DF-F782-B1E0-EC347B7B642F}"/>
                  </a:ext>
                </a:extLst>
              </p:cNvPr>
              <p:cNvSpPr>
                <a:spLocks noGrp="1"/>
              </p:cNvSpPr>
              <p:nvPr>
                <p:ph sz="quarter" idx="12"/>
              </p:nvPr>
            </p:nvSpPr>
            <p:spPr/>
            <p:txBody>
              <a:bodyPr/>
              <a:lstStyle/>
              <a:p>
                <a:r>
                  <a:rPr lang="en-US" dirty="0"/>
                  <a:t>Assessing ALL combinations to find the optimal one is clearly impossible</a:t>
                </a:r>
              </a:p>
              <a:p>
                <a:r>
                  <a:rPr lang="en-US" dirty="0"/>
                  <a:t>UC is a mixed integer linear programming (MILP) problem</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US" dirty="0"/>
                  <a:t> are integer variables</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US" dirty="0"/>
                  <a:t> are continuous variables </a:t>
                </a:r>
              </a:p>
              <a:p>
                <a:r>
                  <a:rPr lang="en-US" dirty="0"/>
                  <a:t>Solve the ED using piecewise linear cost curves </a:t>
                </a:r>
                <a:r>
                  <a:rPr lang="en-US" dirty="0">
                    <a:sym typeface="Wingdings" pitchFamily="2" charset="2"/>
                  </a:rPr>
                  <a:t> linear programming</a:t>
                </a:r>
              </a:p>
              <a:p>
                <a:r>
                  <a:rPr lang="en-US" dirty="0">
                    <a:sym typeface="Wingdings" pitchFamily="2" charset="2"/>
                  </a:rPr>
                  <a:t>Use commercial-grade optimization software that implement ”branch and cut” algorithm to reduce the number of combinations that are considered</a:t>
                </a:r>
              </a:p>
              <a:p>
                <a:r>
                  <a:rPr lang="en-US" dirty="0">
                    <a:sym typeface="Wingdings" pitchFamily="2" charset="2"/>
                  </a:rPr>
                  <a:t>Provides a solution that is close enough to the optimal solution</a:t>
                </a:r>
                <a:endParaRPr lang="en-US"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25C46F0D-28DF-F782-B1E0-EC347B7B642F}"/>
                  </a:ext>
                </a:extLst>
              </p:cNvPr>
              <p:cNvSpPr>
                <a:spLocks noGrp="1" noRot="1" noChangeAspect="1" noMove="1" noResize="1" noEditPoints="1" noAdjustHandles="1" noChangeArrowheads="1" noChangeShapeType="1" noTextEdit="1"/>
              </p:cNvSpPr>
              <p:nvPr>
                <p:ph sz="quarter" idx="12"/>
              </p:nvPr>
            </p:nvSpPr>
            <p:spPr>
              <a:blipFill>
                <a:blip r:embed="rId2"/>
                <a:stretch>
                  <a:fillRect l="-829" t="-1072"/>
                </a:stretch>
              </a:blipFill>
            </p:spPr>
            <p:txBody>
              <a:bodyPr/>
              <a:lstStyle/>
              <a:p>
                <a:r>
                  <a:rPr lang="en-US">
                    <a:noFill/>
                  </a:rPr>
                  <a:t> </a:t>
                </a:r>
              </a:p>
            </p:txBody>
          </p:sp>
        </mc:Fallback>
      </mc:AlternateContent>
    </p:spTree>
    <p:extLst>
      <p:ext uri="{BB962C8B-B14F-4D97-AF65-F5344CB8AC3E}">
        <p14:creationId xmlns:p14="http://schemas.microsoft.com/office/powerpoint/2010/main" val="23612445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14B5F3-B8CA-D615-76D2-10E7A0FF4875}"/>
              </a:ext>
            </a:extLst>
          </p:cNvPr>
          <p:cNvSpPr>
            <a:spLocks noGrp="1"/>
          </p:cNvSpPr>
          <p:nvPr>
            <p:ph type="body" sz="quarter" idx="10"/>
          </p:nvPr>
        </p:nvSpPr>
        <p:spPr/>
        <p:txBody>
          <a:bodyPr/>
          <a:lstStyle/>
          <a:p>
            <a:r>
              <a:rPr lang="en-US" dirty="0"/>
              <a:t>Example 6.13: Unit commitment</a:t>
            </a:r>
          </a:p>
        </p:txBody>
      </p:sp>
      <p:sp>
        <p:nvSpPr>
          <p:cNvPr id="3" name="Content Placeholder 2">
            <a:extLst>
              <a:ext uri="{FF2B5EF4-FFF2-40B4-BE49-F238E27FC236}">
                <a16:creationId xmlns:a16="http://schemas.microsoft.com/office/drawing/2014/main" id="{8FCD4C83-AD25-0251-7D72-457C30F1359F}"/>
              </a:ext>
            </a:extLst>
          </p:cNvPr>
          <p:cNvSpPr>
            <a:spLocks noGrp="1"/>
          </p:cNvSpPr>
          <p:nvPr>
            <p:ph sz="quarter" idx="12"/>
          </p:nvPr>
        </p:nvSpPr>
        <p:spPr>
          <a:xfrm>
            <a:off x="895678" y="1642118"/>
            <a:ext cx="10707438" cy="4471963"/>
          </a:xfrm>
        </p:spPr>
        <p:txBody>
          <a:bodyPr/>
          <a:lstStyle/>
          <a:p>
            <a:r>
              <a:rPr lang="en-US" dirty="0"/>
              <a:t>Example inspired by the documentation of the </a:t>
            </a:r>
            <a:r>
              <a:rPr lang="en-US" dirty="0" err="1"/>
              <a:t>pypsa</a:t>
            </a:r>
            <a:r>
              <a:rPr lang="en-US" dirty="0"/>
              <a:t> software tool</a:t>
            </a:r>
          </a:p>
          <a:p>
            <a:r>
              <a:rPr lang="en-US" dirty="0"/>
              <a:t>Load profile:</a:t>
            </a:r>
          </a:p>
          <a:p>
            <a:endParaRPr lang="en-US" dirty="0"/>
          </a:p>
          <a:p>
            <a:endParaRPr lang="en-US" dirty="0"/>
          </a:p>
          <a:p>
            <a:r>
              <a:rPr lang="en-US" dirty="0"/>
              <a:t>Parameters of generating units:</a:t>
            </a:r>
          </a:p>
          <a:p>
            <a:endParaRPr lang="en-US" dirty="0"/>
          </a:p>
          <a:p>
            <a:endParaRPr lang="en-US" dirty="0"/>
          </a:p>
          <a:p>
            <a:endParaRPr lang="en-US" dirty="0"/>
          </a:p>
          <a:p>
            <a:r>
              <a:rPr lang="en-US" dirty="0"/>
              <a:t>Single segment cost curves</a:t>
            </a:r>
          </a:p>
          <a:p>
            <a:r>
              <a:rPr lang="en-US" dirty="0"/>
              <a:t>Start by neglecting the no-load and startup costs</a:t>
            </a:r>
          </a:p>
        </p:txBody>
      </p:sp>
      <p:graphicFrame>
        <p:nvGraphicFramePr>
          <p:cNvPr id="4" name="Table 3">
            <a:extLst>
              <a:ext uri="{FF2B5EF4-FFF2-40B4-BE49-F238E27FC236}">
                <a16:creationId xmlns:a16="http://schemas.microsoft.com/office/drawing/2014/main" id="{928EDFED-97B5-A7F5-A542-86B8F27445BC}"/>
              </a:ext>
            </a:extLst>
          </p:cNvPr>
          <p:cNvGraphicFramePr>
            <a:graphicFrameLocks noGrp="1"/>
          </p:cNvGraphicFramePr>
          <p:nvPr>
            <p:extLst>
              <p:ext uri="{D42A27DB-BD31-4B8C-83A1-F6EECF244321}">
                <p14:modId xmlns:p14="http://schemas.microsoft.com/office/powerpoint/2010/main" val="3039663570"/>
              </p:ext>
            </p:extLst>
          </p:nvPr>
        </p:nvGraphicFramePr>
        <p:xfrm>
          <a:off x="1325415" y="2538203"/>
          <a:ext cx="6199010" cy="798844"/>
        </p:xfrm>
        <a:graphic>
          <a:graphicData uri="http://schemas.openxmlformats.org/drawingml/2006/table">
            <a:tbl>
              <a:tblPr firstRow="1" firstCol="1" bandRow="1">
                <a:tableStyleId>{5C22544A-7EE6-4342-B048-85BDC9FD1C3A}</a:tableStyleId>
              </a:tblPr>
              <a:tblGrid>
                <a:gridCol w="1239802">
                  <a:extLst>
                    <a:ext uri="{9D8B030D-6E8A-4147-A177-3AD203B41FA5}">
                      <a16:colId xmlns:a16="http://schemas.microsoft.com/office/drawing/2014/main" val="1475464027"/>
                    </a:ext>
                  </a:extLst>
                </a:gridCol>
                <a:gridCol w="1239802">
                  <a:extLst>
                    <a:ext uri="{9D8B030D-6E8A-4147-A177-3AD203B41FA5}">
                      <a16:colId xmlns:a16="http://schemas.microsoft.com/office/drawing/2014/main" val="3349215874"/>
                    </a:ext>
                  </a:extLst>
                </a:gridCol>
                <a:gridCol w="1239802">
                  <a:extLst>
                    <a:ext uri="{9D8B030D-6E8A-4147-A177-3AD203B41FA5}">
                      <a16:colId xmlns:a16="http://schemas.microsoft.com/office/drawing/2014/main" val="1753817017"/>
                    </a:ext>
                  </a:extLst>
                </a:gridCol>
                <a:gridCol w="1239802">
                  <a:extLst>
                    <a:ext uri="{9D8B030D-6E8A-4147-A177-3AD203B41FA5}">
                      <a16:colId xmlns:a16="http://schemas.microsoft.com/office/drawing/2014/main" val="605652183"/>
                    </a:ext>
                  </a:extLst>
                </a:gridCol>
                <a:gridCol w="1239802">
                  <a:extLst>
                    <a:ext uri="{9D8B030D-6E8A-4147-A177-3AD203B41FA5}">
                      <a16:colId xmlns:a16="http://schemas.microsoft.com/office/drawing/2014/main" val="3590172879"/>
                    </a:ext>
                  </a:extLst>
                </a:gridCol>
              </a:tblGrid>
              <a:tr h="399422">
                <a:tc>
                  <a:txBody>
                    <a:bodyPr/>
                    <a:lstStyle/>
                    <a:p>
                      <a:pPr marL="0" marR="0">
                        <a:spcBef>
                          <a:spcPts val="0"/>
                        </a:spcBef>
                        <a:spcAft>
                          <a:spcPts val="0"/>
                        </a:spcAft>
                      </a:pPr>
                      <a:r>
                        <a:rPr lang="en-US" sz="1800" dirty="0">
                          <a:effectLst/>
                        </a:rPr>
                        <a:t>Hour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84356052"/>
                  </a:ext>
                </a:extLst>
              </a:tr>
              <a:tr h="399422">
                <a:tc>
                  <a:txBody>
                    <a:bodyPr/>
                    <a:lstStyle/>
                    <a:p>
                      <a:pPr marL="0" marR="0">
                        <a:spcBef>
                          <a:spcPts val="0"/>
                        </a:spcBef>
                        <a:spcAft>
                          <a:spcPts val="0"/>
                        </a:spcAft>
                      </a:pPr>
                      <a:r>
                        <a:rPr lang="en-US" sz="1800">
                          <a:effectLst/>
                        </a:rPr>
                        <a:t>Load (MW)</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4000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800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5000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3000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86755735"/>
                  </a:ext>
                </a:extLst>
              </a:tr>
            </a:tbl>
          </a:graphicData>
        </a:graphic>
      </p:graphicFrame>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4A02836B-6768-CFD7-BAEF-FB34A806D9A0}"/>
                  </a:ext>
                </a:extLst>
              </p:cNvPr>
              <p:cNvGraphicFramePr>
                <a:graphicFrameLocks noGrp="1"/>
              </p:cNvGraphicFramePr>
              <p:nvPr>
                <p:extLst>
                  <p:ext uri="{D42A27DB-BD31-4B8C-83A1-F6EECF244321}">
                    <p14:modId xmlns:p14="http://schemas.microsoft.com/office/powerpoint/2010/main" val="3866676663"/>
                  </p:ext>
                </p:extLst>
              </p:nvPr>
            </p:nvGraphicFramePr>
            <p:xfrm>
              <a:off x="1325415" y="3920375"/>
              <a:ext cx="7601610" cy="891849"/>
            </p:xfrm>
            <a:graphic>
              <a:graphicData uri="http://schemas.openxmlformats.org/drawingml/2006/table">
                <a:tbl>
                  <a:tblPr firstRow="1" firstCol="1" bandRow="1">
                    <a:tableStyleId>{5C22544A-7EE6-4342-B048-85BDC9FD1C3A}</a:tableStyleId>
                  </a:tblPr>
                  <a:tblGrid>
                    <a:gridCol w="1689247">
                      <a:extLst>
                        <a:ext uri="{9D8B030D-6E8A-4147-A177-3AD203B41FA5}">
                          <a16:colId xmlns:a16="http://schemas.microsoft.com/office/drawing/2014/main" val="1260410132"/>
                        </a:ext>
                      </a:extLst>
                    </a:gridCol>
                    <a:gridCol w="1689247">
                      <a:extLst>
                        <a:ext uri="{9D8B030D-6E8A-4147-A177-3AD203B41FA5}">
                          <a16:colId xmlns:a16="http://schemas.microsoft.com/office/drawing/2014/main" val="2912860232"/>
                        </a:ext>
                      </a:extLst>
                    </a:gridCol>
                    <a:gridCol w="1689247">
                      <a:extLst>
                        <a:ext uri="{9D8B030D-6E8A-4147-A177-3AD203B41FA5}">
                          <a16:colId xmlns:a16="http://schemas.microsoft.com/office/drawing/2014/main" val="3013719412"/>
                        </a:ext>
                      </a:extLst>
                    </a:gridCol>
                    <a:gridCol w="2533869">
                      <a:extLst>
                        <a:ext uri="{9D8B030D-6E8A-4147-A177-3AD203B41FA5}">
                          <a16:colId xmlns:a16="http://schemas.microsoft.com/office/drawing/2014/main" val="237553184"/>
                        </a:ext>
                      </a:extLst>
                    </a:gridCol>
                  </a:tblGrid>
                  <a:tr h="297283">
                    <a:tc>
                      <a:txBody>
                        <a:bodyPr/>
                        <a:lstStyle/>
                        <a:p>
                          <a:pPr marL="0" marR="0">
                            <a:spcBef>
                              <a:spcPts val="0"/>
                            </a:spcBef>
                            <a:spcAft>
                              <a:spcPts val="0"/>
                            </a:spcAft>
                          </a:pPr>
                          <a:r>
                            <a:rPr lang="en-US" sz="1800">
                              <a:effectLst/>
                            </a:rPr>
                            <a:t>Unit Name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14:m>
                            <m:oMath xmlns:m="http://schemas.openxmlformats.org/officeDocument/2006/math">
                              <m:sSup>
                                <m:sSupPr>
                                  <m:ctrlPr>
                                    <a:rPr lang="en-US" sz="1800" i="1">
                                      <a:effectLst/>
                                      <a:latin typeface="Cambria Math" panose="02040503050406030204" pitchFamily="18" charset="0"/>
                                    </a:rPr>
                                  </m:ctrlPr>
                                </m:sSupPr>
                                <m:e>
                                  <m:r>
                                    <a:rPr lang="en-US" sz="1800">
                                      <a:effectLst/>
                                      <a:latin typeface="Cambria Math" panose="02040503050406030204" pitchFamily="18" charset="0"/>
                                    </a:rPr>
                                    <m:t>𝑃</m:t>
                                  </m:r>
                                </m:e>
                                <m:sup>
                                  <m:r>
                                    <a:rPr lang="en-US" sz="1800">
                                      <a:effectLst/>
                                      <a:latin typeface="Cambria Math" panose="02040503050406030204" pitchFamily="18" charset="0"/>
                                    </a:rPr>
                                    <m:t>𝑚𝑖𝑛</m:t>
                                  </m:r>
                                </m:sup>
                              </m:sSup>
                            </m:oMath>
                          </a14:m>
                          <a:r>
                            <a:rPr lang="en-US" sz="1800">
                              <a:effectLst/>
                            </a:rPr>
                            <a:t> (MW)</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14:m>
                            <m:oMath xmlns:m="http://schemas.openxmlformats.org/officeDocument/2006/math">
                              <m:sSup>
                                <m:sSupPr>
                                  <m:ctrlPr>
                                    <a:rPr lang="en-US" sz="1800" i="1">
                                      <a:effectLst/>
                                      <a:latin typeface="Cambria Math" panose="02040503050406030204" pitchFamily="18" charset="0"/>
                                    </a:rPr>
                                  </m:ctrlPr>
                                </m:sSupPr>
                                <m:e>
                                  <m:r>
                                    <a:rPr lang="en-US" sz="1800">
                                      <a:effectLst/>
                                      <a:latin typeface="Cambria Math" panose="02040503050406030204" pitchFamily="18" charset="0"/>
                                    </a:rPr>
                                    <m:t>𝑃</m:t>
                                  </m:r>
                                </m:e>
                                <m:sup>
                                  <m:r>
                                    <a:rPr lang="en-US" sz="1800">
                                      <a:effectLst/>
                                      <a:latin typeface="Cambria Math" panose="02040503050406030204" pitchFamily="18" charset="0"/>
                                    </a:rPr>
                                    <m:t>𝑚𝑎𝑥</m:t>
                                  </m:r>
                                </m:sup>
                              </m:sSup>
                            </m:oMath>
                          </a14:m>
                          <a:r>
                            <a:rPr lang="en-US" sz="1800">
                              <a:effectLst/>
                            </a:rPr>
                            <a:t> (MW)</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Marginal cost ($/MWh)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92941271"/>
                      </a:ext>
                    </a:extLst>
                  </a:tr>
                  <a:tr h="297283">
                    <a:tc>
                      <a:txBody>
                        <a:bodyPr/>
                        <a:lstStyle/>
                        <a:p>
                          <a:pPr marL="0" marR="0">
                            <a:spcBef>
                              <a:spcPts val="0"/>
                            </a:spcBef>
                            <a:spcAft>
                              <a:spcPts val="0"/>
                            </a:spcAft>
                          </a:pPr>
                          <a:r>
                            <a:rPr lang="en-US" sz="1800">
                              <a:effectLst/>
                            </a:rPr>
                            <a:t>Hansel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3,000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10,000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20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50298358"/>
                      </a:ext>
                    </a:extLst>
                  </a:tr>
                  <a:tr h="297283">
                    <a:tc>
                      <a:txBody>
                        <a:bodyPr/>
                        <a:lstStyle/>
                        <a:p>
                          <a:pPr marL="0" marR="0">
                            <a:spcBef>
                              <a:spcPts val="0"/>
                            </a:spcBef>
                            <a:spcAft>
                              <a:spcPts val="0"/>
                            </a:spcAft>
                          </a:pPr>
                          <a:r>
                            <a:rPr lang="en-US" sz="1800">
                              <a:effectLst/>
                            </a:rPr>
                            <a:t>Gretel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500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5,000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70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85320280"/>
                      </a:ext>
                    </a:extLst>
                  </a:tr>
                </a:tbl>
              </a:graphicData>
            </a:graphic>
          </p:graphicFrame>
        </mc:Choice>
        <mc:Fallback xmlns="">
          <p:graphicFrame>
            <p:nvGraphicFramePr>
              <p:cNvPr id="5" name="Table 4">
                <a:extLst>
                  <a:ext uri="{FF2B5EF4-FFF2-40B4-BE49-F238E27FC236}">
                    <a16:creationId xmlns:a16="http://schemas.microsoft.com/office/drawing/2014/main" id="{4A02836B-6768-CFD7-BAEF-FB34A806D9A0}"/>
                  </a:ext>
                </a:extLst>
              </p:cNvPr>
              <p:cNvGraphicFramePr>
                <a:graphicFrameLocks noGrp="1"/>
              </p:cNvGraphicFramePr>
              <p:nvPr>
                <p:extLst>
                  <p:ext uri="{D42A27DB-BD31-4B8C-83A1-F6EECF244321}">
                    <p14:modId xmlns:p14="http://schemas.microsoft.com/office/powerpoint/2010/main" val="3866676663"/>
                  </p:ext>
                </p:extLst>
              </p:nvPr>
            </p:nvGraphicFramePr>
            <p:xfrm>
              <a:off x="1325415" y="3920375"/>
              <a:ext cx="7601610" cy="891849"/>
            </p:xfrm>
            <a:graphic>
              <a:graphicData uri="http://schemas.openxmlformats.org/drawingml/2006/table">
                <a:tbl>
                  <a:tblPr firstRow="1" firstCol="1" bandRow="1">
                    <a:tableStyleId>{5C22544A-7EE6-4342-B048-85BDC9FD1C3A}</a:tableStyleId>
                  </a:tblPr>
                  <a:tblGrid>
                    <a:gridCol w="1689247">
                      <a:extLst>
                        <a:ext uri="{9D8B030D-6E8A-4147-A177-3AD203B41FA5}">
                          <a16:colId xmlns:a16="http://schemas.microsoft.com/office/drawing/2014/main" val="1260410132"/>
                        </a:ext>
                      </a:extLst>
                    </a:gridCol>
                    <a:gridCol w="1689247">
                      <a:extLst>
                        <a:ext uri="{9D8B030D-6E8A-4147-A177-3AD203B41FA5}">
                          <a16:colId xmlns:a16="http://schemas.microsoft.com/office/drawing/2014/main" val="2912860232"/>
                        </a:ext>
                      </a:extLst>
                    </a:gridCol>
                    <a:gridCol w="1689247">
                      <a:extLst>
                        <a:ext uri="{9D8B030D-6E8A-4147-A177-3AD203B41FA5}">
                          <a16:colId xmlns:a16="http://schemas.microsoft.com/office/drawing/2014/main" val="3013719412"/>
                        </a:ext>
                      </a:extLst>
                    </a:gridCol>
                    <a:gridCol w="2533869">
                      <a:extLst>
                        <a:ext uri="{9D8B030D-6E8A-4147-A177-3AD203B41FA5}">
                          <a16:colId xmlns:a16="http://schemas.microsoft.com/office/drawing/2014/main" val="237553184"/>
                        </a:ext>
                      </a:extLst>
                    </a:gridCol>
                  </a:tblGrid>
                  <a:tr h="297283">
                    <a:tc>
                      <a:txBody>
                        <a:bodyPr/>
                        <a:lstStyle/>
                        <a:p>
                          <a:pPr marL="0" marR="0">
                            <a:spcBef>
                              <a:spcPts val="0"/>
                            </a:spcBef>
                            <a:spcAft>
                              <a:spcPts val="0"/>
                            </a:spcAft>
                          </a:pPr>
                          <a:r>
                            <a:rPr lang="en-US" sz="1800">
                              <a:effectLst/>
                            </a:rPr>
                            <a:t>Unit Name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2"/>
                          <a:stretch>
                            <a:fillRect l="-100752" t="-20833" r="-252632" b="-241667"/>
                          </a:stretch>
                        </a:blipFill>
                      </a:tcPr>
                    </a:tc>
                    <a:tc>
                      <a:txBody>
                        <a:bodyPr/>
                        <a:lstStyle/>
                        <a:p>
                          <a:endParaRPr lang="en-US"/>
                        </a:p>
                      </a:txBody>
                      <a:tcPr marL="68580" marR="68580" marT="0" marB="0" anchor="ctr">
                        <a:blipFill>
                          <a:blip r:embed="rId2"/>
                          <a:stretch>
                            <a:fillRect l="-200752" t="-20833" r="-152632" b="-241667"/>
                          </a:stretch>
                        </a:blipFill>
                      </a:tcPr>
                    </a:tc>
                    <a:tc>
                      <a:txBody>
                        <a:bodyPr/>
                        <a:lstStyle/>
                        <a:p>
                          <a:pPr marL="0" marR="0" algn="ctr">
                            <a:spcBef>
                              <a:spcPts val="0"/>
                            </a:spcBef>
                            <a:spcAft>
                              <a:spcPts val="0"/>
                            </a:spcAft>
                          </a:pPr>
                          <a:r>
                            <a:rPr lang="en-US" sz="1800" dirty="0">
                              <a:effectLst/>
                            </a:rPr>
                            <a:t>Marginal cost ($/MWh)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92941271"/>
                      </a:ext>
                    </a:extLst>
                  </a:tr>
                  <a:tr h="297283">
                    <a:tc>
                      <a:txBody>
                        <a:bodyPr/>
                        <a:lstStyle/>
                        <a:p>
                          <a:pPr marL="0" marR="0">
                            <a:spcBef>
                              <a:spcPts val="0"/>
                            </a:spcBef>
                            <a:spcAft>
                              <a:spcPts val="0"/>
                            </a:spcAft>
                          </a:pPr>
                          <a:r>
                            <a:rPr lang="en-US" sz="1800">
                              <a:effectLst/>
                            </a:rPr>
                            <a:t>Hansel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3,000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10,000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20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50298358"/>
                      </a:ext>
                    </a:extLst>
                  </a:tr>
                  <a:tr h="297283">
                    <a:tc>
                      <a:txBody>
                        <a:bodyPr/>
                        <a:lstStyle/>
                        <a:p>
                          <a:pPr marL="0" marR="0">
                            <a:spcBef>
                              <a:spcPts val="0"/>
                            </a:spcBef>
                            <a:spcAft>
                              <a:spcPts val="0"/>
                            </a:spcAft>
                          </a:pPr>
                          <a:r>
                            <a:rPr lang="en-US" sz="1800">
                              <a:effectLst/>
                            </a:rPr>
                            <a:t>Gretel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500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5,000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70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85320280"/>
                      </a:ext>
                    </a:extLst>
                  </a:tr>
                </a:tbl>
              </a:graphicData>
            </a:graphic>
          </p:graphicFrame>
        </mc:Fallback>
      </mc:AlternateContent>
    </p:spTree>
    <p:extLst>
      <p:ext uri="{BB962C8B-B14F-4D97-AF65-F5344CB8AC3E}">
        <p14:creationId xmlns:p14="http://schemas.microsoft.com/office/powerpoint/2010/main" val="6918083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14B5F3-B8CA-D615-76D2-10E7A0FF4875}"/>
              </a:ext>
            </a:extLst>
          </p:cNvPr>
          <p:cNvSpPr>
            <a:spLocks noGrp="1"/>
          </p:cNvSpPr>
          <p:nvPr>
            <p:ph type="body" sz="quarter" idx="10"/>
          </p:nvPr>
        </p:nvSpPr>
        <p:spPr/>
        <p:txBody>
          <a:bodyPr/>
          <a:lstStyle/>
          <a:p>
            <a:r>
              <a:rPr lang="en-US" dirty="0"/>
              <a:t>Example 6.13: Unit commitment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CD4C83-AD25-0251-7D72-457C30F1359F}"/>
                  </a:ext>
                </a:extLst>
              </p:cNvPr>
              <p:cNvSpPr>
                <a:spLocks noGrp="1"/>
              </p:cNvSpPr>
              <p:nvPr>
                <p:ph sz="quarter" idx="12"/>
              </p:nvPr>
            </p:nvSpPr>
            <p:spPr>
              <a:xfrm>
                <a:off x="895678" y="1642118"/>
                <a:ext cx="10707438" cy="4471963"/>
              </a:xfrm>
            </p:spPr>
            <p:txBody>
              <a:bodyPr/>
              <a:lstStyle/>
              <a:p>
                <a:r>
                  <a:rPr lang="en-US" dirty="0"/>
                  <a:t>Base case solution:</a:t>
                </a:r>
              </a:p>
              <a:p>
                <a:endParaRPr lang="en-US" dirty="0"/>
              </a:p>
              <a:p>
                <a:endParaRPr lang="en-US" dirty="0"/>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000" dirty="0">
                    <a:effectLst/>
                    <a:latin typeface="Calibri" panose="020F0502020204030204" pitchFamily="34" charset="0"/>
                    <a:ea typeface="Calibri" panose="020F0502020204030204" pitchFamily="34" charset="0"/>
                    <a:cs typeface="Times New Roman" panose="02020603050405020304" pitchFamily="18" charset="0"/>
                  </a:rPr>
                  <a:t>Since Hansel is much cheaper and has enough capacity, it carries the entire load during hours 1, 3 and 4.</a:t>
                </a:r>
                <a:r>
                  <a:rPr lang="en-US" sz="2800" dirty="0">
                    <a:effectLst/>
                  </a:rPr>
                  <a:t> </a:t>
                </a:r>
              </a:p>
              <a:p>
                <a:r>
                  <a:rPr lang="en-US" sz="2000" dirty="0">
                    <a:effectLst/>
                    <a:latin typeface="Calibri" panose="020F0502020204030204" pitchFamily="34" charset="0"/>
                    <a:ea typeface="Calibri" panose="020F0502020204030204" pitchFamily="34" charset="0"/>
                    <a:cs typeface="Times New Roman" panose="02020603050405020304" pitchFamily="18" charset="0"/>
                  </a:rPr>
                  <a:t>However, the load at hour 2 is smaller than </a:t>
                </a:r>
                <a14:m>
                  <m:oMath xmlns:m="http://schemas.openxmlformats.org/officeDocument/2006/math">
                    <m:sSup>
                      <m:sSupPr>
                        <m:ctrlPr>
                          <a:rPr lang="en-US" sz="2800" i="1">
                            <a:effectLst/>
                            <a:latin typeface="Cambria Math" panose="02040503050406030204" pitchFamily="18" charset="0"/>
                          </a:rPr>
                        </m:ctrlPr>
                      </m:sSup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𝑃</m:t>
                        </m:r>
                      </m:e>
                      <m:sup>
                        <m:r>
                          <a:rPr lang="en-US" sz="2000" i="1">
                            <a:effectLst/>
                            <a:latin typeface="Cambria Math" panose="02040503050406030204" pitchFamily="18" charset="0"/>
                            <a:ea typeface="Calibri" panose="020F0502020204030204" pitchFamily="34" charset="0"/>
                            <a:cs typeface="Times New Roman" panose="02020603050405020304" pitchFamily="18" charset="0"/>
                          </a:rPr>
                          <m:t>𝑚𝑖𝑛</m:t>
                        </m:r>
                      </m:sup>
                    </m:sSup>
                  </m:oMath>
                </a14:m>
                <a:r>
                  <a:rPr lang="en-US" sz="2000" dirty="0">
                    <a:effectLst/>
                    <a:latin typeface="Calibri" panose="020F0502020204030204" pitchFamily="34" charset="0"/>
                    <a:ea typeface="Times New Roman" panose="02020603050405020304" pitchFamily="18" charset="0"/>
                    <a:cs typeface="Times New Roman" panose="02020603050405020304" pitchFamily="18" charset="0"/>
                  </a:rPr>
                  <a:t> of Hansel</a:t>
                </a:r>
              </a:p>
              <a:p>
                <a:pPr lvl="1"/>
                <a:r>
                  <a:rPr lang="en-US" sz="1600" dirty="0">
                    <a:latin typeface="Calibri" panose="020F0502020204030204" pitchFamily="34" charset="0"/>
                    <a:ea typeface="Times New Roman" panose="02020603050405020304" pitchFamily="18" charset="0"/>
                    <a:cs typeface="Times New Roman" panose="02020603050405020304" pitchFamily="18" charset="0"/>
                  </a:rPr>
                  <a:t>Hansel </a:t>
                </a: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must be shut down </a:t>
                </a:r>
              </a:p>
              <a:p>
                <a:pPr lvl="1"/>
                <a:r>
                  <a:rPr lang="en-US" sz="1600" dirty="0">
                    <a:effectLst/>
                    <a:latin typeface="Calibri" panose="020F0502020204030204" pitchFamily="34" charset="0"/>
                    <a:ea typeface="Times New Roman" panose="02020603050405020304" pitchFamily="18" charset="0"/>
                    <a:cs typeface="Times New Roman" panose="02020603050405020304" pitchFamily="18" charset="0"/>
                  </a:rPr>
                  <a:t>Gretel must be brought online</a:t>
                </a:r>
                <a:endParaRPr lang="en-US" sz="1600" dirty="0">
                  <a:latin typeface="Calibri" panose="020F0502020204030204" pitchFamily="34" charset="0"/>
                  <a:ea typeface="Times New Roman" panose="02020603050405020304" pitchFamily="18" charset="0"/>
                  <a:cs typeface="Times New Roman" panose="02020603050405020304" pitchFamily="18" charset="0"/>
                </a:endParaRPr>
              </a:p>
              <a:p>
                <a:pPr lvl="1"/>
                <a:r>
                  <a:rPr lang="en-US" sz="1600" dirty="0">
                    <a:latin typeface="Calibri" panose="020F0502020204030204" pitchFamily="34" charset="0"/>
                    <a:cs typeface="Times New Roman" panose="02020603050405020304" pitchFamily="18" charset="0"/>
                  </a:rPr>
                  <a:t>At hour 3, Hansel is brought back online and Gretel is shutdown</a:t>
                </a:r>
                <a:endParaRPr lang="en-US" sz="2400" dirty="0"/>
              </a:p>
            </p:txBody>
          </p:sp>
        </mc:Choice>
        <mc:Fallback xmlns="">
          <p:sp>
            <p:nvSpPr>
              <p:cNvPr id="3" name="Content Placeholder 2">
                <a:extLst>
                  <a:ext uri="{FF2B5EF4-FFF2-40B4-BE49-F238E27FC236}">
                    <a16:creationId xmlns:a16="http://schemas.microsoft.com/office/drawing/2014/main" id="{8FCD4C83-AD25-0251-7D72-457C30F1359F}"/>
                  </a:ext>
                </a:extLst>
              </p:cNvPr>
              <p:cNvSpPr>
                <a:spLocks noGrp="1" noRot="1" noChangeAspect="1" noMove="1" noResize="1" noEditPoints="1" noAdjustHandles="1" noChangeArrowheads="1" noChangeShapeType="1" noTextEdit="1"/>
              </p:cNvSpPr>
              <p:nvPr>
                <p:ph sz="quarter" idx="12"/>
              </p:nvPr>
            </p:nvSpPr>
            <p:spPr>
              <a:xfrm>
                <a:off x="895678" y="1642118"/>
                <a:ext cx="10707438" cy="4471963"/>
              </a:xfrm>
              <a:blipFill>
                <a:blip r:embed="rId2"/>
                <a:stretch>
                  <a:fillRect l="-829" t="-11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27A714CE-6420-BB78-F016-93679D2BABC4}"/>
                  </a:ext>
                </a:extLst>
              </p:cNvPr>
              <p:cNvGraphicFramePr>
                <a:graphicFrameLocks noGrp="1"/>
              </p:cNvGraphicFramePr>
              <p:nvPr>
                <p:extLst>
                  <p:ext uri="{D42A27DB-BD31-4B8C-83A1-F6EECF244321}">
                    <p14:modId xmlns:p14="http://schemas.microsoft.com/office/powerpoint/2010/main" val="1710790254"/>
                  </p:ext>
                </p:extLst>
              </p:nvPr>
            </p:nvGraphicFramePr>
            <p:xfrm>
              <a:off x="1239628" y="2178059"/>
              <a:ext cx="7596910" cy="871350"/>
            </p:xfrm>
            <a:graphic>
              <a:graphicData uri="http://schemas.openxmlformats.org/drawingml/2006/table">
                <a:tbl>
                  <a:tblPr firstRow="1" firstCol="1" bandRow="1">
                    <a:tableStyleId>{5C22544A-7EE6-4342-B048-85BDC9FD1C3A}</a:tableStyleId>
                  </a:tblPr>
                  <a:tblGrid>
                    <a:gridCol w="1519382">
                      <a:extLst>
                        <a:ext uri="{9D8B030D-6E8A-4147-A177-3AD203B41FA5}">
                          <a16:colId xmlns:a16="http://schemas.microsoft.com/office/drawing/2014/main" val="3954929757"/>
                        </a:ext>
                      </a:extLst>
                    </a:gridCol>
                    <a:gridCol w="1519382">
                      <a:extLst>
                        <a:ext uri="{9D8B030D-6E8A-4147-A177-3AD203B41FA5}">
                          <a16:colId xmlns:a16="http://schemas.microsoft.com/office/drawing/2014/main" val="922748276"/>
                        </a:ext>
                      </a:extLst>
                    </a:gridCol>
                    <a:gridCol w="1519382">
                      <a:extLst>
                        <a:ext uri="{9D8B030D-6E8A-4147-A177-3AD203B41FA5}">
                          <a16:colId xmlns:a16="http://schemas.microsoft.com/office/drawing/2014/main" val="3546378676"/>
                        </a:ext>
                      </a:extLst>
                    </a:gridCol>
                    <a:gridCol w="1519382">
                      <a:extLst>
                        <a:ext uri="{9D8B030D-6E8A-4147-A177-3AD203B41FA5}">
                          <a16:colId xmlns:a16="http://schemas.microsoft.com/office/drawing/2014/main" val="177503086"/>
                        </a:ext>
                      </a:extLst>
                    </a:gridCol>
                    <a:gridCol w="1519382">
                      <a:extLst>
                        <a:ext uri="{9D8B030D-6E8A-4147-A177-3AD203B41FA5}">
                          <a16:colId xmlns:a16="http://schemas.microsoft.com/office/drawing/2014/main" val="531689159"/>
                        </a:ext>
                      </a:extLst>
                    </a:gridCol>
                  </a:tblGrid>
                  <a:tr h="290450">
                    <a:tc>
                      <a:txBody>
                        <a:bodyPr/>
                        <a:lstStyle/>
                        <a:p>
                          <a:pPr marL="0" marR="0">
                            <a:spcBef>
                              <a:spcPts val="0"/>
                            </a:spcBef>
                            <a:spcAft>
                              <a:spcPts val="0"/>
                            </a:spcAft>
                          </a:pPr>
                          <a:r>
                            <a:rPr lang="en-US" sz="1800">
                              <a:effectLst/>
                            </a:rPr>
                            <a:t>Hour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80020734"/>
                      </a:ext>
                    </a:extLst>
                  </a:tr>
                  <a:tr h="290450">
                    <a:tc>
                      <a:txBody>
                        <a:bodyPr/>
                        <a:lstStyle/>
                        <a:p>
                          <a:pPr marL="0" marR="0">
                            <a:spcBef>
                              <a:spcPts val="0"/>
                            </a:spcBef>
                            <a:spcAft>
                              <a:spcPts val="0"/>
                            </a:spcAft>
                          </a:pPr>
                          <a14:m>
                            <m:oMath xmlns:m="http://schemas.openxmlformats.org/officeDocument/2006/math">
                              <m:sSub>
                                <m:sSubPr>
                                  <m:ctrlPr>
                                    <a:rPr lang="en-US" sz="1800" i="1">
                                      <a:effectLst/>
                                      <a:latin typeface="Cambria Math" panose="02040503050406030204" pitchFamily="18" charset="0"/>
                                    </a:rPr>
                                  </m:ctrlPr>
                                </m:sSubPr>
                                <m:e>
                                  <m:r>
                                    <a:rPr lang="en-US" sz="1800">
                                      <a:effectLst/>
                                      <a:latin typeface="Cambria Math" panose="02040503050406030204" pitchFamily="18" charset="0"/>
                                    </a:rPr>
                                    <m:t>𝑃</m:t>
                                  </m:r>
                                </m:e>
                                <m:sub>
                                  <m:r>
                                    <m:rPr>
                                      <m:sty m:val="p"/>
                                    </m:rPr>
                                    <a:rPr lang="en-US" sz="1800">
                                      <a:effectLst/>
                                      <a:latin typeface="Cambria Math" panose="02040503050406030204" pitchFamily="18" charset="0"/>
                                    </a:rPr>
                                    <m:t>Hansel</m:t>
                                  </m:r>
                                </m:sub>
                              </m:sSub>
                            </m:oMath>
                          </a14:m>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4000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5000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3000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53016347"/>
                      </a:ext>
                    </a:extLst>
                  </a:tr>
                  <a:tr h="290450">
                    <a:tc>
                      <a:txBody>
                        <a:bodyPr/>
                        <a:lstStyle/>
                        <a:p>
                          <a:pPr marL="0" marR="0">
                            <a:spcBef>
                              <a:spcPts val="0"/>
                            </a:spcBef>
                            <a:spcAft>
                              <a:spcPts val="0"/>
                            </a:spcAft>
                          </a:pPr>
                          <a14:m>
                            <m:oMath xmlns:m="http://schemas.openxmlformats.org/officeDocument/2006/math">
                              <m:sSub>
                                <m:sSubPr>
                                  <m:ctrlPr>
                                    <a:rPr lang="en-US" sz="1800" i="1">
                                      <a:effectLst/>
                                      <a:latin typeface="Cambria Math" panose="02040503050406030204" pitchFamily="18" charset="0"/>
                                    </a:rPr>
                                  </m:ctrlPr>
                                </m:sSubPr>
                                <m:e>
                                  <m:r>
                                    <a:rPr lang="en-US" sz="1800">
                                      <a:effectLst/>
                                      <a:latin typeface="Cambria Math" panose="02040503050406030204" pitchFamily="18" charset="0"/>
                                    </a:rPr>
                                    <m:t>𝑃</m:t>
                                  </m:r>
                                </m:e>
                                <m:sub>
                                  <m:r>
                                    <a:rPr lang="en-US" sz="1800">
                                      <a:effectLst/>
                                      <a:latin typeface="Cambria Math" panose="02040503050406030204" pitchFamily="18" charset="0"/>
                                    </a:rPr>
                                    <m:t>𝐺𝑟𝑒𝑡𝑒𝑙</m:t>
                                  </m:r>
                                </m:sub>
                              </m:sSub>
                            </m:oMath>
                          </a14:m>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800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60255872"/>
                      </a:ext>
                    </a:extLst>
                  </a:tr>
                </a:tbl>
              </a:graphicData>
            </a:graphic>
          </p:graphicFrame>
        </mc:Choice>
        <mc:Fallback xmlns="">
          <p:graphicFrame>
            <p:nvGraphicFramePr>
              <p:cNvPr id="7" name="Table 6">
                <a:extLst>
                  <a:ext uri="{FF2B5EF4-FFF2-40B4-BE49-F238E27FC236}">
                    <a16:creationId xmlns:a16="http://schemas.microsoft.com/office/drawing/2014/main" id="{27A714CE-6420-BB78-F016-93679D2BABC4}"/>
                  </a:ext>
                </a:extLst>
              </p:cNvPr>
              <p:cNvGraphicFramePr>
                <a:graphicFrameLocks noGrp="1"/>
              </p:cNvGraphicFramePr>
              <p:nvPr>
                <p:extLst>
                  <p:ext uri="{D42A27DB-BD31-4B8C-83A1-F6EECF244321}">
                    <p14:modId xmlns:p14="http://schemas.microsoft.com/office/powerpoint/2010/main" val="1710790254"/>
                  </p:ext>
                </p:extLst>
              </p:nvPr>
            </p:nvGraphicFramePr>
            <p:xfrm>
              <a:off x="1239628" y="2178059"/>
              <a:ext cx="7596910" cy="871350"/>
            </p:xfrm>
            <a:graphic>
              <a:graphicData uri="http://schemas.openxmlformats.org/drawingml/2006/table">
                <a:tbl>
                  <a:tblPr firstRow="1" firstCol="1" bandRow="1">
                    <a:tableStyleId>{5C22544A-7EE6-4342-B048-85BDC9FD1C3A}</a:tableStyleId>
                  </a:tblPr>
                  <a:tblGrid>
                    <a:gridCol w="1519382">
                      <a:extLst>
                        <a:ext uri="{9D8B030D-6E8A-4147-A177-3AD203B41FA5}">
                          <a16:colId xmlns:a16="http://schemas.microsoft.com/office/drawing/2014/main" val="3954929757"/>
                        </a:ext>
                      </a:extLst>
                    </a:gridCol>
                    <a:gridCol w="1519382">
                      <a:extLst>
                        <a:ext uri="{9D8B030D-6E8A-4147-A177-3AD203B41FA5}">
                          <a16:colId xmlns:a16="http://schemas.microsoft.com/office/drawing/2014/main" val="922748276"/>
                        </a:ext>
                      </a:extLst>
                    </a:gridCol>
                    <a:gridCol w="1519382">
                      <a:extLst>
                        <a:ext uri="{9D8B030D-6E8A-4147-A177-3AD203B41FA5}">
                          <a16:colId xmlns:a16="http://schemas.microsoft.com/office/drawing/2014/main" val="3546378676"/>
                        </a:ext>
                      </a:extLst>
                    </a:gridCol>
                    <a:gridCol w="1519382">
                      <a:extLst>
                        <a:ext uri="{9D8B030D-6E8A-4147-A177-3AD203B41FA5}">
                          <a16:colId xmlns:a16="http://schemas.microsoft.com/office/drawing/2014/main" val="177503086"/>
                        </a:ext>
                      </a:extLst>
                    </a:gridCol>
                    <a:gridCol w="1519382">
                      <a:extLst>
                        <a:ext uri="{9D8B030D-6E8A-4147-A177-3AD203B41FA5}">
                          <a16:colId xmlns:a16="http://schemas.microsoft.com/office/drawing/2014/main" val="531689159"/>
                        </a:ext>
                      </a:extLst>
                    </a:gridCol>
                  </a:tblGrid>
                  <a:tr h="290450">
                    <a:tc>
                      <a:txBody>
                        <a:bodyPr/>
                        <a:lstStyle/>
                        <a:p>
                          <a:pPr marL="0" marR="0">
                            <a:spcBef>
                              <a:spcPts val="0"/>
                            </a:spcBef>
                            <a:spcAft>
                              <a:spcPts val="0"/>
                            </a:spcAft>
                          </a:pPr>
                          <a:r>
                            <a:rPr lang="en-US" sz="1800">
                              <a:effectLst/>
                            </a:rPr>
                            <a:t>Hour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80020734"/>
                      </a:ext>
                    </a:extLst>
                  </a:tr>
                  <a:tr h="290450">
                    <a:tc>
                      <a:txBody>
                        <a:bodyPr/>
                        <a:lstStyle/>
                        <a:p>
                          <a:endParaRPr lang="en-US"/>
                        </a:p>
                      </a:txBody>
                      <a:tcPr marL="68580" marR="68580" marT="0" marB="0" anchor="ctr">
                        <a:blipFill>
                          <a:blip r:embed="rId3"/>
                          <a:stretch>
                            <a:fillRect l="-833" t="-116667" r="-400833" b="-141667"/>
                          </a:stretch>
                        </a:blipFill>
                      </a:tcPr>
                    </a:tc>
                    <a:tc>
                      <a:txBody>
                        <a:bodyPr/>
                        <a:lstStyle/>
                        <a:p>
                          <a:pPr marL="0" marR="0" algn="ctr">
                            <a:spcBef>
                              <a:spcPts val="0"/>
                            </a:spcBef>
                            <a:spcAft>
                              <a:spcPts val="0"/>
                            </a:spcAft>
                          </a:pPr>
                          <a:r>
                            <a:rPr lang="en-US" sz="1800">
                              <a:effectLst/>
                            </a:rPr>
                            <a:t>4000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5000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3000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53016347"/>
                      </a:ext>
                    </a:extLst>
                  </a:tr>
                  <a:tr h="290450">
                    <a:tc>
                      <a:txBody>
                        <a:bodyPr/>
                        <a:lstStyle/>
                        <a:p>
                          <a:endParaRPr lang="en-US"/>
                        </a:p>
                      </a:txBody>
                      <a:tcPr marL="68580" marR="68580" marT="0" marB="0" anchor="ctr">
                        <a:blipFill>
                          <a:blip r:embed="rId3"/>
                          <a:stretch>
                            <a:fillRect l="-833" t="-226087" r="-400833" b="-47826"/>
                          </a:stretch>
                        </a:blipFill>
                      </a:tcPr>
                    </a:tc>
                    <a:tc>
                      <a:txBody>
                        <a:bodyPr/>
                        <a:lstStyle/>
                        <a:p>
                          <a:pPr marL="0" marR="0" algn="ctr">
                            <a:spcBef>
                              <a:spcPts val="0"/>
                            </a:spcBef>
                            <a:spcAft>
                              <a:spcPts val="0"/>
                            </a:spcAft>
                          </a:pPr>
                          <a:r>
                            <a:rPr lang="en-US" sz="1800">
                              <a:effectLst/>
                            </a:rPr>
                            <a:t>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800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60255872"/>
                      </a:ext>
                    </a:extLst>
                  </a:tr>
                </a:tbl>
              </a:graphicData>
            </a:graphic>
          </p:graphicFrame>
        </mc:Fallback>
      </mc:AlternateContent>
    </p:spTree>
    <p:extLst>
      <p:ext uri="{BB962C8B-B14F-4D97-AF65-F5344CB8AC3E}">
        <p14:creationId xmlns:p14="http://schemas.microsoft.com/office/powerpoint/2010/main" val="22598235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14B5F3-B8CA-D615-76D2-10E7A0FF4875}"/>
              </a:ext>
            </a:extLst>
          </p:cNvPr>
          <p:cNvSpPr>
            <a:spLocks noGrp="1"/>
          </p:cNvSpPr>
          <p:nvPr>
            <p:ph type="body" sz="quarter" idx="10"/>
          </p:nvPr>
        </p:nvSpPr>
        <p:spPr/>
        <p:txBody>
          <a:bodyPr/>
          <a:lstStyle/>
          <a:p>
            <a:r>
              <a:rPr lang="en-US" dirty="0"/>
              <a:t>Example 6.13: Unit commitment</a:t>
            </a:r>
          </a:p>
        </p:txBody>
      </p:sp>
      <p:sp>
        <p:nvSpPr>
          <p:cNvPr id="3" name="Content Placeholder 2">
            <a:extLst>
              <a:ext uri="{FF2B5EF4-FFF2-40B4-BE49-F238E27FC236}">
                <a16:creationId xmlns:a16="http://schemas.microsoft.com/office/drawing/2014/main" id="{8FCD4C83-AD25-0251-7D72-457C30F1359F}"/>
              </a:ext>
            </a:extLst>
          </p:cNvPr>
          <p:cNvSpPr>
            <a:spLocks noGrp="1"/>
          </p:cNvSpPr>
          <p:nvPr>
            <p:ph sz="quarter" idx="12"/>
          </p:nvPr>
        </p:nvSpPr>
        <p:spPr>
          <a:xfrm>
            <a:off x="895678" y="1642118"/>
            <a:ext cx="10707438" cy="4471963"/>
          </a:xfrm>
        </p:spPr>
        <p:txBody>
          <a:bodyPr/>
          <a:lstStyle/>
          <a:p>
            <a:r>
              <a:rPr lang="en-US" dirty="0"/>
              <a:t>Effect of a minimum up-time of three hours for Gretel:</a:t>
            </a:r>
          </a:p>
          <a:p>
            <a:endParaRPr lang="en-US" dirty="0"/>
          </a:p>
          <a:p>
            <a:endParaRPr lang="en-US" dirty="0"/>
          </a:p>
          <a:p>
            <a:endParaRPr lang="en-US" dirty="0"/>
          </a:p>
          <a:p>
            <a:r>
              <a:rPr lang="en-US" dirty="0"/>
              <a:t>Effect of a minimum down-time of two hours for Hansel:</a:t>
            </a:r>
          </a:p>
          <a:p>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F92D0C98-7D00-EC8E-A6D2-876586142875}"/>
                  </a:ext>
                </a:extLst>
              </p:cNvPr>
              <p:cNvGraphicFramePr>
                <a:graphicFrameLocks noGrp="1"/>
              </p:cNvGraphicFramePr>
              <p:nvPr>
                <p:extLst>
                  <p:ext uri="{D42A27DB-BD31-4B8C-83A1-F6EECF244321}">
                    <p14:modId xmlns:p14="http://schemas.microsoft.com/office/powerpoint/2010/main" val="2899693561"/>
                  </p:ext>
                </p:extLst>
              </p:nvPr>
            </p:nvGraphicFramePr>
            <p:xfrm>
              <a:off x="1245030" y="2225963"/>
              <a:ext cx="6767595" cy="1005432"/>
            </p:xfrm>
            <a:graphic>
              <a:graphicData uri="http://schemas.openxmlformats.org/drawingml/2006/table">
                <a:tbl>
                  <a:tblPr firstRow="1" firstCol="1" bandRow="1">
                    <a:tableStyleId>{5C22544A-7EE6-4342-B048-85BDC9FD1C3A}</a:tableStyleId>
                  </a:tblPr>
                  <a:tblGrid>
                    <a:gridCol w="1353519">
                      <a:extLst>
                        <a:ext uri="{9D8B030D-6E8A-4147-A177-3AD203B41FA5}">
                          <a16:colId xmlns:a16="http://schemas.microsoft.com/office/drawing/2014/main" val="3400567796"/>
                        </a:ext>
                      </a:extLst>
                    </a:gridCol>
                    <a:gridCol w="1353519">
                      <a:extLst>
                        <a:ext uri="{9D8B030D-6E8A-4147-A177-3AD203B41FA5}">
                          <a16:colId xmlns:a16="http://schemas.microsoft.com/office/drawing/2014/main" val="986721455"/>
                        </a:ext>
                      </a:extLst>
                    </a:gridCol>
                    <a:gridCol w="1353519">
                      <a:extLst>
                        <a:ext uri="{9D8B030D-6E8A-4147-A177-3AD203B41FA5}">
                          <a16:colId xmlns:a16="http://schemas.microsoft.com/office/drawing/2014/main" val="4199053675"/>
                        </a:ext>
                      </a:extLst>
                    </a:gridCol>
                    <a:gridCol w="1353519">
                      <a:extLst>
                        <a:ext uri="{9D8B030D-6E8A-4147-A177-3AD203B41FA5}">
                          <a16:colId xmlns:a16="http://schemas.microsoft.com/office/drawing/2014/main" val="1589446669"/>
                        </a:ext>
                      </a:extLst>
                    </a:gridCol>
                    <a:gridCol w="1353519">
                      <a:extLst>
                        <a:ext uri="{9D8B030D-6E8A-4147-A177-3AD203B41FA5}">
                          <a16:colId xmlns:a16="http://schemas.microsoft.com/office/drawing/2014/main" val="4235232035"/>
                        </a:ext>
                      </a:extLst>
                    </a:gridCol>
                  </a:tblGrid>
                  <a:tr h="335144">
                    <a:tc>
                      <a:txBody>
                        <a:bodyPr/>
                        <a:lstStyle/>
                        <a:p>
                          <a:pPr marL="0" marR="0">
                            <a:spcBef>
                              <a:spcPts val="0"/>
                            </a:spcBef>
                            <a:spcAft>
                              <a:spcPts val="0"/>
                            </a:spcAft>
                          </a:pPr>
                          <a:r>
                            <a:rPr lang="en-US" sz="1800">
                              <a:effectLst/>
                            </a:rPr>
                            <a:t>Hour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03126203"/>
                      </a:ext>
                    </a:extLst>
                  </a:tr>
                  <a:tr h="335144">
                    <a:tc>
                      <a:txBody>
                        <a:bodyPr/>
                        <a:lstStyle/>
                        <a:p>
                          <a:pPr marL="0" marR="0">
                            <a:spcBef>
                              <a:spcPts val="0"/>
                            </a:spcBef>
                            <a:spcAft>
                              <a:spcPts val="0"/>
                            </a:spcAft>
                          </a:pPr>
                          <a14:m>
                            <m:oMath xmlns:m="http://schemas.openxmlformats.org/officeDocument/2006/math">
                              <m:sSub>
                                <m:sSubPr>
                                  <m:ctrlPr>
                                    <a:rPr lang="en-US" sz="1800" i="1">
                                      <a:effectLst/>
                                      <a:latin typeface="Cambria Math" panose="02040503050406030204" pitchFamily="18" charset="0"/>
                                    </a:rPr>
                                  </m:ctrlPr>
                                </m:sSubPr>
                                <m:e>
                                  <m:r>
                                    <a:rPr lang="en-US" sz="1800">
                                      <a:effectLst/>
                                      <a:latin typeface="Cambria Math" panose="02040503050406030204" pitchFamily="18" charset="0"/>
                                    </a:rPr>
                                    <m:t>𝑃</m:t>
                                  </m:r>
                                </m:e>
                                <m:sub>
                                  <m:r>
                                    <m:rPr>
                                      <m:sty m:val="p"/>
                                    </m:rPr>
                                    <a:rPr lang="en-US" sz="1800">
                                      <a:effectLst/>
                                      <a:latin typeface="Cambria Math" panose="02040503050406030204" pitchFamily="18" charset="0"/>
                                    </a:rPr>
                                    <m:t>Hansel</m:t>
                                  </m:r>
                                </m:sub>
                              </m:sSub>
                            </m:oMath>
                          </a14:m>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3500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4500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3000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64583802"/>
                      </a:ext>
                    </a:extLst>
                  </a:tr>
                  <a:tr h="335144">
                    <a:tc>
                      <a:txBody>
                        <a:bodyPr/>
                        <a:lstStyle/>
                        <a:p>
                          <a:pPr marL="0" marR="0">
                            <a:spcBef>
                              <a:spcPts val="0"/>
                            </a:spcBef>
                            <a:spcAft>
                              <a:spcPts val="0"/>
                            </a:spcAft>
                          </a:pPr>
                          <a14:m>
                            <m:oMath xmlns:m="http://schemas.openxmlformats.org/officeDocument/2006/math">
                              <m:sSub>
                                <m:sSubPr>
                                  <m:ctrlPr>
                                    <a:rPr lang="en-US" sz="1800" i="1">
                                      <a:effectLst/>
                                      <a:latin typeface="Cambria Math" panose="02040503050406030204" pitchFamily="18" charset="0"/>
                                    </a:rPr>
                                  </m:ctrlPr>
                                </m:sSubPr>
                                <m:e>
                                  <m:r>
                                    <a:rPr lang="en-US" sz="1800">
                                      <a:effectLst/>
                                      <a:latin typeface="Cambria Math" panose="02040503050406030204" pitchFamily="18" charset="0"/>
                                    </a:rPr>
                                    <m:t>𝑃</m:t>
                                  </m:r>
                                </m:e>
                                <m:sub>
                                  <m:r>
                                    <a:rPr lang="en-US" sz="1800">
                                      <a:effectLst/>
                                      <a:latin typeface="Cambria Math" panose="02040503050406030204" pitchFamily="18" charset="0"/>
                                    </a:rPr>
                                    <m:t>𝐺𝑟𝑒𝑡𝑒𝑙</m:t>
                                  </m:r>
                                </m:sub>
                              </m:sSub>
                            </m:oMath>
                          </a14:m>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500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800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500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98540092"/>
                      </a:ext>
                    </a:extLst>
                  </a:tr>
                </a:tbl>
              </a:graphicData>
            </a:graphic>
          </p:graphicFrame>
        </mc:Choice>
        <mc:Fallback xmlns="">
          <p:graphicFrame>
            <p:nvGraphicFramePr>
              <p:cNvPr id="4" name="Table 3">
                <a:extLst>
                  <a:ext uri="{FF2B5EF4-FFF2-40B4-BE49-F238E27FC236}">
                    <a16:creationId xmlns:a16="http://schemas.microsoft.com/office/drawing/2014/main" id="{F92D0C98-7D00-EC8E-A6D2-876586142875}"/>
                  </a:ext>
                </a:extLst>
              </p:cNvPr>
              <p:cNvGraphicFramePr>
                <a:graphicFrameLocks noGrp="1"/>
              </p:cNvGraphicFramePr>
              <p:nvPr>
                <p:extLst>
                  <p:ext uri="{D42A27DB-BD31-4B8C-83A1-F6EECF244321}">
                    <p14:modId xmlns:p14="http://schemas.microsoft.com/office/powerpoint/2010/main" val="2899693561"/>
                  </p:ext>
                </p:extLst>
              </p:nvPr>
            </p:nvGraphicFramePr>
            <p:xfrm>
              <a:off x="1245030" y="2225963"/>
              <a:ext cx="6767595" cy="1005432"/>
            </p:xfrm>
            <a:graphic>
              <a:graphicData uri="http://schemas.openxmlformats.org/drawingml/2006/table">
                <a:tbl>
                  <a:tblPr firstRow="1" firstCol="1" bandRow="1">
                    <a:tableStyleId>{5C22544A-7EE6-4342-B048-85BDC9FD1C3A}</a:tableStyleId>
                  </a:tblPr>
                  <a:tblGrid>
                    <a:gridCol w="1353519">
                      <a:extLst>
                        <a:ext uri="{9D8B030D-6E8A-4147-A177-3AD203B41FA5}">
                          <a16:colId xmlns:a16="http://schemas.microsoft.com/office/drawing/2014/main" val="3400567796"/>
                        </a:ext>
                      </a:extLst>
                    </a:gridCol>
                    <a:gridCol w="1353519">
                      <a:extLst>
                        <a:ext uri="{9D8B030D-6E8A-4147-A177-3AD203B41FA5}">
                          <a16:colId xmlns:a16="http://schemas.microsoft.com/office/drawing/2014/main" val="986721455"/>
                        </a:ext>
                      </a:extLst>
                    </a:gridCol>
                    <a:gridCol w="1353519">
                      <a:extLst>
                        <a:ext uri="{9D8B030D-6E8A-4147-A177-3AD203B41FA5}">
                          <a16:colId xmlns:a16="http://schemas.microsoft.com/office/drawing/2014/main" val="4199053675"/>
                        </a:ext>
                      </a:extLst>
                    </a:gridCol>
                    <a:gridCol w="1353519">
                      <a:extLst>
                        <a:ext uri="{9D8B030D-6E8A-4147-A177-3AD203B41FA5}">
                          <a16:colId xmlns:a16="http://schemas.microsoft.com/office/drawing/2014/main" val="1589446669"/>
                        </a:ext>
                      </a:extLst>
                    </a:gridCol>
                    <a:gridCol w="1353519">
                      <a:extLst>
                        <a:ext uri="{9D8B030D-6E8A-4147-A177-3AD203B41FA5}">
                          <a16:colId xmlns:a16="http://schemas.microsoft.com/office/drawing/2014/main" val="4235232035"/>
                        </a:ext>
                      </a:extLst>
                    </a:gridCol>
                  </a:tblGrid>
                  <a:tr h="335144">
                    <a:tc>
                      <a:txBody>
                        <a:bodyPr/>
                        <a:lstStyle/>
                        <a:p>
                          <a:pPr marL="0" marR="0">
                            <a:spcBef>
                              <a:spcPts val="0"/>
                            </a:spcBef>
                            <a:spcAft>
                              <a:spcPts val="0"/>
                            </a:spcAft>
                          </a:pPr>
                          <a:r>
                            <a:rPr lang="en-US" sz="1800">
                              <a:effectLst/>
                            </a:rPr>
                            <a:t>Hour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03126203"/>
                      </a:ext>
                    </a:extLst>
                  </a:tr>
                  <a:tr h="335144">
                    <a:tc>
                      <a:txBody>
                        <a:bodyPr/>
                        <a:lstStyle/>
                        <a:p>
                          <a:endParaRPr lang="en-US"/>
                        </a:p>
                      </a:txBody>
                      <a:tcPr marL="68580" marR="68580" marT="0" marB="0" anchor="ctr">
                        <a:blipFill>
                          <a:blip r:embed="rId2"/>
                          <a:stretch>
                            <a:fillRect l="-935" t="-119231" r="-400935" b="-138462"/>
                          </a:stretch>
                        </a:blipFill>
                      </a:tcPr>
                    </a:tc>
                    <a:tc>
                      <a:txBody>
                        <a:bodyPr/>
                        <a:lstStyle/>
                        <a:p>
                          <a:pPr marL="0" marR="0" algn="ctr">
                            <a:spcBef>
                              <a:spcPts val="0"/>
                            </a:spcBef>
                            <a:spcAft>
                              <a:spcPts val="0"/>
                            </a:spcAft>
                          </a:pPr>
                          <a:r>
                            <a:rPr lang="en-US" sz="1800">
                              <a:effectLst/>
                            </a:rPr>
                            <a:t>3500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4500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3000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64583802"/>
                      </a:ext>
                    </a:extLst>
                  </a:tr>
                  <a:tr h="335144">
                    <a:tc>
                      <a:txBody>
                        <a:bodyPr/>
                        <a:lstStyle/>
                        <a:p>
                          <a:endParaRPr lang="en-US"/>
                        </a:p>
                      </a:txBody>
                      <a:tcPr marL="68580" marR="68580" marT="0" marB="0" anchor="ctr">
                        <a:blipFill>
                          <a:blip r:embed="rId2"/>
                          <a:stretch>
                            <a:fillRect l="-935" t="-211111" r="-400935" b="-33333"/>
                          </a:stretch>
                        </a:blipFill>
                      </a:tcPr>
                    </a:tc>
                    <a:tc>
                      <a:txBody>
                        <a:bodyPr/>
                        <a:lstStyle/>
                        <a:p>
                          <a:pPr marL="0" marR="0" algn="ctr">
                            <a:spcBef>
                              <a:spcPts val="0"/>
                            </a:spcBef>
                            <a:spcAft>
                              <a:spcPts val="0"/>
                            </a:spcAft>
                          </a:pPr>
                          <a:r>
                            <a:rPr lang="en-US" sz="1800">
                              <a:effectLst/>
                            </a:rPr>
                            <a:t>500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800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500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9854009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9B3032AC-B513-44F9-2454-B06E8727E45A}"/>
                  </a:ext>
                </a:extLst>
              </p:cNvPr>
              <p:cNvGraphicFramePr>
                <a:graphicFrameLocks noGrp="1"/>
              </p:cNvGraphicFramePr>
              <p:nvPr>
                <p:extLst>
                  <p:ext uri="{D42A27DB-BD31-4B8C-83A1-F6EECF244321}">
                    <p14:modId xmlns:p14="http://schemas.microsoft.com/office/powerpoint/2010/main" val="599635811"/>
                  </p:ext>
                </p:extLst>
              </p:nvPr>
            </p:nvGraphicFramePr>
            <p:xfrm>
              <a:off x="1245030" y="4062512"/>
              <a:ext cx="6767595" cy="1005432"/>
            </p:xfrm>
            <a:graphic>
              <a:graphicData uri="http://schemas.openxmlformats.org/drawingml/2006/table">
                <a:tbl>
                  <a:tblPr firstRow="1" firstCol="1" bandRow="1">
                    <a:tableStyleId>{5C22544A-7EE6-4342-B048-85BDC9FD1C3A}</a:tableStyleId>
                  </a:tblPr>
                  <a:tblGrid>
                    <a:gridCol w="1353519">
                      <a:extLst>
                        <a:ext uri="{9D8B030D-6E8A-4147-A177-3AD203B41FA5}">
                          <a16:colId xmlns:a16="http://schemas.microsoft.com/office/drawing/2014/main" val="3242490424"/>
                        </a:ext>
                      </a:extLst>
                    </a:gridCol>
                    <a:gridCol w="1353519">
                      <a:extLst>
                        <a:ext uri="{9D8B030D-6E8A-4147-A177-3AD203B41FA5}">
                          <a16:colId xmlns:a16="http://schemas.microsoft.com/office/drawing/2014/main" val="1382363190"/>
                        </a:ext>
                      </a:extLst>
                    </a:gridCol>
                    <a:gridCol w="1353519">
                      <a:extLst>
                        <a:ext uri="{9D8B030D-6E8A-4147-A177-3AD203B41FA5}">
                          <a16:colId xmlns:a16="http://schemas.microsoft.com/office/drawing/2014/main" val="104087119"/>
                        </a:ext>
                      </a:extLst>
                    </a:gridCol>
                    <a:gridCol w="1353519">
                      <a:extLst>
                        <a:ext uri="{9D8B030D-6E8A-4147-A177-3AD203B41FA5}">
                          <a16:colId xmlns:a16="http://schemas.microsoft.com/office/drawing/2014/main" val="2709246053"/>
                        </a:ext>
                      </a:extLst>
                    </a:gridCol>
                    <a:gridCol w="1353519">
                      <a:extLst>
                        <a:ext uri="{9D8B030D-6E8A-4147-A177-3AD203B41FA5}">
                          <a16:colId xmlns:a16="http://schemas.microsoft.com/office/drawing/2014/main" val="3642492441"/>
                        </a:ext>
                      </a:extLst>
                    </a:gridCol>
                  </a:tblGrid>
                  <a:tr h="335144">
                    <a:tc>
                      <a:txBody>
                        <a:bodyPr/>
                        <a:lstStyle/>
                        <a:p>
                          <a:pPr marL="0" marR="0">
                            <a:spcBef>
                              <a:spcPts val="0"/>
                            </a:spcBef>
                            <a:spcAft>
                              <a:spcPts val="0"/>
                            </a:spcAft>
                          </a:pPr>
                          <a:r>
                            <a:rPr lang="en-US" sz="1800">
                              <a:effectLst/>
                            </a:rPr>
                            <a:t>Hour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35358516"/>
                      </a:ext>
                    </a:extLst>
                  </a:tr>
                  <a:tr h="335144">
                    <a:tc>
                      <a:txBody>
                        <a:bodyPr/>
                        <a:lstStyle/>
                        <a:p>
                          <a:pPr marL="0" marR="0">
                            <a:spcBef>
                              <a:spcPts val="0"/>
                            </a:spcBef>
                            <a:spcAft>
                              <a:spcPts val="0"/>
                            </a:spcAft>
                          </a:pPr>
                          <a14:m>
                            <m:oMath xmlns:m="http://schemas.openxmlformats.org/officeDocument/2006/math">
                              <m:sSub>
                                <m:sSubPr>
                                  <m:ctrlPr>
                                    <a:rPr lang="en-US" sz="1800" i="1">
                                      <a:effectLst/>
                                      <a:latin typeface="Cambria Math" panose="02040503050406030204" pitchFamily="18" charset="0"/>
                                    </a:rPr>
                                  </m:ctrlPr>
                                </m:sSubPr>
                                <m:e>
                                  <m:r>
                                    <a:rPr lang="en-US" sz="1800">
                                      <a:effectLst/>
                                      <a:latin typeface="Cambria Math" panose="02040503050406030204" pitchFamily="18" charset="0"/>
                                    </a:rPr>
                                    <m:t>𝑃</m:t>
                                  </m:r>
                                </m:e>
                                <m:sub>
                                  <m:r>
                                    <m:rPr>
                                      <m:sty m:val="p"/>
                                    </m:rPr>
                                    <a:rPr lang="en-US" sz="1800">
                                      <a:effectLst/>
                                      <a:latin typeface="Cambria Math" panose="02040503050406030204" pitchFamily="18" charset="0"/>
                                    </a:rPr>
                                    <m:t>Hansel</m:t>
                                  </m:r>
                                </m:sub>
                              </m:sSub>
                            </m:oMath>
                          </a14:m>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4000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800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500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98554048"/>
                      </a:ext>
                    </a:extLst>
                  </a:tr>
                  <a:tr h="335144">
                    <a:tc>
                      <a:txBody>
                        <a:bodyPr/>
                        <a:lstStyle/>
                        <a:p>
                          <a:pPr marL="0" marR="0">
                            <a:spcBef>
                              <a:spcPts val="0"/>
                            </a:spcBef>
                            <a:spcAft>
                              <a:spcPts val="0"/>
                            </a:spcAft>
                          </a:pPr>
                          <a14:m>
                            <m:oMath xmlns:m="http://schemas.openxmlformats.org/officeDocument/2006/math">
                              <m:sSub>
                                <m:sSubPr>
                                  <m:ctrlPr>
                                    <a:rPr lang="en-US" sz="1800" i="1">
                                      <a:effectLst/>
                                      <a:latin typeface="Cambria Math" panose="02040503050406030204" pitchFamily="18" charset="0"/>
                                    </a:rPr>
                                  </m:ctrlPr>
                                </m:sSubPr>
                                <m:e>
                                  <m:r>
                                    <a:rPr lang="en-US" sz="1800">
                                      <a:effectLst/>
                                      <a:latin typeface="Cambria Math" panose="02040503050406030204" pitchFamily="18" charset="0"/>
                                    </a:rPr>
                                    <m:t>𝑃</m:t>
                                  </m:r>
                                </m:e>
                                <m:sub>
                                  <m:r>
                                    <a:rPr lang="en-US" sz="1800">
                                      <a:effectLst/>
                                      <a:latin typeface="Cambria Math" panose="02040503050406030204" pitchFamily="18" charset="0"/>
                                    </a:rPr>
                                    <m:t>𝐺𝑟𝑒𝑡𝑒𝑙</m:t>
                                  </m:r>
                                </m:sub>
                              </m:sSub>
                            </m:oMath>
                          </a14:m>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4500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3000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23426139"/>
                      </a:ext>
                    </a:extLst>
                  </a:tr>
                </a:tbl>
              </a:graphicData>
            </a:graphic>
          </p:graphicFrame>
        </mc:Choice>
        <mc:Fallback xmlns="">
          <p:graphicFrame>
            <p:nvGraphicFramePr>
              <p:cNvPr id="5" name="Table 4">
                <a:extLst>
                  <a:ext uri="{FF2B5EF4-FFF2-40B4-BE49-F238E27FC236}">
                    <a16:creationId xmlns:a16="http://schemas.microsoft.com/office/drawing/2014/main" id="{9B3032AC-B513-44F9-2454-B06E8727E45A}"/>
                  </a:ext>
                </a:extLst>
              </p:cNvPr>
              <p:cNvGraphicFramePr>
                <a:graphicFrameLocks noGrp="1"/>
              </p:cNvGraphicFramePr>
              <p:nvPr>
                <p:extLst>
                  <p:ext uri="{D42A27DB-BD31-4B8C-83A1-F6EECF244321}">
                    <p14:modId xmlns:p14="http://schemas.microsoft.com/office/powerpoint/2010/main" val="599635811"/>
                  </p:ext>
                </p:extLst>
              </p:nvPr>
            </p:nvGraphicFramePr>
            <p:xfrm>
              <a:off x="1245030" y="4062512"/>
              <a:ext cx="6767595" cy="1005432"/>
            </p:xfrm>
            <a:graphic>
              <a:graphicData uri="http://schemas.openxmlformats.org/drawingml/2006/table">
                <a:tbl>
                  <a:tblPr firstRow="1" firstCol="1" bandRow="1">
                    <a:tableStyleId>{5C22544A-7EE6-4342-B048-85BDC9FD1C3A}</a:tableStyleId>
                  </a:tblPr>
                  <a:tblGrid>
                    <a:gridCol w="1353519">
                      <a:extLst>
                        <a:ext uri="{9D8B030D-6E8A-4147-A177-3AD203B41FA5}">
                          <a16:colId xmlns:a16="http://schemas.microsoft.com/office/drawing/2014/main" val="3242490424"/>
                        </a:ext>
                      </a:extLst>
                    </a:gridCol>
                    <a:gridCol w="1353519">
                      <a:extLst>
                        <a:ext uri="{9D8B030D-6E8A-4147-A177-3AD203B41FA5}">
                          <a16:colId xmlns:a16="http://schemas.microsoft.com/office/drawing/2014/main" val="1382363190"/>
                        </a:ext>
                      </a:extLst>
                    </a:gridCol>
                    <a:gridCol w="1353519">
                      <a:extLst>
                        <a:ext uri="{9D8B030D-6E8A-4147-A177-3AD203B41FA5}">
                          <a16:colId xmlns:a16="http://schemas.microsoft.com/office/drawing/2014/main" val="104087119"/>
                        </a:ext>
                      </a:extLst>
                    </a:gridCol>
                    <a:gridCol w="1353519">
                      <a:extLst>
                        <a:ext uri="{9D8B030D-6E8A-4147-A177-3AD203B41FA5}">
                          <a16:colId xmlns:a16="http://schemas.microsoft.com/office/drawing/2014/main" val="2709246053"/>
                        </a:ext>
                      </a:extLst>
                    </a:gridCol>
                    <a:gridCol w="1353519">
                      <a:extLst>
                        <a:ext uri="{9D8B030D-6E8A-4147-A177-3AD203B41FA5}">
                          <a16:colId xmlns:a16="http://schemas.microsoft.com/office/drawing/2014/main" val="3642492441"/>
                        </a:ext>
                      </a:extLst>
                    </a:gridCol>
                  </a:tblGrid>
                  <a:tr h="335144">
                    <a:tc>
                      <a:txBody>
                        <a:bodyPr/>
                        <a:lstStyle/>
                        <a:p>
                          <a:pPr marL="0" marR="0">
                            <a:spcBef>
                              <a:spcPts val="0"/>
                            </a:spcBef>
                            <a:spcAft>
                              <a:spcPts val="0"/>
                            </a:spcAft>
                          </a:pPr>
                          <a:r>
                            <a:rPr lang="en-US" sz="1800">
                              <a:effectLst/>
                            </a:rPr>
                            <a:t>Hour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35358516"/>
                      </a:ext>
                    </a:extLst>
                  </a:tr>
                  <a:tr h="335144">
                    <a:tc>
                      <a:txBody>
                        <a:bodyPr/>
                        <a:lstStyle/>
                        <a:p>
                          <a:endParaRPr lang="en-US"/>
                        </a:p>
                      </a:txBody>
                      <a:tcPr marL="68580" marR="68580" marT="0" marB="0" anchor="ctr">
                        <a:blipFill>
                          <a:blip r:embed="rId3"/>
                          <a:stretch>
                            <a:fillRect l="-935" t="-111111" r="-400935" b="-133333"/>
                          </a:stretch>
                        </a:blipFill>
                      </a:tcPr>
                    </a:tc>
                    <a:tc>
                      <a:txBody>
                        <a:bodyPr/>
                        <a:lstStyle/>
                        <a:p>
                          <a:pPr marL="0" marR="0" algn="ctr">
                            <a:spcBef>
                              <a:spcPts val="0"/>
                            </a:spcBef>
                            <a:spcAft>
                              <a:spcPts val="0"/>
                            </a:spcAft>
                          </a:pPr>
                          <a:r>
                            <a:rPr lang="en-US" sz="1800">
                              <a:effectLst/>
                            </a:rPr>
                            <a:t>4000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800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500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98554048"/>
                      </a:ext>
                    </a:extLst>
                  </a:tr>
                  <a:tr h="335144">
                    <a:tc>
                      <a:txBody>
                        <a:bodyPr/>
                        <a:lstStyle/>
                        <a:p>
                          <a:endParaRPr lang="en-US"/>
                        </a:p>
                      </a:txBody>
                      <a:tcPr marL="68580" marR="68580" marT="0" marB="0" anchor="ctr">
                        <a:blipFill>
                          <a:blip r:embed="rId3"/>
                          <a:stretch>
                            <a:fillRect l="-935" t="-211111" r="-400935" b="-33333"/>
                          </a:stretch>
                        </a:blipFill>
                      </a:tcPr>
                    </a:tc>
                    <a:tc>
                      <a:txBody>
                        <a:bodyPr/>
                        <a:lstStyle/>
                        <a:p>
                          <a:pPr marL="0" marR="0" algn="ctr">
                            <a:spcBef>
                              <a:spcPts val="0"/>
                            </a:spcBef>
                            <a:spcAft>
                              <a:spcPts val="0"/>
                            </a:spcAft>
                          </a:pPr>
                          <a:r>
                            <a:rPr lang="en-US" sz="1800">
                              <a:effectLst/>
                            </a:rPr>
                            <a:t>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4500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3000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23426139"/>
                      </a:ext>
                    </a:extLst>
                  </a:tr>
                </a:tbl>
              </a:graphicData>
            </a:graphic>
          </p:graphicFrame>
        </mc:Fallback>
      </mc:AlternateContent>
    </p:spTree>
    <p:extLst>
      <p:ext uri="{BB962C8B-B14F-4D97-AF65-F5344CB8AC3E}">
        <p14:creationId xmlns:p14="http://schemas.microsoft.com/office/powerpoint/2010/main" val="9044335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0B69E0-057F-CFC1-BBCF-0DDE787F3A10}"/>
              </a:ext>
            </a:extLst>
          </p:cNvPr>
          <p:cNvSpPr>
            <a:spLocks noGrp="1"/>
          </p:cNvSpPr>
          <p:nvPr>
            <p:ph type="body" sz="quarter" idx="10"/>
          </p:nvPr>
        </p:nvSpPr>
        <p:spPr>
          <a:xfrm>
            <a:off x="895678" y="371510"/>
            <a:ext cx="10707438" cy="658300"/>
          </a:xfrm>
        </p:spPr>
        <p:txBody>
          <a:bodyPr>
            <a:normAutofit/>
          </a:bodyPr>
          <a:lstStyle/>
          <a:p>
            <a:r>
              <a:rPr lang="en-US" dirty="0"/>
              <a:t>Example 6.13: Unit commitment</a:t>
            </a:r>
          </a:p>
        </p:txBody>
      </p:sp>
      <p:sp>
        <p:nvSpPr>
          <p:cNvPr id="3" name="Content Placeholder 2">
            <a:extLst>
              <a:ext uri="{FF2B5EF4-FFF2-40B4-BE49-F238E27FC236}">
                <a16:creationId xmlns:a16="http://schemas.microsoft.com/office/drawing/2014/main" id="{011FFD2B-1DEF-4B27-1EB4-E3D746BD4944}"/>
              </a:ext>
            </a:extLst>
          </p:cNvPr>
          <p:cNvSpPr>
            <a:spLocks noGrp="1"/>
          </p:cNvSpPr>
          <p:nvPr>
            <p:ph sz="quarter" idx="12"/>
          </p:nvPr>
        </p:nvSpPr>
        <p:spPr>
          <a:xfrm>
            <a:off x="895678" y="1642118"/>
            <a:ext cx="5032156" cy="4730750"/>
          </a:xfrm>
        </p:spPr>
        <p:txBody>
          <a:bodyPr>
            <a:normAutofit/>
          </a:bodyPr>
          <a:lstStyle/>
          <a:p>
            <a:r>
              <a:rPr lang="en-US" dirty="0"/>
              <a:t>Adding constraints: </a:t>
            </a:r>
          </a:p>
          <a:p>
            <a:pPr lvl="1"/>
            <a:r>
              <a:rPr lang="en-US" sz="2400" dirty="0"/>
              <a:t>Changes the solution</a:t>
            </a:r>
          </a:p>
          <a:p>
            <a:pPr lvl="1"/>
            <a:r>
              <a:rPr lang="en-US" sz="2400" dirty="0"/>
              <a:t>Increases the operating cost</a:t>
            </a:r>
          </a:p>
          <a:p>
            <a:pPr lvl="1"/>
            <a:endParaRPr lang="en-US" sz="2400" dirty="0"/>
          </a:p>
        </p:txBody>
      </p:sp>
      <p:graphicFrame>
        <p:nvGraphicFramePr>
          <p:cNvPr id="4" name="Table 3">
            <a:extLst>
              <a:ext uri="{FF2B5EF4-FFF2-40B4-BE49-F238E27FC236}">
                <a16:creationId xmlns:a16="http://schemas.microsoft.com/office/drawing/2014/main" id="{D96EC8DB-F2AA-87EA-8853-E9F816CE791A}"/>
              </a:ext>
            </a:extLst>
          </p:cNvPr>
          <p:cNvGraphicFramePr>
            <a:graphicFrameLocks noGrp="1"/>
          </p:cNvGraphicFramePr>
          <p:nvPr>
            <p:extLst>
              <p:ext uri="{D42A27DB-BD31-4B8C-83A1-F6EECF244321}">
                <p14:modId xmlns:p14="http://schemas.microsoft.com/office/powerpoint/2010/main" val="1958699685"/>
              </p:ext>
            </p:extLst>
          </p:nvPr>
        </p:nvGraphicFramePr>
        <p:xfrm>
          <a:off x="6709519" y="2301212"/>
          <a:ext cx="4755040" cy="3419856"/>
        </p:xfrm>
        <a:graphic>
          <a:graphicData uri="http://schemas.openxmlformats.org/drawingml/2006/table">
            <a:tbl>
              <a:tblPr firstRow="1" firstCol="1" bandRow="1">
                <a:tableStyleId>{5C22544A-7EE6-4342-B048-85BDC9FD1C3A}</a:tableStyleId>
              </a:tblPr>
              <a:tblGrid>
                <a:gridCol w="2704942">
                  <a:extLst>
                    <a:ext uri="{9D8B030D-6E8A-4147-A177-3AD203B41FA5}">
                      <a16:colId xmlns:a16="http://schemas.microsoft.com/office/drawing/2014/main" val="775858211"/>
                    </a:ext>
                  </a:extLst>
                </a:gridCol>
                <a:gridCol w="2050098">
                  <a:extLst>
                    <a:ext uri="{9D8B030D-6E8A-4147-A177-3AD203B41FA5}">
                      <a16:colId xmlns:a16="http://schemas.microsoft.com/office/drawing/2014/main" val="2159697044"/>
                    </a:ext>
                  </a:extLst>
                </a:gridCol>
              </a:tblGrid>
              <a:tr h="603504">
                <a:tc>
                  <a:txBody>
                    <a:bodyPr/>
                    <a:lstStyle/>
                    <a:p>
                      <a:pPr marL="0" marR="0">
                        <a:spcBef>
                          <a:spcPts val="0"/>
                        </a:spcBef>
                        <a:spcAft>
                          <a:spcPts val="0"/>
                        </a:spcAft>
                      </a:pPr>
                      <a:r>
                        <a:rPr lang="en-US" sz="2400">
                          <a:effectLst/>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88595" marR="188595" marT="0" marB="0" anchor="ctr"/>
                </a:tc>
                <a:tc>
                  <a:txBody>
                    <a:bodyPr/>
                    <a:lstStyle/>
                    <a:p>
                      <a:pPr marL="0" marR="0" algn="ctr">
                        <a:spcBef>
                          <a:spcPts val="0"/>
                        </a:spcBef>
                        <a:spcAft>
                          <a:spcPts val="0"/>
                        </a:spcAft>
                      </a:pPr>
                      <a:r>
                        <a:rPr lang="en-US" sz="2400">
                          <a:effectLst/>
                        </a:rPr>
                        <a:t>Cost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88595" marR="188595" marT="0" marB="0" anchor="ctr"/>
                </a:tc>
                <a:extLst>
                  <a:ext uri="{0D108BD9-81ED-4DB2-BD59-A6C34878D82A}">
                    <a16:rowId xmlns:a16="http://schemas.microsoft.com/office/drawing/2014/main" val="2501882752"/>
                  </a:ext>
                </a:extLst>
              </a:tr>
              <a:tr h="603504">
                <a:tc>
                  <a:txBody>
                    <a:bodyPr/>
                    <a:lstStyle/>
                    <a:p>
                      <a:pPr marL="0" marR="0">
                        <a:spcBef>
                          <a:spcPts val="0"/>
                        </a:spcBef>
                        <a:spcAft>
                          <a:spcPts val="0"/>
                        </a:spcAft>
                      </a:pPr>
                      <a:r>
                        <a:rPr lang="en-US" sz="2400">
                          <a:effectLst/>
                        </a:rPr>
                        <a:t>Base Case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88595" marR="188595" marT="0" marB="0" anchor="ctr"/>
                </a:tc>
                <a:tc>
                  <a:txBody>
                    <a:bodyPr/>
                    <a:lstStyle/>
                    <a:p>
                      <a:pPr marL="0" marR="0" algn="ctr">
                        <a:spcBef>
                          <a:spcPts val="0"/>
                        </a:spcBef>
                        <a:spcAft>
                          <a:spcPts val="0"/>
                        </a:spcAft>
                      </a:pPr>
                      <a:r>
                        <a:rPr lang="en-US" sz="2400">
                          <a:effectLst/>
                        </a:rPr>
                        <a:t>296000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88595" marR="188595" marT="0" marB="0" anchor="ctr"/>
                </a:tc>
                <a:extLst>
                  <a:ext uri="{0D108BD9-81ED-4DB2-BD59-A6C34878D82A}">
                    <a16:rowId xmlns:a16="http://schemas.microsoft.com/office/drawing/2014/main" val="3985787888"/>
                  </a:ext>
                </a:extLst>
              </a:tr>
              <a:tr h="1106424">
                <a:tc>
                  <a:txBody>
                    <a:bodyPr/>
                    <a:lstStyle/>
                    <a:p>
                      <a:pPr marL="0" marR="0">
                        <a:spcBef>
                          <a:spcPts val="0"/>
                        </a:spcBef>
                        <a:spcAft>
                          <a:spcPts val="0"/>
                        </a:spcAft>
                      </a:pPr>
                      <a:r>
                        <a:rPr lang="en-US" sz="2400">
                          <a:effectLst/>
                        </a:rPr>
                        <a:t>Add min uptime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88595" marR="188595" marT="0" marB="0" anchor="ctr"/>
                </a:tc>
                <a:tc>
                  <a:txBody>
                    <a:bodyPr/>
                    <a:lstStyle/>
                    <a:p>
                      <a:pPr marL="0" marR="0" algn="ctr">
                        <a:spcBef>
                          <a:spcPts val="0"/>
                        </a:spcBef>
                        <a:spcAft>
                          <a:spcPts val="0"/>
                        </a:spcAft>
                      </a:pPr>
                      <a:r>
                        <a:rPr lang="en-US" sz="2400">
                          <a:effectLst/>
                        </a:rPr>
                        <a:t>346000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88595" marR="188595" marT="0" marB="0" anchor="ctr"/>
                </a:tc>
                <a:extLst>
                  <a:ext uri="{0D108BD9-81ED-4DB2-BD59-A6C34878D82A}">
                    <a16:rowId xmlns:a16="http://schemas.microsoft.com/office/drawing/2014/main" val="3741670829"/>
                  </a:ext>
                </a:extLst>
              </a:tr>
              <a:tr h="1106424">
                <a:tc>
                  <a:txBody>
                    <a:bodyPr/>
                    <a:lstStyle/>
                    <a:p>
                      <a:pPr marL="0" marR="0">
                        <a:spcBef>
                          <a:spcPts val="0"/>
                        </a:spcBef>
                        <a:spcAft>
                          <a:spcPts val="0"/>
                        </a:spcAft>
                      </a:pPr>
                      <a:r>
                        <a:rPr lang="en-US" sz="2400">
                          <a:effectLst/>
                        </a:rPr>
                        <a:t>Add min down time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88595" marR="188595" marT="0" marB="0" anchor="ctr"/>
                </a:tc>
                <a:tc>
                  <a:txBody>
                    <a:bodyPr/>
                    <a:lstStyle/>
                    <a:p>
                      <a:pPr marL="0" marR="0" algn="ctr">
                        <a:spcBef>
                          <a:spcPts val="0"/>
                        </a:spcBef>
                        <a:spcAft>
                          <a:spcPts val="0"/>
                        </a:spcAft>
                      </a:pPr>
                      <a:r>
                        <a:rPr lang="en-US" sz="2400" dirty="0">
                          <a:effectLst/>
                        </a:rPr>
                        <a:t>521000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88595" marR="188595" marT="0" marB="0" anchor="ctr"/>
                </a:tc>
                <a:extLst>
                  <a:ext uri="{0D108BD9-81ED-4DB2-BD59-A6C34878D82A}">
                    <a16:rowId xmlns:a16="http://schemas.microsoft.com/office/drawing/2014/main" val="275490340"/>
                  </a:ext>
                </a:extLst>
              </a:tr>
            </a:tbl>
          </a:graphicData>
        </a:graphic>
      </p:graphicFrame>
    </p:spTree>
    <p:extLst>
      <p:ext uri="{BB962C8B-B14F-4D97-AF65-F5344CB8AC3E}">
        <p14:creationId xmlns:p14="http://schemas.microsoft.com/office/powerpoint/2010/main" val="36655013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54DED-A47D-A929-1576-383C5B6B124B}"/>
              </a:ext>
            </a:extLst>
          </p:cNvPr>
          <p:cNvSpPr>
            <a:spLocks noGrp="1"/>
          </p:cNvSpPr>
          <p:nvPr>
            <p:ph type="body" sz="quarter" idx="10"/>
          </p:nvPr>
        </p:nvSpPr>
        <p:spPr/>
        <p:txBody>
          <a:bodyPr/>
          <a:lstStyle/>
          <a:p>
            <a:r>
              <a:rPr lang="en-US" dirty="0"/>
              <a:t>Example 6.13: Unit commitment</a:t>
            </a:r>
          </a:p>
          <a:p>
            <a:endParaRPr lang="en-US" dirty="0"/>
          </a:p>
        </p:txBody>
      </p:sp>
      <p:sp>
        <p:nvSpPr>
          <p:cNvPr id="5" name="Content Placeholder 4">
            <a:extLst>
              <a:ext uri="{FF2B5EF4-FFF2-40B4-BE49-F238E27FC236}">
                <a16:creationId xmlns:a16="http://schemas.microsoft.com/office/drawing/2014/main" id="{7BA33E9E-06ED-864C-367D-1B65A6EACDB8}"/>
              </a:ext>
            </a:extLst>
          </p:cNvPr>
          <p:cNvSpPr>
            <a:spLocks noGrp="1"/>
          </p:cNvSpPr>
          <p:nvPr>
            <p:ph sz="quarter" idx="12"/>
          </p:nvPr>
        </p:nvSpPr>
        <p:spPr/>
        <p:txBody>
          <a:bodyPr/>
          <a:lstStyle/>
          <a:p>
            <a:r>
              <a:rPr lang="en-US" dirty="0"/>
              <a:t>Add a startup cost of $375,000 to to Hansel:</a:t>
            </a:r>
          </a:p>
          <a:p>
            <a:endParaRPr lang="en-US" dirty="0"/>
          </a:p>
          <a:p>
            <a:endParaRPr lang="en-US" dirty="0"/>
          </a:p>
          <a:p>
            <a:endParaRPr lang="en-US" dirty="0"/>
          </a:p>
          <a:p>
            <a:endParaRPr lang="en-US" dirty="0"/>
          </a:p>
          <a:p>
            <a:r>
              <a:rPr lang="en-US" dirty="0"/>
              <a:t>While Hansel is cheaper to run, it is not worth starting for such a short time</a:t>
            </a:r>
          </a:p>
          <a:p>
            <a:endParaRPr lang="en-US" dirty="0"/>
          </a:p>
          <a:p>
            <a:endParaRPr lang="en-US" dirty="0"/>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2B8E6FC4-CBDE-BB6D-2E45-08B86450D06A}"/>
                  </a:ext>
                </a:extLst>
              </p:cNvPr>
              <p:cNvGraphicFramePr>
                <a:graphicFrameLocks noGrp="1"/>
              </p:cNvGraphicFramePr>
              <p:nvPr>
                <p:extLst>
                  <p:ext uri="{D42A27DB-BD31-4B8C-83A1-F6EECF244321}">
                    <p14:modId xmlns:p14="http://schemas.microsoft.com/office/powerpoint/2010/main" val="758394559"/>
                  </p:ext>
                </p:extLst>
              </p:nvPr>
            </p:nvGraphicFramePr>
            <p:xfrm>
              <a:off x="1214582" y="2333668"/>
              <a:ext cx="7624620" cy="1095330"/>
            </p:xfrm>
            <a:graphic>
              <a:graphicData uri="http://schemas.openxmlformats.org/drawingml/2006/table">
                <a:tbl>
                  <a:tblPr firstRow="1" firstCol="1" bandRow="1">
                    <a:tableStyleId>{5C22544A-7EE6-4342-B048-85BDC9FD1C3A}</a:tableStyleId>
                  </a:tblPr>
                  <a:tblGrid>
                    <a:gridCol w="1524924">
                      <a:extLst>
                        <a:ext uri="{9D8B030D-6E8A-4147-A177-3AD203B41FA5}">
                          <a16:colId xmlns:a16="http://schemas.microsoft.com/office/drawing/2014/main" val="1541479722"/>
                        </a:ext>
                      </a:extLst>
                    </a:gridCol>
                    <a:gridCol w="1524924">
                      <a:extLst>
                        <a:ext uri="{9D8B030D-6E8A-4147-A177-3AD203B41FA5}">
                          <a16:colId xmlns:a16="http://schemas.microsoft.com/office/drawing/2014/main" val="2372026682"/>
                        </a:ext>
                      </a:extLst>
                    </a:gridCol>
                    <a:gridCol w="1524924">
                      <a:extLst>
                        <a:ext uri="{9D8B030D-6E8A-4147-A177-3AD203B41FA5}">
                          <a16:colId xmlns:a16="http://schemas.microsoft.com/office/drawing/2014/main" val="2056263963"/>
                        </a:ext>
                      </a:extLst>
                    </a:gridCol>
                    <a:gridCol w="1524924">
                      <a:extLst>
                        <a:ext uri="{9D8B030D-6E8A-4147-A177-3AD203B41FA5}">
                          <a16:colId xmlns:a16="http://schemas.microsoft.com/office/drawing/2014/main" val="2548045696"/>
                        </a:ext>
                      </a:extLst>
                    </a:gridCol>
                    <a:gridCol w="1524924">
                      <a:extLst>
                        <a:ext uri="{9D8B030D-6E8A-4147-A177-3AD203B41FA5}">
                          <a16:colId xmlns:a16="http://schemas.microsoft.com/office/drawing/2014/main" val="3781008718"/>
                        </a:ext>
                      </a:extLst>
                    </a:gridCol>
                  </a:tblGrid>
                  <a:tr h="365110">
                    <a:tc>
                      <a:txBody>
                        <a:bodyPr/>
                        <a:lstStyle/>
                        <a:p>
                          <a:pPr marL="0" marR="0">
                            <a:spcBef>
                              <a:spcPts val="0"/>
                            </a:spcBef>
                            <a:spcAft>
                              <a:spcPts val="0"/>
                            </a:spcAft>
                          </a:pPr>
                          <a:r>
                            <a:rPr lang="en-US" sz="1800">
                              <a:effectLst/>
                            </a:rPr>
                            <a:t>Hour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82595683"/>
                      </a:ext>
                    </a:extLst>
                  </a:tr>
                  <a:tr h="365110">
                    <a:tc>
                      <a:txBody>
                        <a:bodyPr/>
                        <a:lstStyle/>
                        <a:p>
                          <a:pPr marL="0" marR="0">
                            <a:spcBef>
                              <a:spcPts val="0"/>
                            </a:spcBef>
                            <a:spcAft>
                              <a:spcPts val="0"/>
                            </a:spcAft>
                          </a:pPr>
                          <a14:m>
                            <m:oMath xmlns:m="http://schemas.openxmlformats.org/officeDocument/2006/math">
                              <m:sSub>
                                <m:sSubPr>
                                  <m:ctrlPr>
                                    <a:rPr lang="en-US" sz="1800" i="1">
                                      <a:effectLst/>
                                      <a:latin typeface="Cambria Math" panose="02040503050406030204" pitchFamily="18" charset="0"/>
                                    </a:rPr>
                                  </m:ctrlPr>
                                </m:sSubPr>
                                <m:e>
                                  <m:r>
                                    <a:rPr lang="en-US" sz="1800">
                                      <a:effectLst/>
                                      <a:latin typeface="Cambria Math" panose="02040503050406030204" pitchFamily="18" charset="0"/>
                                    </a:rPr>
                                    <m:t>𝑃</m:t>
                                  </m:r>
                                </m:e>
                                <m:sub>
                                  <m:r>
                                    <m:rPr>
                                      <m:sty m:val="p"/>
                                    </m:rPr>
                                    <a:rPr lang="en-US" sz="1800">
                                      <a:effectLst/>
                                      <a:latin typeface="Cambria Math" panose="02040503050406030204" pitchFamily="18" charset="0"/>
                                    </a:rPr>
                                    <m:t>Hansel</m:t>
                                  </m:r>
                                </m:sub>
                              </m:sSub>
                            </m:oMath>
                          </a14:m>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23100727"/>
                      </a:ext>
                    </a:extLst>
                  </a:tr>
                  <a:tr h="365110">
                    <a:tc>
                      <a:txBody>
                        <a:bodyPr/>
                        <a:lstStyle/>
                        <a:p>
                          <a:pPr marL="0" marR="0">
                            <a:spcBef>
                              <a:spcPts val="0"/>
                            </a:spcBef>
                            <a:spcAft>
                              <a:spcPts val="0"/>
                            </a:spcAft>
                          </a:pPr>
                          <a14:m>
                            <m:oMath xmlns:m="http://schemas.openxmlformats.org/officeDocument/2006/math">
                              <m:sSub>
                                <m:sSubPr>
                                  <m:ctrlPr>
                                    <a:rPr lang="en-US" sz="1800" i="1">
                                      <a:effectLst/>
                                      <a:latin typeface="Cambria Math" panose="02040503050406030204" pitchFamily="18" charset="0"/>
                                    </a:rPr>
                                  </m:ctrlPr>
                                </m:sSubPr>
                                <m:e>
                                  <m:r>
                                    <a:rPr lang="en-US" sz="1800">
                                      <a:effectLst/>
                                      <a:latin typeface="Cambria Math" panose="02040503050406030204" pitchFamily="18" charset="0"/>
                                    </a:rPr>
                                    <m:t>𝑃</m:t>
                                  </m:r>
                                </m:e>
                                <m:sub>
                                  <m:r>
                                    <a:rPr lang="en-US" sz="1800">
                                      <a:effectLst/>
                                      <a:latin typeface="Cambria Math" panose="02040503050406030204" pitchFamily="18" charset="0"/>
                                    </a:rPr>
                                    <m:t>𝐺𝑟𝑒𝑡𝑒𝑙</m:t>
                                  </m:r>
                                </m:sub>
                              </m:sSub>
                            </m:oMath>
                          </a14:m>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4000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800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5000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3000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38968216"/>
                      </a:ext>
                    </a:extLst>
                  </a:tr>
                </a:tbl>
              </a:graphicData>
            </a:graphic>
          </p:graphicFrame>
        </mc:Choice>
        <mc:Fallback xmlns="">
          <p:graphicFrame>
            <p:nvGraphicFramePr>
              <p:cNvPr id="6" name="Table 5">
                <a:extLst>
                  <a:ext uri="{FF2B5EF4-FFF2-40B4-BE49-F238E27FC236}">
                    <a16:creationId xmlns:a16="http://schemas.microsoft.com/office/drawing/2014/main" id="{2B8E6FC4-CBDE-BB6D-2E45-08B86450D06A}"/>
                  </a:ext>
                </a:extLst>
              </p:cNvPr>
              <p:cNvGraphicFramePr>
                <a:graphicFrameLocks noGrp="1"/>
              </p:cNvGraphicFramePr>
              <p:nvPr>
                <p:extLst>
                  <p:ext uri="{D42A27DB-BD31-4B8C-83A1-F6EECF244321}">
                    <p14:modId xmlns:p14="http://schemas.microsoft.com/office/powerpoint/2010/main" val="758394559"/>
                  </p:ext>
                </p:extLst>
              </p:nvPr>
            </p:nvGraphicFramePr>
            <p:xfrm>
              <a:off x="1214582" y="2333668"/>
              <a:ext cx="7624620" cy="1095330"/>
            </p:xfrm>
            <a:graphic>
              <a:graphicData uri="http://schemas.openxmlformats.org/drawingml/2006/table">
                <a:tbl>
                  <a:tblPr firstRow="1" firstCol="1" bandRow="1">
                    <a:tableStyleId>{5C22544A-7EE6-4342-B048-85BDC9FD1C3A}</a:tableStyleId>
                  </a:tblPr>
                  <a:tblGrid>
                    <a:gridCol w="1524924">
                      <a:extLst>
                        <a:ext uri="{9D8B030D-6E8A-4147-A177-3AD203B41FA5}">
                          <a16:colId xmlns:a16="http://schemas.microsoft.com/office/drawing/2014/main" val="1541479722"/>
                        </a:ext>
                      </a:extLst>
                    </a:gridCol>
                    <a:gridCol w="1524924">
                      <a:extLst>
                        <a:ext uri="{9D8B030D-6E8A-4147-A177-3AD203B41FA5}">
                          <a16:colId xmlns:a16="http://schemas.microsoft.com/office/drawing/2014/main" val="2372026682"/>
                        </a:ext>
                      </a:extLst>
                    </a:gridCol>
                    <a:gridCol w="1524924">
                      <a:extLst>
                        <a:ext uri="{9D8B030D-6E8A-4147-A177-3AD203B41FA5}">
                          <a16:colId xmlns:a16="http://schemas.microsoft.com/office/drawing/2014/main" val="2056263963"/>
                        </a:ext>
                      </a:extLst>
                    </a:gridCol>
                    <a:gridCol w="1524924">
                      <a:extLst>
                        <a:ext uri="{9D8B030D-6E8A-4147-A177-3AD203B41FA5}">
                          <a16:colId xmlns:a16="http://schemas.microsoft.com/office/drawing/2014/main" val="2548045696"/>
                        </a:ext>
                      </a:extLst>
                    </a:gridCol>
                    <a:gridCol w="1524924">
                      <a:extLst>
                        <a:ext uri="{9D8B030D-6E8A-4147-A177-3AD203B41FA5}">
                          <a16:colId xmlns:a16="http://schemas.microsoft.com/office/drawing/2014/main" val="3781008718"/>
                        </a:ext>
                      </a:extLst>
                    </a:gridCol>
                  </a:tblGrid>
                  <a:tr h="365110">
                    <a:tc>
                      <a:txBody>
                        <a:bodyPr/>
                        <a:lstStyle/>
                        <a:p>
                          <a:pPr marL="0" marR="0">
                            <a:spcBef>
                              <a:spcPts val="0"/>
                            </a:spcBef>
                            <a:spcAft>
                              <a:spcPts val="0"/>
                            </a:spcAft>
                          </a:pPr>
                          <a:r>
                            <a:rPr lang="en-US" sz="1800">
                              <a:effectLst/>
                            </a:rPr>
                            <a:t>Hour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82595683"/>
                      </a:ext>
                    </a:extLst>
                  </a:tr>
                  <a:tr h="365110">
                    <a:tc>
                      <a:txBody>
                        <a:bodyPr/>
                        <a:lstStyle/>
                        <a:p>
                          <a:endParaRPr lang="en-US"/>
                        </a:p>
                      </a:txBody>
                      <a:tcPr marL="68580" marR="68580" marT="0" marB="0" anchor="ctr">
                        <a:blipFill>
                          <a:blip r:embed="rId2"/>
                          <a:stretch>
                            <a:fillRect t="-106897" r="-403333" b="-127586"/>
                          </a:stretch>
                        </a:blipFill>
                      </a:tcPr>
                    </a:tc>
                    <a:tc>
                      <a:txBody>
                        <a:bodyPr/>
                        <a:lstStyle/>
                        <a:p>
                          <a:pPr marL="0" marR="0" algn="ctr">
                            <a:spcBef>
                              <a:spcPts val="0"/>
                            </a:spcBef>
                            <a:spcAft>
                              <a:spcPts val="0"/>
                            </a:spcAft>
                          </a:pPr>
                          <a:r>
                            <a:rPr lang="en-US" sz="1800">
                              <a:effectLst/>
                            </a:rPr>
                            <a:t>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23100727"/>
                      </a:ext>
                    </a:extLst>
                  </a:tr>
                  <a:tr h="365110">
                    <a:tc>
                      <a:txBody>
                        <a:bodyPr/>
                        <a:lstStyle/>
                        <a:p>
                          <a:endParaRPr lang="en-US"/>
                        </a:p>
                      </a:txBody>
                      <a:tcPr marL="68580" marR="68580" marT="0" marB="0" anchor="ctr">
                        <a:blipFill>
                          <a:blip r:embed="rId2"/>
                          <a:stretch>
                            <a:fillRect t="-206897" r="-403333" b="-27586"/>
                          </a:stretch>
                        </a:blipFill>
                      </a:tcPr>
                    </a:tc>
                    <a:tc>
                      <a:txBody>
                        <a:bodyPr/>
                        <a:lstStyle/>
                        <a:p>
                          <a:pPr marL="0" marR="0" algn="ctr">
                            <a:spcBef>
                              <a:spcPts val="0"/>
                            </a:spcBef>
                            <a:spcAft>
                              <a:spcPts val="0"/>
                            </a:spcAft>
                          </a:pPr>
                          <a:r>
                            <a:rPr lang="en-US" sz="1800">
                              <a:effectLst/>
                            </a:rPr>
                            <a:t>4000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800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5000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3000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38968216"/>
                      </a:ext>
                    </a:extLst>
                  </a:tr>
                </a:tbl>
              </a:graphicData>
            </a:graphic>
          </p:graphicFrame>
        </mc:Fallback>
      </mc:AlternateContent>
    </p:spTree>
    <p:extLst>
      <p:ext uri="{BB962C8B-B14F-4D97-AF65-F5344CB8AC3E}">
        <p14:creationId xmlns:p14="http://schemas.microsoft.com/office/powerpoint/2010/main" val="6134002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90545D-61FD-D63E-C737-A5B7ACF2BADC}"/>
              </a:ext>
            </a:extLst>
          </p:cNvPr>
          <p:cNvSpPr>
            <a:spLocks noGrp="1"/>
          </p:cNvSpPr>
          <p:nvPr>
            <p:ph type="body" sz="quarter" idx="10"/>
          </p:nvPr>
        </p:nvSpPr>
        <p:spPr/>
        <p:txBody>
          <a:bodyPr/>
          <a:lstStyle/>
          <a:p>
            <a:r>
              <a:rPr lang="en-US" dirty="0"/>
              <a:t>Handling uncertainty</a:t>
            </a:r>
          </a:p>
        </p:txBody>
      </p:sp>
      <p:sp>
        <p:nvSpPr>
          <p:cNvPr id="3" name="Content Placeholder 2">
            <a:extLst>
              <a:ext uri="{FF2B5EF4-FFF2-40B4-BE49-F238E27FC236}">
                <a16:creationId xmlns:a16="http://schemas.microsoft.com/office/drawing/2014/main" id="{51F681B6-9A7F-28F8-D011-18E6EB9B689C}"/>
              </a:ext>
            </a:extLst>
          </p:cNvPr>
          <p:cNvSpPr>
            <a:spLocks noGrp="1"/>
          </p:cNvSpPr>
          <p:nvPr>
            <p:ph sz="quarter" idx="12"/>
          </p:nvPr>
        </p:nvSpPr>
        <p:spPr/>
        <p:txBody>
          <a:bodyPr/>
          <a:lstStyle/>
          <a:p>
            <a:r>
              <a:rPr lang="en-US" dirty="0"/>
              <a:t>Sources of uncertainty:</a:t>
            </a:r>
          </a:p>
          <a:p>
            <a:pPr lvl="1"/>
            <a:r>
              <a:rPr lang="en-US" dirty="0"/>
              <a:t>Load forecasting errors</a:t>
            </a:r>
          </a:p>
          <a:p>
            <a:pPr lvl="2"/>
            <a:r>
              <a:rPr lang="en-US" dirty="0"/>
              <a:t>Typical error less than 2%</a:t>
            </a:r>
          </a:p>
          <a:p>
            <a:pPr lvl="2"/>
            <a:r>
              <a:rPr lang="en-US" dirty="0"/>
              <a:t>Much larger errors can occur during unusual weather conditions</a:t>
            </a:r>
          </a:p>
          <a:p>
            <a:pPr lvl="1"/>
            <a:r>
              <a:rPr lang="en-US" dirty="0"/>
              <a:t>Renewable generation</a:t>
            </a:r>
          </a:p>
          <a:p>
            <a:pPr lvl="2"/>
            <a:r>
              <a:rPr lang="en-US" dirty="0"/>
              <a:t>Wind and solar generation can change rapidly with a weather front</a:t>
            </a:r>
          </a:p>
          <a:p>
            <a:pPr lvl="1"/>
            <a:r>
              <a:rPr lang="en-US" dirty="0"/>
              <a:t>“Behind the meter” solar generation is not monitored by operators</a:t>
            </a:r>
          </a:p>
          <a:p>
            <a:pPr lvl="1"/>
            <a:r>
              <a:rPr lang="en-US" dirty="0"/>
              <a:t>Large conventional generators can fail at any time</a:t>
            </a:r>
          </a:p>
          <a:p>
            <a:r>
              <a:rPr lang="en-US" dirty="0"/>
              <a:t>Operators need resources to handle uncertainty</a:t>
            </a:r>
          </a:p>
          <a:p>
            <a:r>
              <a:rPr lang="en-US" dirty="0"/>
              <a:t>Have generation capacity in reserve to handle load/generation imbalances</a:t>
            </a:r>
          </a:p>
        </p:txBody>
      </p:sp>
    </p:spTree>
    <p:extLst>
      <p:ext uri="{BB962C8B-B14F-4D97-AF65-F5344CB8AC3E}">
        <p14:creationId xmlns:p14="http://schemas.microsoft.com/office/powerpoint/2010/main" val="39060718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9B6E60A-476E-814F-BF57-E23AE6AC671D}"/>
              </a:ext>
            </a:extLst>
          </p:cNvPr>
          <p:cNvSpPr>
            <a:spLocks noGrp="1"/>
          </p:cNvSpPr>
          <p:nvPr>
            <p:ph type="body" sz="quarter" idx="10"/>
          </p:nvPr>
        </p:nvSpPr>
        <p:spPr/>
        <p:txBody>
          <a:bodyPr/>
          <a:lstStyle/>
          <a:p>
            <a:r>
              <a:rPr lang="en-US" dirty="0"/>
              <a:t>Time frames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218BC2DC-EF50-C043-852A-5DA01716E2B1}"/>
                  </a:ext>
                </a:extLst>
              </p:cNvPr>
              <p:cNvSpPr>
                <a:spLocks noGrp="1"/>
              </p:cNvSpPr>
              <p:nvPr>
                <p:ph sz="quarter" idx="12"/>
              </p:nvPr>
            </p:nvSpPr>
            <p:spPr>
              <a:xfrm>
                <a:off x="895677" y="4285390"/>
                <a:ext cx="10276627" cy="2087477"/>
              </a:xfrm>
            </p:spPr>
            <p:txBody>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𝑜𝑢𝑡</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𝑜𝑢𝑡</m:t>
                        </m:r>
                      </m:sub>
                      <m:sup>
                        <m:r>
                          <a:rPr lang="en-US" i="1">
                            <a:latin typeface="Cambria Math" panose="02040503050406030204" pitchFamily="18" charset="0"/>
                          </a:rPr>
                          <m:t>′</m:t>
                        </m:r>
                      </m:sup>
                    </m:sSubSup>
                    <m:sSub>
                      <m:sSubPr>
                        <m:ctrlPr>
                          <a:rPr lang="en-US" i="1">
                            <a:latin typeface="Cambria Math" panose="02040503050406030204" pitchFamily="18" charset="0"/>
                          </a:rPr>
                        </m:ctrlPr>
                      </m:sSubPr>
                      <m:e>
                        <m:r>
                          <a:rPr lang="en-US" i="1">
                            <a:latin typeface="Cambria Math" panose="02040503050406030204" pitchFamily="18" charset="0"/>
                          </a:rPr>
                          <m:t>&gt;</m:t>
                        </m:r>
                        <m:r>
                          <a:rPr lang="en-US" i="1">
                            <a:latin typeface="Cambria Math" panose="02040503050406030204" pitchFamily="18" charset="0"/>
                          </a:rPr>
                          <m:t>𝑃</m:t>
                        </m:r>
                      </m:e>
                      <m:sub>
                        <m:r>
                          <a:rPr lang="en-US" i="1">
                            <a:latin typeface="Cambria Math" panose="02040503050406030204" pitchFamily="18" charset="0"/>
                          </a:rPr>
                          <m:t>𝑜𝑢𝑡</m:t>
                        </m:r>
                      </m:sub>
                    </m:sSub>
                  </m:oMath>
                </a14:m>
                <a:endParaRPr lang="en-US" dirty="0"/>
              </a:p>
              <a:p>
                <a:r>
                  <a:rPr lang="en-US" dirty="0"/>
                  <a:t>First draw power from kinetic energy stored in generator-prime movers</a:t>
                </a:r>
              </a:p>
              <a:p>
                <a:r>
                  <a:rPr lang="en-US" dirty="0"/>
                  <a:t>Then draw power from thermodynamic energy stored in turbines</a:t>
                </a:r>
              </a:p>
              <a:p>
                <a:r>
                  <a:rPr lang="en-US" dirty="0"/>
                  <a:t>Then increase power input to prime mover (increase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𝑖𝑛</m:t>
                        </m:r>
                      </m:sub>
                    </m:sSub>
                  </m:oMath>
                </a14:m>
                <a:r>
                  <a:rPr lang="en-US" dirty="0"/>
                  <a:t>)</a:t>
                </a:r>
              </a:p>
            </p:txBody>
          </p:sp>
        </mc:Choice>
        <mc:Fallback xmlns="">
          <p:sp>
            <p:nvSpPr>
              <p:cNvPr id="8" name="Content Placeholder 7">
                <a:extLst>
                  <a:ext uri="{FF2B5EF4-FFF2-40B4-BE49-F238E27FC236}">
                    <a16:creationId xmlns:a16="http://schemas.microsoft.com/office/drawing/2014/main" id="{218BC2DC-EF50-C043-852A-5DA01716E2B1}"/>
                  </a:ext>
                </a:extLst>
              </p:cNvPr>
              <p:cNvSpPr>
                <a:spLocks noGrp="1" noRot="1" noChangeAspect="1" noMove="1" noResize="1" noEditPoints="1" noAdjustHandles="1" noChangeArrowheads="1" noChangeShapeType="1" noTextEdit="1"/>
              </p:cNvSpPr>
              <p:nvPr>
                <p:ph sz="quarter" idx="12"/>
              </p:nvPr>
            </p:nvSpPr>
            <p:spPr>
              <a:xfrm>
                <a:off x="895677" y="4285390"/>
                <a:ext cx="10276627" cy="2087477"/>
              </a:xfrm>
              <a:blipFill>
                <a:blip r:embed="rId2"/>
                <a:stretch>
                  <a:fillRect l="-864" t="-121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FD8CAE0-7D45-6E47-92E4-9EEF1A6F36C7}"/>
              </a:ext>
            </a:extLst>
          </p:cNvPr>
          <p:cNvSpPr txBox="1"/>
          <p:nvPr/>
        </p:nvSpPr>
        <p:spPr>
          <a:xfrm>
            <a:off x="10678510" y="2548023"/>
            <a:ext cx="726481" cy="369332"/>
          </a:xfrm>
          <a:prstGeom prst="rect">
            <a:avLst/>
          </a:prstGeom>
          <a:noFill/>
        </p:spPr>
        <p:txBody>
          <a:bodyPr wrap="none" rtlCol="0">
            <a:spAutoFit/>
          </a:bodyPr>
          <a:lstStyle/>
          <a:p>
            <a:r>
              <a:rPr lang="en-US" dirty="0"/>
              <a:t>Loads</a:t>
            </a:r>
          </a:p>
        </p:txBody>
      </p:sp>
      <p:grpSp>
        <p:nvGrpSpPr>
          <p:cNvPr id="11" name="Group 10">
            <a:extLst>
              <a:ext uri="{FF2B5EF4-FFF2-40B4-BE49-F238E27FC236}">
                <a16:creationId xmlns:a16="http://schemas.microsoft.com/office/drawing/2014/main" id="{ABEF3CA7-3227-6042-B330-990FDFB67CA2}"/>
              </a:ext>
            </a:extLst>
          </p:cNvPr>
          <p:cNvGrpSpPr/>
          <p:nvPr/>
        </p:nvGrpSpPr>
        <p:grpSpPr>
          <a:xfrm>
            <a:off x="6337559" y="1625351"/>
            <a:ext cx="4036149" cy="2363510"/>
            <a:chOff x="6337559" y="1517616"/>
            <a:chExt cx="4036149" cy="2363510"/>
          </a:xfrm>
        </p:grpSpPr>
        <p:sp>
          <p:nvSpPr>
            <p:cNvPr id="12" name="Rectangle 11">
              <a:extLst>
                <a:ext uri="{FF2B5EF4-FFF2-40B4-BE49-F238E27FC236}">
                  <a16:creationId xmlns:a16="http://schemas.microsoft.com/office/drawing/2014/main" id="{1D736074-BC7E-E24F-8E15-B78554E75B9C}"/>
                </a:ext>
              </a:extLst>
            </p:cNvPr>
            <p:cNvSpPr/>
            <p:nvPr/>
          </p:nvSpPr>
          <p:spPr>
            <a:xfrm>
              <a:off x="7493876" y="1618593"/>
              <a:ext cx="2364828" cy="2228193"/>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Network</a:t>
              </a:r>
            </a:p>
          </p:txBody>
        </p:sp>
        <p:cxnSp>
          <p:nvCxnSpPr>
            <p:cNvPr id="13" name="Elbow Connector 12">
              <a:extLst>
                <a:ext uri="{FF2B5EF4-FFF2-40B4-BE49-F238E27FC236}">
                  <a16:creationId xmlns:a16="http://schemas.microsoft.com/office/drawing/2014/main" id="{72BD9285-5EA5-B54A-BF9A-19F994F4A4FB}"/>
                </a:ext>
              </a:extLst>
            </p:cNvPr>
            <p:cNvCxnSpPr>
              <a:cxnSpLocks/>
            </p:cNvCxnSpPr>
            <p:nvPr/>
          </p:nvCxnSpPr>
          <p:spPr>
            <a:xfrm>
              <a:off x="9858701" y="1813032"/>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Elbow Connector 13">
              <a:extLst>
                <a:ext uri="{FF2B5EF4-FFF2-40B4-BE49-F238E27FC236}">
                  <a16:creationId xmlns:a16="http://schemas.microsoft.com/office/drawing/2014/main" id="{B469C245-D714-D940-9330-EB0D72F334DC}"/>
                </a:ext>
              </a:extLst>
            </p:cNvPr>
            <p:cNvCxnSpPr>
              <a:cxnSpLocks/>
            </p:cNvCxnSpPr>
            <p:nvPr/>
          </p:nvCxnSpPr>
          <p:spPr>
            <a:xfrm>
              <a:off x="9858701" y="2576396"/>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Elbow Connector 14">
              <a:extLst>
                <a:ext uri="{FF2B5EF4-FFF2-40B4-BE49-F238E27FC236}">
                  <a16:creationId xmlns:a16="http://schemas.microsoft.com/office/drawing/2014/main" id="{DB6D4FAE-48F2-294B-A897-8FCB618E0D0B}"/>
                </a:ext>
              </a:extLst>
            </p:cNvPr>
            <p:cNvCxnSpPr>
              <a:cxnSpLocks/>
            </p:cNvCxnSpPr>
            <p:nvPr/>
          </p:nvCxnSpPr>
          <p:spPr>
            <a:xfrm>
              <a:off x="9848188" y="3339761"/>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036EDBDA-68EA-E74F-9727-C7D4CEBC12CB}"/>
                </a:ext>
              </a:extLst>
            </p:cNvPr>
            <p:cNvSpPr/>
            <p:nvPr/>
          </p:nvSpPr>
          <p:spPr>
            <a:xfrm>
              <a:off x="8124497" y="3247697"/>
              <a:ext cx="1156137" cy="3468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Batteries</a:t>
              </a:r>
            </a:p>
          </p:txBody>
        </p:sp>
        <p:grpSp>
          <p:nvGrpSpPr>
            <p:cNvPr id="17" name="Group 16">
              <a:extLst>
                <a:ext uri="{FF2B5EF4-FFF2-40B4-BE49-F238E27FC236}">
                  <a16:creationId xmlns:a16="http://schemas.microsoft.com/office/drawing/2014/main" id="{DBEC01F2-E4D5-CA46-8A5B-B7F5D89E23D5}"/>
                </a:ext>
              </a:extLst>
            </p:cNvPr>
            <p:cNvGrpSpPr/>
            <p:nvPr/>
          </p:nvGrpSpPr>
          <p:grpSpPr>
            <a:xfrm>
              <a:off x="6337559" y="1517616"/>
              <a:ext cx="1156317" cy="647992"/>
              <a:chOff x="6337559" y="1829532"/>
              <a:chExt cx="1156317" cy="647992"/>
            </a:xfrm>
          </p:grpSpPr>
          <p:grpSp>
            <p:nvGrpSpPr>
              <p:cNvPr id="34" name="Group 32">
                <a:extLst>
                  <a:ext uri="{FF2B5EF4-FFF2-40B4-BE49-F238E27FC236}">
                    <a16:creationId xmlns:a16="http://schemas.microsoft.com/office/drawing/2014/main" id="{3DB2F861-9349-BA47-A360-4A559466A9DD}"/>
                  </a:ext>
                </a:extLst>
              </p:cNvPr>
              <p:cNvGrpSpPr>
                <a:grpSpLocks/>
              </p:cNvGrpSpPr>
              <p:nvPr/>
            </p:nvGrpSpPr>
            <p:grpSpPr bwMode="auto">
              <a:xfrm>
                <a:off x="6337559" y="1829532"/>
                <a:ext cx="651826" cy="647992"/>
                <a:chOff x="634" y="1469"/>
                <a:chExt cx="411" cy="411"/>
              </a:xfrm>
              <a:solidFill>
                <a:schemeClr val="bg1"/>
              </a:solidFill>
            </p:grpSpPr>
            <p:sp>
              <p:nvSpPr>
                <p:cNvPr id="36" name="Oval 33">
                  <a:extLst>
                    <a:ext uri="{FF2B5EF4-FFF2-40B4-BE49-F238E27FC236}">
                      <a16:creationId xmlns:a16="http://schemas.microsoft.com/office/drawing/2014/main" id="{93DF4AE2-7F8F-8F4F-8134-5584F6BE252C}"/>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7" name="Arc 34">
                  <a:extLst>
                    <a:ext uri="{FF2B5EF4-FFF2-40B4-BE49-F238E27FC236}">
                      <a16:creationId xmlns:a16="http://schemas.microsoft.com/office/drawing/2014/main" id="{8DCC79C3-3E9B-EB4A-A374-5B0F1BF98554}"/>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8" name="Arc 35">
                  <a:extLst>
                    <a:ext uri="{FF2B5EF4-FFF2-40B4-BE49-F238E27FC236}">
                      <a16:creationId xmlns:a16="http://schemas.microsoft.com/office/drawing/2014/main" id="{6B231E06-26FE-E54D-A69E-F1E84B632539}"/>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9" name="Arc 36">
                  <a:extLst>
                    <a:ext uri="{FF2B5EF4-FFF2-40B4-BE49-F238E27FC236}">
                      <a16:creationId xmlns:a16="http://schemas.microsoft.com/office/drawing/2014/main" id="{D821C72A-F08D-6247-8E03-FB27A9E69F08}"/>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40" name="Arc 37">
                  <a:extLst>
                    <a:ext uri="{FF2B5EF4-FFF2-40B4-BE49-F238E27FC236}">
                      <a16:creationId xmlns:a16="http://schemas.microsoft.com/office/drawing/2014/main" id="{11DBE222-A7AB-714B-ADE5-5DC5CAC338A7}"/>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35" name="Straight Connector 34">
                <a:extLst>
                  <a:ext uri="{FF2B5EF4-FFF2-40B4-BE49-F238E27FC236}">
                    <a16:creationId xmlns:a16="http://schemas.microsoft.com/office/drawing/2014/main" id="{5DCD5D17-6170-8D44-B746-97EDAD040A9E}"/>
                  </a:ext>
                </a:extLst>
              </p:cNvPr>
              <p:cNvCxnSpPr>
                <a:stCxn id="36"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AA10A54D-BA7D-BF4F-B9F0-FCB1230347BA}"/>
                </a:ext>
              </a:extLst>
            </p:cNvPr>
            <p:cNvGrpSpPr/>
            <p:nvPr/>
          </p:nvGrpSpPr>
          <p:grpSpPr>
            <a:xfrm>
              <a:off x="6337559" y="2375375"/>
              <a:ext cx="1156317" cy="647992"/>
              <a:chOff x="6337559" y="1829532"/>
              <a:chExt cx="1156317" cy="647992"/>
            </a:xfrm>
          </p:grpSpPr>
          <p:grpSp>
            <p:nvGrpSpPr>
              <p:cNvPr id="27" name="Group 32">
                <a:extLst>
                  <a:ext uri="{FF2B5EF4-FFF2-40B4-BE49-F238E27FC236}">
                    <a16:creationId xmlns:a16="http://schemas.microsoft.com/office/drawing/2014/main" id="{83D36EEE-88C0-3F4F-96B0-24E6E47110F3}"/>
                  </a:ext>
                </a:extLst>
              </p:cNvPr>
              <p:cNvGrpSpPr>
                <a:grpSpLocks/>
              </p:cNvGrpSpPr>
              <p:nvPr/>
            </p:nvGrpSpPr>
            <p:grpSpPr bwMode="auto">
              <a:xfrm>
                <a:off x="6337559" y="1829532"/>
                <a:ext cx="651826" cy="647992"/>
                <a:chOff x="634" y="1469"/>
                <a:chExt cx="411" cy="411"/>
              </a:xfrm>
              <a:solidFill>
                <a:schemeClr val="bg1"/>
              </a:solidFill>
            </p:grpSpPr>
            <p:sp>
              <p:nvSpPr>
                <p:cNvPr id="29" name="Oval 33">
                  <a:extLst>
                    <a:ext uri="{FF2B5EF4-FFF2-40B4-BE49-F238E27FC236}">
                      <a16:creationId xmlns:a16="http://schemas.microsoft.com/office/drawing/2014/main" id="{A3C9F6EE-500A-6C4F-A0CB-E2B00FE23C5D}"/>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0" name="Arc 34">
                  <a:extLst>
                    <a:ext uri="{FF2B5EF4-FFF2-40B4-BE49-F238E27FC236}">
                      <a16:creationId xmlns:a16="http://schemas.microsoft.com/office/drawing/2014/main" id="{7F6F2827-2478-CB4C-AACA-D6D23B9C80CE}"/>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1" name="Arc 35">
                  <a:extLst>
                    <a:ext uri="{FF2B5EF4-FFF2-40B4-BE49-F238E27FC236}">
                      <a16:creationId xmlns:a16="http://schemas.microsoft.com/office/drawing/2014/main" id="{27053443-6286-D145-A022-5002B36DF1B3}"/>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2" name="Arc 36">
                  <a:extLst>
                    <a:ext uri="{FF2B5EF4-FFF2-40B4-BE49-F238E27FC236}">
                      <a16:creationId xmlns:a16="http://schemas.microsoft.com/office/drawing/2014/main" id="{4FFDEF6E-54F8-0444-8551-898EDEA5D124}"/>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3" name="Arc 37">
                  <a:extLst>
                    <a:ext uri="{FF2B5EF4-FFF2-40B4-BE49-F238E27FC236}">
                      <a16:creationId xmlns:a16="http://schemas.microsoft.com/office/drawing/2014/main" id="{2D697BB2-52C5-914C-91D8-A818AB8BBDBF}"/>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28" name="Straight Connector 27">
                <a:extLst>
                  <a:ext uri="{FF2B5EF4-FFF2-40B4-BE49-F238E27FC236}">
                    <a16:creationId xmlns:a16="http://schemas.microsoft.com/office/drawing/2014/main" id="{96E2AC60-8F12-5542-A76C-10FB37A592C5}"/>
                  </a:ext>
                </a:extLst>
              </p:cNvPr>
              <p:cNvCxnSpPr>
                <a:stCxn id="29"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C66514C-2D30-0D46-9E1E-D7E2435C9BC1}"/>
                </a:ext>
              </a:extLst>
            </p:cNvPr>
            <p:cNvGrpSpPr/>
            <p:nvPr/>
          </p:nvGrpSpPr>
          <p:grpSpPr>
            <a:xfrm>
              <a:off x="6337559" y="3233134"/>
              <a:ext cx="1156317" cy="647992"/>
              <a:chOff x="6337559" y="1829532"/>
              <a:chExt cx="1156317" cy="647992"/>
            </a:xfrm>
          </p:grpSpPr>
          <p:grpSp>
            <p:nvGrpSpPr>
              <p:cNvPr id="20" name="Group 32">
                <a:extLst>
                  <a:ext uri="{FF2B5EF4-FFF2-40B4-BE49-F238E27FC236}">
                    <a16:creationId xmlns:a16="http://schemas.microsoft.com/office/drawing/2014/main" id="{09679FFF-91C0-EE42-94A2-587A2A107ADE}"/>
                  </a:ext>
                </a:extLst>
              </p:cNvPr>
              <p:cNvGrpSpPr>
                <a:grpSpLocks/>
              </p:cNvGrpSpPr>
              <p:nvPr/>
            </p:nvGrpSpPr>
            <p:grpSpPr bwMode="auto">
              <a:xfrm>
                <a:off x="6337559" y="1829532"/>
                <a:ext cx="651826" cy="647992"/>
                <a:chOff x="634" y="1469"/>
                <a:chExt cx="411" cy="411"/>
              </a:xfrm>
              <a:solidFill>
                <a:schemeClr val="bg1"/>
              </a:solidFill>
            </p:grpSpPr>
            <p:sp>
              <p:nvSpPr>
                <p:cNvPr id="22" name="Oval 33">
                  <a:extLst>
                    <a:ext uri="{FF2B5EF4-FFF2-40B4-BE49-F238E27FC236}">
                      <a16:creationId xmlns:a16="http://schemas.microsoft.com/office/drawing/2014/main" id="{EE45B88B-D12C-B044-B63B-391395D26D46}"/>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3" name="Arc 34">
                  <a:extLst>
                    <a:ext uri="{FF2B5EF4-FFF2-40B4-BE49-F238E27FC236}">
                      <a16:creationId xmlns:a16="http://schemas.microsoft.com/office/drawing/2014/main" id="{E0ED4031-5043-2E4D-BE31-69E7E288CA3C}"/>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4" name="Arc 35">
                  <a:extLst>
                    <a:ext uri="{FF2B5EF4-FFF2-40B4-BE49-F238E27FC236}">
                      <a16:creationId xmlns:a16="http://schemas.microsoft.com/office/drawing/2014/main" id="{434F5C4B-6390-D74A-AFCF-204F1B52AE91}"/>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5" name="Arc 36">
                  <a:extLst>
                    <a:ext uri="{FF2B5EF4-FFF2-40B4-BE49-F238E27FC236}">
                      <a16:creationId xmlns:a16="http://schemas.microsoft.com/office/drawing/2014/main" id="{263880AD-492E-AE43-9AFF-984F21E66263}"/>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6" name="Arc 37">
                  <a:extLst>
                    <a:ext uri="{FF2B5EF4-FFF2-40B4-BE49-F238E27FC236}">
                      <a16:creationId xmlns:a16="http://schemas.microsoft.com/office/drawing/2014/main" id="{8B6AE21B-F9CC-E748-B2F3-03DE8A983665}"/>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21" name="Straight Connector 20">
                <a:extLst>
                  <a:ext uri="{FF2B5EF4-FFF2-40B4-BE49-F238E27FC236}">
                    <a16:creationId xmlns:a16="http://schemas.microsoft.com/office/drawing/2014/main" id="{B072F6C3-9D04-F146-BFF4-6B65D0D1A4E3}"/>
                  </a:ext>
                </a:extLst>
              </p:cNvPr>
              <p:cNvCxnSpPr>
                <a:stCxn id="22"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47" name="Group 46">
            <a:extLst>
              <a:ext uri="{FF2B5EF4-FFF2-40B4-BE49-F238E27FC236}">
                <a16:creationId xmlns:a16="http://schemas.microsoft.com/office/drawing/2014/main" id="{80DB514F-6D66-1B4E-9FA8-350D12754BC6}"/>
              </a:ext>
            </a:extLst>
          </p:cNvPr>
          <p:cNvGrpSpPr/>
          <p:nvPr/>
        </p:nvGrpSpPr>
        <p:grpSpPr>
          <a:xfrm>
            <a:off x="4531023" y="1676407"/>
            <a:ext cx="1806536" cy="547015"/>
            <a:chOff x="4778162" y="1676407"/>
            <a:chExt cx="1806536" cy="547015"/>
          </a:xfrm>
        </p:grpSpPr>
        <p:sp>
          <p:nvSpPr>
            <p:cNvPr id="48" name="Rectangle 47">
              <a:extLst>
                <a:ext uri="{FF2B5EF4-FFF2-40B4-BE49-F238E27FC236}">
                  <a16:creationId xmlns:a16="http://schemas.microsoft.com/office/drawing/2014/main" id="{1A2F3375-6F2D-5641-A45A-7DC006FF2E43}"/>
                </a:ext>
              </a:extLst>
            </p:cNvPr>
            <p:cNvSpPr/>
            <p:nvPr/>
          </p:nvSpPr>
          <p:spPr>
            <a:xfrm>
              <a:off x="4778162" y="1676407"/>
              <a:ext cx="1140941" cy="547015"/>
            </a:xfrm>
            <a:prstGeom prst="rect">
              <a:avLst/>
            </a:prstGeom>
            <a:solidFill>
              <a:schemeClr val="accent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Prime Mover</a:t>
              </a:r>
            </a:p>
          </p:txBody>
        </p:sp>
        <p:cxnSp>
          <p:nvCxnSpPr>
            <p:cNvPr id="49" name="Straight Connector 48">
              <a:extLst>
                <a:ext uri="{FF2B5EF4-FFF2-40B4-BE49-F238E27FC236}">
                  <a16:creationId xmlns:a16="http://schemas.microsoft.com/office/drawing/2014/main" id="{29E83258-C880-F84B-8CFD-829CE4ECB8C9}"/>
                </a:ext>
              </a:extLst>
            </p:cNvPr>
            <p:cNvCxnSpPr>
              <a:cxnSpLocks/>
              <a:stCxn id="48" idx="3"/>
              <a:endCxn id="36" idx="2"/>
            </p:cNvCxnSpPr>
            <p:nvPr/>
          </p:nvCxnSpPr>
          <p:spPr>
            <a:xfrm flipV="1">
              <a:off x="5919103" y="1949347"/>
              <a:ext cx="665595" cy="568"/>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566F3F7A-CCAA-F443-844E-995863727B62}"/>
              </a:ext>
            </a:extLst>
          </p:cNvPr>
          <p:cNvGrpSpPr/>
          <p:nvPr/>
        </p:nvGrpSpPr>
        <p:grpSpPr>
          <a:xfrm>
            <a:off x="4536909" y="2533598"/>
            <a:ext cx="1800650" cy="547015"/>
            <a:chOff x="4778162" y="1676407"/>
            <a:chExt cx="1800650" cy="547015"/>
          </a:xfrm>
        </p:grpSpPr>
        <p:sp>
          <p:nvSpPr>
            <p:cNvPr id="51" name="Rectangle 50">
              <a:extLst>
                <a:ext uri="{FF2B5EF4-FFF2-40B4-BE49-F238E27FC236}">
                  <a16:creationId xmlns:a16="http://schemas.microsoft.com/office/drawing/2014/main" id="{7F1B5CB6-BE35-E049-8DC8-8045DD620D9E}"/>
                </a:ext>
              </a:extLst>
            </p:cNvPr>
            <p:cNvSpPr/>
            <p:nvPr/>
          </p:nvSpPr>
          <p:spPr>
            <a:xfrm>
              <a:off x="4778162" y="1676407"/>
              <a:ext cx="1140941" cy="547015"/>
            </a:xfrm>
            <a:prstGeom prst="rect">
              <a:avLst/>
            </a:prstGeom>
            <a:solidFill>
              <a:schemeClr val="accent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Prime Mover</a:t>
              </a:r>
            </a:p>
          </p:txBody>
        </p:sp>
        <p:cxnSp>
          <p:nvCxnSpPr>
            <p:cNvPr id="52" name="Straight Connector 51">
              <a:extLst>
                <a:ext uri="{FF2B5EF4-FFF2-40B4-BE49-F238E27FC236}">
                  <a16:creationId xmlns:a16="http://schemas.microsoft.com/office/drawing/2014/main" id="{2AA2DE97-926F-434D-9AF8-6102E61E3088}"/>
                </a:ext>
              </a:extLst>
            </p:cNvPr>
            <p:cNvCxnSpPr>
              <a:cxnSpLocks/>
              <a:stCxn id="51" idx="3"/>
              <a:endCxn id="29" idx="2"/>
            </p:cNvCxnSpPr>
            <p:nvPr/>
          </p:nvCxnSpPr>
          <p:spPr>
            <a:xfrm>
              <a:off x="5919103" y="1949915"/>
              <a:ext cx="659709" cy="0"/>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929ABADC-E8C0-9940-B0C0-B80BEBCFD3D2}"/>
              </a:ext>
            </a:extLst>
          </p:cNvPr>
          <p:cNvGrpSpPr/>
          <p:nvPr/>
        </p:nvGrpSpPr>
        <p:grpSpPr>
          <a:xfrm>
            <a:off x="4518764" y="3390222"/>
            <a:ext cx="1818795" cy="547015"/>
            <a:chOff x="4778162" y="1676407"/>
            <a:chExt cx="1818795" cy="547015"/>
          </a:xfrm>
        </p:grpSpPr>
        <p:sp>
          <p:nvSpPr>
            <p:cNvPr id="54" name="Rectangle 53">
              <a:extLst>
                <a:ext uri="{FF2B5EF4-FFF2-40B4-BE49-F238E27FC236}">
                  <a16:creationId xmlns:a16="http://schemas.microsoft.com/office/drawing/2014/main" id="{0E07FF0F-96E7-8D43-90BB-DC7903A44DB2}"/>
                </a:ext>
              </a:extLst>
            </p:cNvPr>
            <p:cNvSpPr/>
            <p:nvPr/>
          </p:nvSpPr>
          <p:spPr>
            <a:xfrm>
              <a:off x="4778162" y="1676407"/>
              <a:ext cx="1140941" cy="547015"/>
            </a:xfrm>
            <a:prstGeom prst="rect">
              <a:avLst/>
            </a:prstGeom>
            <a:solidFill>
              <a:schemeClr val="accent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Prime Mover</a:t>
              </a:r>
            </a:p>
          </p:txBody>
        </p:sp>
        <p:cxnSp>
          <p:nvCxnSpPr>
            <p:cNvPr id="55" name="Straight Connector 54">
              <a:extLst>
                <a:ext uri="{FF2B5EF4-FFF2-40B4-BE49-F238E27FC236}">
                  <a16:creationId xmlns:a16="http://schemas.microsoft.com/office/drawing/2014/main" id="{ED22BB8B-E8D5-1E4E-BBFF-89DDB9FB5A4D}"/>
                </a:ext>
              </a:extLst>
            </p:cNvPr>
            <p:cNvCxnSpPr>
              <a:cxnSpLocks/>
              <a:stCxn id="54" idx="3"/>
              <a:endCxn id="22" idx="2"/>
            </p:cNvCxnSpPr>
            <p:nvPr/>
          </p:nvCxnSpPr>
          <p:spPr>
            <a:xfrm>
              <a:off x="5919103" y="1949915"/>
              <a:ext cx="677854" cy="1135"/>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56" name="Group 55">
            <a:extLst>
              <a:ext uri="{FF2B5EF4-FFF2-40B4-BE49-F238E27FC236}">
                <a16:creationId xmlns:a16="http://schemas.microsoft.com/office/drawing/2014/main" id="{6E4E60AA-2018-1844-8D84-3F3201C14322}"/>
              </a:ext>
            </a:extLst>
          </p:cNvPr>
          <p:cNvGrpSpPr/>
          <p:nvPr/>
        </p:nvGrpSpPr>
        <p:grpSpPr>
          <a:xfrm>
            <a:off x="2531447" y="1612694"/>
            <a:ext cx="1987317" cy="667405"/>
            <a:chOff x="2531447" y="1612694"/>
            <a:chExt cx="1987317" cy="667405"/>
          </a:xfrm>
        </p:grpSpPr>
        <p:sp>
          <p:nvSpPr>
            <p:cNvPr id="57" name="Can 56">
              <a:extLst>
                <a:ext uri="{FF2B5EF4-FFF2-40B4-BE49-F238E27FC236}">
                  <a16:creationId xmlns:a16="http://schemas.microsoft.com/office/drawing/2014/main" id="{FEC80080-8A31-6544-BD52-3CD73EDD648C}"/>
                </a:ext>
              </a:extLst>
            </p:cNvPr>
            <p:cNvSpPr/>
            <p:nvPr/>
          </p:nvSpPr>
          <p:spPr>
            <a:xfrm>
              <a:off x="2531447" y="1612694"/>
              <a:ext cx="1000897" cy="66740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Primary Energy</a:t>
              </a:r>
            </a:p>
          </p:txBody>
        </p:sp>
        <p:sp>
          <p:nvSpPr>
            <p:cNvPr id="58" name="Right Arrow 57">
              <a:extLst>
                <a:ext uri="{FF2B5EF4-FFF2-40B4-BE49-F238E27FC236}">
                  <a16:creationId xmlns:a16="http://schemas.microsoft.com/office/drawing/2014/main" id="{0911D0DC-892B-4949-B8A9-BFF616CFBB46}"/>
                </a:ext>
              </a:extLst>
            </p:cNvPr>
            <p:cNvSpPr/>
            <p:nvPr/>
          </p:nvSpPr>
          <p:spPr>
            <a:xfrm>
              <a:off x="3532344" y="1846625"/>
              <a:ext cx="986420" cy="23648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1B519C52-5836-AC4C-8D30-6B5324D9A260}"/>
              </a:ext>
            </a:extLst>
          </p:cNvPr>
          <p:cNvGrpSpPr/>
          <p:nvPr/>
        </p:nvGrpSpPr>
        <p:grpSpPr>
          <a:xfrm>
            <a:off x="2532824" y="2472736"/>
            <a:ext cx="1987317" cy="667405"/>
            <a:chOff x="2531447" y="1612694"/>
            <a:chExt cx="1987317" cy="667405"/>
          </a:xfrm>
        </p:grpSpPr>
        <p:sp>
          <p:nvSpPr>
            <p:cNvPr id="60" name="Can 59">
              <a:extLst>
                <a:ext uri="{FF2B5EF4-FFF2-40B4-BE49-F238E27FC236}">
                  <a16:creationId xmlns:a16="http://schemas.microsoft.com/office/drawing/2014/main" id="{6E4CEAB7-1AB8-7147-B014-8322EC7421D3}"/>
                </a:ext>
              </a:extLst>
            </p:cNvPr>
            <p:cNvSpPr/>
            <p:nvPr/>
          </p:nvSpPr>
          <p:spPr>
            <a:xfrm>
              <a:off x="2531447" y="1612694"/>
              <a:ext cx="1000897" cy="66740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Primary Energy</a:t>
              </a:r>
            </a:p>
          </p:txBody>
        </p:sp>
        <p:sp>
          <p:nvSpPr>
            <p:cNvPr id="61" name="Right Arrow 60">
              <a:extLst>
                <a:ext uri="{FF2B5EF4-FFF2-40B4-BE49-F238E27FC236}">
                  <a16:creationId xmlns:a16="http://schemas.microsoft.com/office/drawing/2014/main" id="{7222578B-4982-6348-B3C6-B0EF4351B100}"/>
                </a:ext>
              </a:extLst>
            </p:cNvPr>
            <p:cNvSpPr/>
            <p:nvPr/>
          </p:nvSpPr>
          <p:spPr>
            <a:xfrm>
              <a:off x="3532344" y="1846625"/>
              <a:ext cx="986420" cy="23648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443E2835-75D9-774C-A836-ABFAF334D849}"/>
              </a:ext>
            </a:extLst>
          </p:cNvPr>
          <p:cNvGrpSpPr/>
          <p:nvPr/>
        </p:nvGrpSpPr>
        <p:grpSpPr>
          <a:xfrm>
            <a:off x="2534201" y="3332778"/>
            <a:ext cx="1987317" cy="667405"/>
            <a:chOff x="2531447" y="1612694"/>
            <a:chExt cx="1987317" cy="667405"/>
          </a:xfrm>
        </p:grpSpPr>
        <p:sp>
          <p:nvSpPr>
            <p:cNvPr id="63" name="Can 62">
              <a:extLst>
                <a:ext uri="{FF2B5EF4-FFF2-40B4-BE49-F238E27FC236}">
                  <a16:creationId xmlns:a16="http://schemas.microsoft.com/office/drawing/2014/main" id="{531C5B68-443F-F543-9F49-A269AD3DD78E}"/>
                </a:ext>
              </a:extLst>
            </p:cNvPr>
            <p:cNvSpPr/>
            <p:nvPr/>
          </p:nvSpPr>
          <p:spPr>
            <a:xfrm>
              <a:off x="2531447" y="1612694"/>
              <a:ext cx="1000897" cy="66740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Primary Energy</a:t>
              </a:r>
            </a:p>
          </p:txBody>
        </p:sp>
        <p:sp>
          <p:nvSpPr>
            <p:cNvPr id="64" name="Right Arrow 63">
              <a:extLst>
                <a:ext uri="{FF2B5EF4-FFF2-40B4-BE49-F238E27FC236}">
                  <a16:creationId xmlns:a16="http://schemas.microsoft.com/office/drawing/2014/main" id="{F779F162-7772-3C4C-9EC2-FA9EBC745994}"/>
                </a:ext>
              </a:extLst>
            </p:cNvPr>
            <p:cNvSpPr/>
            <p:nvPr/>
          </p:nvSpPr>
          <p:spPr>
            <a:xfrm>
              <a:off x="3532344" y="1846625"/>
              <a:ext cx="986420" cy="23648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708830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BC2295-4F40-C1A7-1B80-9D9A2EA60420}"/>
              </a:ext>
            </a:extLst>
          </p:cNvPr>
          <p:cNvSpPr>
            <a:spLocks noGrp="1"/>
          </p:cNvSpPr>
          <p:nvPr>
            <p:ph type="body" sz="quarter" idx="10"/>
          </p:nvPr>
        </p:nvSpPr>
        <p:spPr/>
        <p:txBody>
          <a:bodyPr/>
          <a:lstStyle/>
          <a:p>
            <a:r>
              <a:rPr lang="en-US" dirty="0"/>
              <a:t>Unit commitment with reserve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5A2A1E-615E-CB2E-A652-7719D7955680}"/>
                  </a:ext>
                </a:extLst>
              </p:cNvPr>
              <p:cNvSpPr>
                <a:spLocks noGrp="1"/>
              </p:cNvSpPr>
              <p:nvPr>
                <p:ph sz="quarter" idx="12"/>
              </p:nvPr>
            </p:nvSpPr>
            <p:spPr/>
            <p:txBody>
              <a:bodyPr/>
              <a:lstStyle/>
              <a:p>
                <a:r>
                  <a:rPr lang="en-US" dirty="0"/>
                  <a:t>Headroom:</a:t>
                </a:r>
              </a:p>
              <a:p>
                <a:pPr marL="0" indent="0">
                  <a:buNone/>
                </a:pPr>
                <a14:m>
                  <m:oMathPara xmlns:m="http://schemas.openxmlformats.org/officeDocument/2006/math">
                    <m:oMathParaPr>
                      <m:jc m:val="centerGroup"/>
                    </m:oMathParaPr>
                    <m:oMath xmlns:m="http://schemas.openxmlformats.org/officeDocument/2006/math">
                      <m:sSubSup>
                        <m:sSubSupPr>
                          <m:ctrlPr>
                            <a:rPr lang="en-US" i="1" kern="1200" smtClean="0">
                              <a:solidFill>
                                <a:srgbClr val="000000"/>
                              </a:solidFill>
                              <a:effectLst/>
                              <a:latin typeface="Cambria Math" panose="02040503050406030204" pitchFamily="18" charset="0"/>
                              <a:ea typeface="Times New Roman" panose="02020603050405020304" pitchFamily="18" charset="0"/>
                            </a:rPr>
                          </m:ctrlPr>
                        </m:sSub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h𝑒𝑎𝑑</m:t>
                          </m:r>
                        </m:sup>
                      </m:sSub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i="1" kern="1200">
                              <a:solidFill>
                                <a:srgbClr val="000000"/>
                              </a:solidFill>
                              <a:effectLst/>
                              <a:latin typeface="Cambria Math" panose="02040503050406030204" pitchFamily="18" charset="0"/>
                              <a:ea typeface="Times New Roman" panose="02020603050405020304" pitchFamily="18" charset="0"/>
                            </a:rPr>
                          </m:ctrlPr>
                        </m:sSub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𝑚𝑎𝑥</m:t>
                          </m:r>
                        </m:sup>
                      </m:sSub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dirty="0"/>
              </a:p>
              <a:p>
                <a:r>
                  <a:rPr lang="en-US" dirty="0"/>
                  <a:t>Total headroom must be larger than the reserve requirement:</a:t>
                </a:r>
              </a:p>
              <a:p>
                <a:pPr marL="0" indent="0">
                  <a:buNone/>
                </a:pPr>
                <a14:m>
                  <m:oMathPara xmlns:m="http://schemas.openxmlformats.org/officeDocument/2006/math">
                    <m:oMathParaPr>
                      <m:jc m:val="centerGroup"/>
                    </m:oMathParaPr>
                    <m:oMath xmlns:m="http://schemas.openxmlformats.org/officeDocument/2006/math">
                      <m:nary>
                        <m:naryPr>
                          <m:chr m:val="∑"/>
                          <m:limLoc m:val="undOvr"/>
                          <m:supHide m:val="on"/>
                          <m:ctrlPr>
                            <a:rPr lang="en-US" i="1" kern="1200" smtClean="0">
                              <a:solidFill>
                                <a:srgbClr val="000000"/>
                              </a:solidFill>
                              <a:effectLst/>
                              <a:latin typeface="Cambria Math" panose="02040503050406030204" pitchFamily="18" charset="0"/>
                              <a:ea typeface="Times New Roman" panose="02020603050405020304" pitchFamily="18" charset="0"/>
                            </a:rPr>
                          </m:ctrlPr>
                        </m:naryPr>
                        <m: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sub>
                        <m:sup/>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en-US" i="1" kern="1200">
                                  <a:solidFill>
                                    <a:srgbClr val="000000"/>
                                  </a:solidFill>
                                  <a:effectLst/>
                                  <a:latin typeface="Cambria Math" panose="02040503050406030204" pitchFamily="18" charset="0"/>
                                  <a:ea typeface="Times New Roman" panose="02020603050405020304" pitchFamily="18" charset="0"/>
                                </a:rPr>
                              </m:ctrlPr>
                            </m:d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en-US" i="1" kern="1200">
                                  <a:solidFill>
                                    <a:srgbClr val="000000"/>
                                  </a:solidFill>
                                  <a:effectLst/>
                                  <a:latin typeface="Cambria Math" panose="02040503050406030204" pitchFamily="18" charset="0"/>
                                  <a:ea typeface="Times New Roman" panose="02020603050405020304" pitchFamily="18" charset="0"/>
                                </a:rPr>
                              </m:ctrlPr>
                            </m:sSubSup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h𝑒𝑎𝑑</m:t>
                              </m:r>
                            </m:sup>
                          </m:sSubSup>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e>
                      </m:nary>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supHide m:val="on"/>
                          <m:ctrlPr>
                            <a:rPr lang="en-US" i="1" kern="1200">
                              <a:solidFill>
                                <a:srgbClr val="000000"/>
                              </a:solidFill>
                              <a:effectLst/>
                              <a:latin typeface="Cambria Math" panose="02040503050406030204" pitchFamily="18" charset="0"/>
                              <a:ea typeface="Times New Roman" panose="02020603050405020304" pitchFamily="18" charset="0"/>
                            </a:rPr>
                          </m:ctrlPr>
                        </m:naryPr>
                        <m: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sub>
                        <m:sup/>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en-US" i="1" kern="1200">
                                  <a:solidFill>
                                    <a:srgbClr val="000000"/>
                                  </a:solidFill>
                                  <a:effectLst/>
                                  <a:latin typeface="Cambria Math" panose="02040503050406030204" pitchFamily="18" charset="0"/>
                                  <a:ea typeface="Times New Roman" panose="02020603050405020304" pitchFamily="18" charset="0"/>
                                </a:rPr>
                              </m:ctrlPr>
                            </m:d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en-US" i="1" kern="1200">
                                  <a:solidFill>
                                    <a:srgbClr val="000000"/>
                                  </a:solidFill>
                                  <a:effectLst/>
                                  <a:latin typeface="Cambria Math" panose="02040503050406030204" pitchFamily="18" charset="0"/>
                                  <a:ea typeface="Times New Roman" panose="02020603050405020304" pitchFamily="18" charset="0"/>
                                </a:rPr>
                              </m:ctrlPr>
                            </m:sSubSup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𝑚𝑎𝑥</m:t>
                              </m:r>
                            </m:sup>
                          </m:sSubSup>
                        </m:e>
                      </m:nary>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supHide m:val="on"/>
                          <m:ctrlPr>
                            <a:rPr lang="en-US" i="1" kern="1200">
                              <a:solidFill>
                                <a:srgbClr val="000000"/>
                              </a:solidFill>
                              <a:effectLst/>
                              <a:latin typeface="Cambria Math" panose="02040503050406030204" pitchFamily="18" charset="0"/>
                              <a:ea typeface="Times New Roman" panose="02020603050405020304" pitchFamily="18" charset="0"/>
                            </a:rPr>
                          </m:ctrlPr>
                        </m:naryPr>
                        <m: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sub>
                        <m:sup/>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en-US" i="1" kern="1200">
                                      <a:solidFill>
                                        <a:srgbClr val="000000"/>
                                      </a:solidFill>
                                      <a:effectLst/>
                                      <a:latin typeface="Cambria Math" panose="02040503050406030204" pitchFamily="18" charset="0"/>
                                      <a:ea typeface="Times New Roman" panose="02020603050405020304" pitchFamily="18" charset="0"/>
                                    </a:rPr>
                                  </m:ctrlPr>
                                </m:d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en-US" i="1" kern="1200">
                                  <a:solidFill>
                                    <a:srgbClr val="000000"/>
                                  </a:solidFill>
                                  <a:effectLst/>
                                  <a:latin typeface="Cambria Math" panose="02040503050406030204" pitchFamily="18" charset="0"/>
                                  <a:ea typeface="Times New Roman" panose="02020603050405020304" pitchFamily="18" charset="0"/>
                                </a:rPr>
                              </m:ctrlPr>
                            </m:d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e>
                          </m:d>
                        </m:e>
                      </m:nary>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𝑅</m:t>
                      </m:r>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𝑇</m:t>
                      </m:r>
                    </m:oMath>
                  </m:oMathPara>
                </a14:m>
                <a:endParaRPr lang="en-US" dirty="0"/>
              </a:p>
              <a:p>
                <a:r>
                  <a:rPr lang="en-US" dirty="0"/>
                  <a:t>Combine with load generation balance: </a:t>
                </a:r>
              </a:p>
              <a:p>
                <a:pPr marL="0" indent="0">
                  <a:buNone/>
                </a:pPr>
                <a14:m>
                  <m:oMathPara xmlns:m="http://schemas.openxmlformats.org/officeDocument/2006/math">
                    <m:oMathParaPr>
                      <m:jc m:val="centerGroup"/>
                    </m:oMathParaPr>
                    <m:oMath xmlns:m="http://schemas.openxmlformats.org/officeDocument/2006/math">
                      <m:nary>
                        <m:naryPr>
                          <m:chr m:val="∑"/>
                          <m:limLoc m:val="undOvr"/>
                          <m:supHide m:val="on"/>
                          <m:ctrlPr>
                            <a:rPr lang="en-US" i="1" kern="1200" smtClean="0">
                              <a:solidFill>
                                <a:srgbClr val="000000"/>
                              </a:solidFill>
                              <a:effectLst/>
                              <a:latin typeface="Cambria Math" panose="02040503050406030204" pitchFamily="18" charset="0"/>
                              <a:ea typeface="Times New Roman" panose="02020603050405020304" pitchFamily="18" charset="0"/>
                            </a:rPr>
                          </m:ctrlPr>
                        </m:naryPr>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sub>
                        <m:sup/>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en-US" i="1" kern="1200">
                                  <a:solidFill>
                                    <a:srgbClr val="000000"/>
                                  </a:solidFill>
                                  <a:effectLst/>
                                  <a:latin typeface="Cambria Math" panose="02040503050406030204" pitchFamily="18" charset="0"/>
                                  <a:ea typeface="Times New Roman" panose="02020603050405020304" pitchFamily="18" charset="0"/>
                                </a:rPr>
                              </m:ctrlPr>
                            </m:d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en-US" i="1" kern="1200">
                                  <a:solidFill>
                                    <a:srgbClr val="000000"/>
                                  </a:solidFill>
                                  <a:effectLst/>
                                  <a:latin typeface="Cambria Math" panose="02040503050406030204" pitchFamily="18" charset="0"/>
                                  <a:ea typeface="Times New Roman" panose="02020603050405020304" pitchFamily="18" charset="0"/>
                                </a:rPr>
                              </m:ctrlPr>
                            </m:d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e>
                          </m:d>
                        </m:e>
                      </m:nary>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𝐿</m:t>
                      </m:r>
                      <m:d>
                        <m:dPr>
                          <m:ctrlPr>
                            <a:rPr lang="en-US" i="1" kern="1200">
                              <a:solidFill>
                                <a:srgbClr val="000000"/>
                              </a:solidFill>
                              <a:effectLst/>
                              <a:latin typeface="Cambria Math" panose="02040503050406030204" pitchFamily="18" charset="0"/>
                              <a:ea typeface="Times New Roman" panose="02020603050405020304" pitchFamily="18" charset="0"/>
                            </a:rPr>
                          </m:ctrlPr>
                        </m:d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𝑇</m:t>
                      </m:r>
                    </m:oMath>
                  </m:oMathPara>
                </a14:m>
                <a:endParaRPr lang="en-US" dirty="0"/>
              </a:p>
              <a:p>
                <a:r>
                  <a:rPr lang="en-US" dirty="0"/>
                  <a:t>Reserve constraint:</a:t>
                </a:r>
              </a:p>
              <a:p>
                <a:pPr marL="0" indent="0">
                  <a:buNone/>
                </a:pPr>
                <a14:m>
                  <m:oMathPara xmlns:m="http://schemas.openxmlformats.org/officeDocument/2006/math">
                    <m:oMathParaPr>
                      <m:jc m:val="centerGroup"/>
                    </m:oMathParaPr>
                    <m:oMath xmlns:m="http://schemas.openxmlformats.org/officeDocument/2006/math">
                      <m:nary>
                        <m:naryPr>
                          <m:chr m:val="∑"/>
                          <m:limLoc m:val="undOvr"/>
                          <m:supHide m:val="on"/>
                          <m:ctrlPr>
                            <a:rPr lang="en-US" i="1" kern="1200" smtClean="0">
                              <a:solidFill>
                                <a:srgbClr val="000000"/>
                              </a:solidFill>
                              <a:effectLst/>
                              <a:latin typeface="Cambria Math" panose="02040503050406030204" pitchFamily="18" charset="0"/>
                              <a:ea typeface="Times New Roman" panose="02020603050405020304" pitchFamily="18" charset="0"/>
                            </a:rPr>
                          </m:ctrlPr>
                        </m:naryPr>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sub>
                        <m:sup/>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en-US" i="1" kern="1200">
                                  <a:solidFill>
                                    <a:srgbClr val="000000"/>
                                  </a:solidFill>
                                  <a:effectLst/>
                                  <a:latin typeface="Cambria Math" panose="02040503050406030204" pitchFamily="18" charset="0"/>
                                  <a:ea typeface="Times New Roman" panose="02020603050405020304" pitchFamily="18" charset="0"/>
                                </a:rPr>
                              </m:ctrlPr>
                            </m:d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en-US" i="1" kern="1200">
                                  <a:solidFill>
                                    <a:srgbClr val="000000"/>
                                  </a:solidFill>
                                  <a:effectLst/>
                                  <a:latin typeface="Cambria Math" panose="02040503050406030204" pitchFamily="18" charset="0"/>
                                  <a:ea typeface="Times New Roman" panose="02020603050405020304" pitchFamily="18" charset="0"/>
                                </a:rPr>
                              </m:ctrlPr>
                            </m:sSub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𝑚𝑎𝑥</m:t>
                              </m:r>
                            </m:sup>
                          </m:sSubSup>
                        </m:e>
                      </m:nary>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𝐿</m:t>
                      </m:r>
                      <m:d>
                        <m:dPr>
                          <m:ctrlPr>
                            <a:rPr lang="en-US" i="1" kern="1200">
                              <a:solidFill>
                                <a:srgbClr val="000000"/>
                              </a:solidFill>
                              <a:effectLst/>
                              <a:latin typeface="Cambria Math" panose="02040503050406030204" pitchFamily="18" charset="0"/>
                              <a:ea typeface="Times New Roman" panose="02020603050405020304" pitchFamily="18" charset="0"/>
                            </a:rPr>
                          </m:ctrlPr>
                        </m:d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𝑅</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𝑇</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05A2A1E-615E-CB2E-A652-7719D7955680}"/>
                  </a:ext>
                </a:extLst>
              </p:cNvPr>
              <p:cNvSpPr>
                <a:spLocks noGrp="1" noRot="1" noChangeAspect="1" noMove="1" noResize="1" noEditPoints="1" noAdjustHandles="1" noChangeArrowheads="1" noChangeShapeType="1" noTextEdit="1"/>
              </p:cNvSpPr>
              <p:nvPr>
                <p:ph sz="quarter" idx="12"/>
              </p:nvPr>
            </p:nvSpPr>
            <p:spPr>
              <a:blipFill>
                <a:blip r:embed="rId2"/>
                <a:stretch>
                  <a:fillRect l="-829" t="-2145" b="-40751"/>
                </a:stretch>
              </a:blipFill>
            </p:spPr>
            <p:txBody>
              <a:bodyPr/>
              <a:lstStyle/>
              <a:p>
                <a:r>
                  <a:rPr lang="en-US">
                    <a:noFill/>
                  </a:rPr>
                  <a:t> </a:t>
                </a:r>
              </a:p>
            </p:txBody>
          </p:sp>
        </mc:Fallback>
      </mc:AlternateContent>
    </p:spTree>
    <p:extLst>
      <p:ext uri="{BB962C8B-B14F-4D97-AF65-F5344CB8AC3E}">
        <p14:creationId xmlns:p14="http://schemas.microsoft.com/office/powerpoint/2010/main" val="12887559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C9DEDA48-683A-B79C-DC0C-CA6039161FBA}"/>
                  </a:ext>
                </a:extLst>
              </p:cNvPr>
              <p:cNvSpPr>
                <a:spLocks noGrp="1"/>
              </p:cNvSpPr>
              <p:nvPr>
                <p:ph type="body" sz="quarter" idx="10"/>
              </p:nvPr>
            </p:nvSpPr>
            <p:spPr/>
            <p:txBody>
              <a:bodyPr/>
              <a:lstStyle/>
              <a:p>
                <a:r>
                  <a:rPr lang="en-US" dirty="0"/>
                  <a:t>Reserve requirement </a:t>
                </a:r>
                <a14:m>
                  <m:oMath xmlns:m="http://schemas.openxmlformats.org/officeDocument/2006/math">
                    <m: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𝑅</m:t>
                    </m:r>
                    <m: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effectLst/>
                  </a:rPr>
                  <a:t> </a:t>
                </a:r>
                <a:endParaRPr lang="en-US" dirty="0"/>
              </a:p>
            </p:txBody>
          </p:sp>
        </mc:Choice>
        <mc:Fallback xmlns="">
          <p:sp>
            <p:nvSpPr>
              <p:cNvPr id="2" name="Text Placeholder 1">
                <a:extLst>
                  <a:ext uri="{FF2B5EF4-FFF2-40B4-BE49-F238E27FC236}">
                    <a16:creationId xmlns:a16="http://schemas.microsoft.com/office/drawing/2014/main" id="{C9DEDA48-683A-B79C-DC0C-CA6039161FBA}"/>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1422" t="-18868" b="-7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7EB09A-9FA0-7088-4E31-8E928AFFF889}"/>
                  </a:ext>
                </a:extLst>
              </p:cNvPr>
              <p:cNvSpPr>
                <a:spLocks noGrp="1"/>
              </p:cNvSpPr>
              <p:nvPr>
                <p:ph sz="quarter" idx="12"/>
              </p:nvPr>
            </p:nvSpPr>
            <p:spPr/>
            <p:txBody>
              <a:bodyPr/>
              <a:lstStyle/>
              <a:p>
                <a:r>
                  <a:rPr lang="en-US" dirty="0"/>
                  <a:t>Must be able to handle the largest credible contingency</a:t>
                </a:r>
              </a:p>
              <a:p>
                <a:r>
                  <a:rPr lang="en-US" dirty="0"/>
                  <a:t>In a small system: </a:t>
                </a:r>
              </a:p>
              <a:p>
                <a:pPr lvl="1"/>
                <a:r>
                  <a:rPr lang="en-US" dirty="0"/>
                  <a:t>Loss of largest committed unit</a:t>
                </a:r>
              </a:p>
              <a:p>
                <a:pPr marL="342900" lvl="1" indent="0">
                  <a:buNone/>
                </a:pPr>
                <a:r>
                  <a:rPr lang="en-US" kern="1200" dirty="0">
                    <a:solidFill>
                      <a:srgbClr val="000000"/>
                    </a:solidFill>
                    <a:effectLst/>
                    <a:ea typeface="Times New Roman" panose="02020603050405020304" pitchFamily="18" charset="0"/>
                    <a:cs typeface="Times New Roman" panose="02020603050405020304" pitchFamily="18" charset="0"/>
                    <a:sym typeface="Wingdings" pitchFamily="2" charset="2"/>
                  </a:rPr>
                  <a:t> </a:t>
                </a:r>
                <a14:m>
                  <m:oMath xmlns:m="http://schemas.openxmlformats.org/officeDocument/2006/math">
                    <m: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𝑅</m:t>
                    </m:r>
                    <m: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t> = capacity of this unit</a:t>
                </a:r>
              </a:p>
              <a:p>
                <a:r>
                  <a:rPr lang="en-US" dirty="0"/>
                  <a:t>In a large system: </a:t>
                </a:r>
              </a:p>
              <a:p>
                <a:pPr lvl="1"/>
                <a:r>
                  <a:rPr lang="en-US" dirty="0"/>
                  <a:t>Nearly simultaneous loss of multiple units or large decrease in renewable generation</a:t>
                </a:r>
              </a:p>
              <a:p>
                <a:pPr marL="342900" lvl="1" indent="0">
                  <a:buNone/>
                </a:pPr>
                <a:r>
                  <a:rPr lang="en-US" kern="1200" dirty="0">
                    <a:solidFill>
                      <a:srgbClr val="000000"/>
                    </a:solidFill>
                    <a:effectLst/>
                    <a:ea typeface="Times New Roman" panose="02020603050405020304" pitchFamily="18" charset="0"/>
                    <a:cs typeface="Times New Roman" panose="02020603050405020304" pitchFamily="18" charset="0"/>
                    <a:sym typeface="Wingdings" pitchFamily="2" charset="2"/>
                  </a:rPr>
                  <a:t> </a:t>
                </a:r>
                <a14:m>
                  <m:oMath xmlns:m="http://schemas.openxmlformats.org/officeDocument/2006/math">
                    <m: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𝑅</m:t>
                    </m:r>
                    <m: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t> determined using probabilistic calculations</a:t>
                </a:r>
              </a:p>
              <a:p>
                <a:r>
                  <a:rPr lang="en-US" dirty="0"/>
                  <a:t>Committed generation must also be able to ramp up or down sufficiently fast</a:t>
                </a:r>
              </a:p>
              <a:p>
                <a:r>
                  <a:rPr lang="en-US" dirty="0"/>
                  <a:t>Including these constraints in UC often forces the commitment of additional units</a:t>
                </a:r>
              </a:p>
              <a:p>
                <a:pPr lvl="1"/>
                <a:r>
                  <a:rPr lang="en-US" dirty="0"/>
                  <a:t>Increase in operating cost</a:t>
                </a:r>
              </a:p>
              <a:p>
                <a:r>
                  <a:rPr lang="en-US" dirty="0"/>
                  <a:t>Can also use voluntary load shedding or battery energy storage for reserve</a:t>
                </a:r>
              </a:p>
              <a:p>
                <a:endParaRPr lang="en-US" dirty="0"/>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157EB09A-9FA0-7088-4E31-8E928AFFF889}"/>
                  </a:ext>
                </a:extLst>
              </p:cNvPr>
              <p:cNvSpPr>
                <a:spLocks noGrp="1" noRot="1" noChangeAspect="1" noMove="1" noResize="1" noEditPoints="1" noAdjustHandles="1" noChangeArrowheads="1" noChangeShapeType="1" noTextEdit="1"/>
              </p:cNvSpPr>
              <p:nvPr>
                <p:ph sz="quarter" idx="12"/>
              </p:nvPr>
            </p:nvSpPr>
            <p:spPr>
              <a:blipFill>
                <a:blip r:embed="rId3"/>
                <a:stretch>
                  <a:fillRect l="-829" t="-1072"/>
                </a:stretch>
              </a:blipFill>
            </p:spPr>
            <p:txBody>
              <a:bodyPr/>
              <a:lstStyle/>
              <a:p>
                <a:r>
                  <a:rPr lang="en-US">
                    <a:noFill/>
                  </a:rPr>
                  <a:t> </a:t>
                </a:r>
              </a:p>
            </p:txBody>
          </p:sp>
        </mc:Fallback>
      </mc:AlternateContent>
    </p:spTree>
    <p:extLst>
      <p:ext uri="{BB962C8B-B14F-4D97-AF65-F5344CB8AC3E}">
        <p14:creationId xmlns:p14="http://schemas.microsoft.com/office/powerpoint/2010/main" val="36737656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602CA8-B294-BCF4-1226-4953025B79DB}"/>
              </a:ext>
            </a:extLst>
          </p:cNvPr>
          <p:cNvSpPr>
            <a:spLocks noGrp="1"/>
          </p:cNvSpPr>
          <p:nvPr>
            <p:ph type="body" sz="quarter" idx="10"/>
          </p:nvPr>
        </p:nvSpPr>
        <p:spPr/>
        <p:txBody>
          <a:bodyPr>
            <a:normAutofit/>
          </a:bodyPr>
          <a:lstStyle/>
          <a:p>
            <a:r>
              <a:rPr lang="en-US" dirty="0">
                <a:effectLst/>
                <a:ea typeface="Calibri" panose="020F0502020204030204" pitchFamily="34" charset="0"/>
              </a:rPr>
              <a:t>Example 6.14: Unit commitment with reserve</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3DC1CA6F-C7BA-0238-9CFC-D2B78E232735}"/>
                  </a:ext>
                </a:extLst>
              </p:cNvPr>
              <p:cNvGraphicFramePr>
                <a:graphicFrameLocks noGrp="1"/>
              </p:cNvGraphicFramePr>
              <p:nvPr>
                <p:extLst>
                  <p:ext uri="{D42A27DB-BD31-4B8C-83A1-F6EECF244321}">
                    <p14:modId xmlns:p14="http://schemas.microsoft.com/office/powerpoint/2010/main" val="439703445"/>
                  </p:ext>
                </p:extLst>
              </p:nvPr>
            </p:nvGraphicFramePr>
            <p:xfrm>
              <a:off x="895678" y="1825915"/>
              <a:ext cx="10372685" cy="2046394"/>
            </p:xfrm>
            <a:graphic>
              <a:graphicData uri="http://schemas.openxmlformats.org/drawingml/2006/table">
                <a:tbl>
                  <a:tblPr firstRow="1" firstCol="1" bandRow="1">
                    <a:tableStyleId>{5C22544A-7EE6-4342-B048-85BDC9FD1C3A}</a:tableStyleId>
                  </a:tblPr>
                  <a:tblGrid>
                    <a:gridCol w="1615436">
                      <a:extLst>
                        <a:ext uri="{9D8B030D-6E8A-4147-A177-3AD203B41FA5}">
                          <a16:colId xmlns:a16="http://schemas.microsoft.com/office/drawing/2014/main" val="2790180807"/>
                        </a:ext>
                      </a:extLst>
                    </a:gridCol>
                    <a:gridCol w="1716069">
                      <a:extLst>
                        <a:ext uri="{9D8B030D-6E8A-4147-A177-3AD203B41FA5}">
                          <a16:colId xmlns:a16="http://schemas.microsoft.com/office/drawing/2014/main" val="1849867718"/>
                        </a:ext>
                      </a:extLst>
                    </a:gridCol>
                    <a:gridCol w="1716069">
                      <a:extLst>
                        <a:ext uri="{9D8B030D-6E8A-4147-A177-3AD203B41FA5}">
                          <a16:colId xmlns:a16="http://schemas.microsoft.com/office/drawing/2014/main" val="2056138118"/>
                        </a:ext>
                      </a:extLst>
                    </a:gridCol>
                    <a:gridCol w="1906743">
                      <a:extLst>
                        <a:ext uri="{9D8B030D-6E8A-4147-A177-3AD203B41FA5}">
                          <a16:colId xmlns:a16="http://schemas.microsoft.com/office/drawing/2014/main" val="1953166874"/>
                        </a:ext>
                      </a:extLst>
                    </a:gridCol>
                    <a:gridCol w="1892973">
                      <a:extLst>
                        <a:ext uri="{9D8B030D-6E8A-4147-A177-3AD203B41FA5}">
                          <a16:colId xmlns:a16="http://schemas.microsoft.com/office/drawing/2014/main" val="106487661"/>
                        </a:ext>
                      </a:extLst>
                    </a:gridCol>
                    <a:gridCol w="1525395">
                      <a:extLst>
                        <a:ext uri="{9D8B030D-6E8A-4147-A177-3AD203B41FA5}">
                          <a16:colId xmlns:a16="http://schemas.microsoft.com/office/drawing/2014/main" val="4098922035"/>
                        </a:ext>
                      </a:extLst>
                    </a:gridCol>
                  </a:tblGrid>
                  <a:tr h="478686">
                    <a:tc>
                      <a:txBody>
                        <a:bodyPr/>
                        <a:lstStyle/>
                        <a:p>
                          <a:pPr marL="0" marR="0" algn="ctr">
                            <a:spcBef>
                              <a:spcPts val="0"/>
                            </a:spcBef>
                            <a:spcAft>
                              <a:spcPts val="0"/>
                            </a:spcAft>
                          </a:pPr>
                          <a:r>
                            <a:rPr lang="en-US" sz="2000">
                              <a:effectLst/>
                            </a:rPr>
                            <a:t>Unit Name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14:m>
                            <m:oMath xmlns:m="http://schemas.openxmlformats.org/officeDocument/2006/math">
                              <m:sSup>
                                <m:sSupPr>
                                  <m:ctrlPr>
                                    <a:rPr lang="en-US" sz="2000" i="1">
                                      <a:effectLst/>
                                      <a:latin typeface="Cambria Math" panose="02040503050406030204" pitchFamily="18" charset="0"/>
                                    </a:rPr>
                                  </m:ctrlPr>
                                </m:sSupPr>
                                <m:e>
                                  <m:r>
                                    <a:rPr lang="en-US" sz="2000">
                                      <a:effectLst/>
                                      <a:latin typeface="Cambria Math" panose="02040503050406030204" pitchFamily="18" charset="0"/>
                                    </a:rPr>
                                    <m:t>𝑃</m:t>
                                  </m:r>
                                </m:e>
                                <m:sup>
                                  <m:r>
                                    <a:rPr lang="en-US" sz="2000">
                                      <a:effectLst/>
                                      <a:latin typeface="Cambria Math" panose="02040503050406030204" pitchFamily="18" charset="0"/>
                                    </a:rPr>
                                    <m:t>𝑚𝑖𝑛</m:t>
                                  </m:r>
                                </m:sup>
                              </m:sSup>
                            </m:oMath>
                          </a14:m>
                          <a:r>
                            <a:rPr lang="en-US" sz="2000">
                              <a:effectLst/>
                            </a:rPr>
                            <a:t> </a:t>
                          </a:r>
                        </a:p>
                        <a:p>
                          <a:pPr marL="0" marR="0" algn="ctr">
                            <a:spcBef>
                              <a:spcPts val="0"/>
                            </a:spcBef>
                            <a:spcAft>
                              <a:spcPts val="0"/>
                            </a:spcAft>
                          </a:pPr>
                          <a:r>
                            <a:rPr lang="en-US" sz="2000">
                              <a:effectLst/>
                            </a:rPr>
                            <a:t>(MW)</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14:m>
                            <m:oMath xmlns:m="http://schemas.openxmlformats.org/officeDocument/2006/math">
                              <m:sSup>
                                <m:sSupPr>
                                  <m:ctrlPr>
                                    <a:rPr lang="en-US" sz="2000" i="1">
                                      <a:effectLst/>
                                      <a:latin typeface="Cambria Math" panose="02040503050406030204" pitchFamily="18" charset="0"/>
                                    </a:rPr>
                                  </m:ctrlPr>
                                </m:sSupPr>
                                <m:e>
                                  <m:r>
                                    <a:rPr lang="en-US" sz="2000">
                                      <a:effectLst/>
                                      <a:latin typeface="Cambria Math" panose="02040503050406030204" pitchFamily="18" charset="0"/>
                                    </a:rPr>
                                    <m:t>𝑃</m:t>
                                  </m:r>
                                </m:e>
                                <m:sup>
                                  <m:r>
                                    <a:rPr lang="en-US" sz="2000">
                                      <a:effectLst/>
                                      <a:latin typeface="Cambria Math" panose="02040503050406030204" pitchFamily="18" charset="0"/>
                                    </a:rPr>
                                    <m:t>𝑚𝑎𝑥</m:t>
                                  </m:r>
                                </m:sup>
                              </m:sSup>
                            </m:oMath>
                          </a14:m>
                          <a:r>
                            <a:rPr lang="en-US" sz="2000">
                              <a:effectLst/>
                            </a:rPr>
                            <a:t> </a:t>
                          </a:r>
                        </a:p>
                        <a:p>
                          <a:pPr marL="0" marR="0" algn="ctr">
                            <a:spcBef>
                              <a:spcPts val="0"/>
                            </a:spcBef>
                            <a:spcAft>
                              <a:spcPts val="0"/>
                            </a:spcAft>
                          </a:pPr>
                          <a:r>
                            <a:rPr lang="en-US" sz="2000">
                              <a:effectLst/>
                            </a:rPr>
                            <a:t>(MW)</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Marginal cost ($/MWh)</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Startup cost </a:t>
                          </a:r>
                        </a:p>
                        <a:p>
                          <a:pPr marL="0" marR="0" algn="ctr">
                            <a:spcBef>
                              <a:spcPts val="0"/>
                            </a:spcBef>
                            <a:spcAft>
                              <a:spcPts val="0"/>
                            </a:spcAft>
                          </a:pPr>
                          <a:r>
                            <a:rPr lang="en-US" sz="2000">
                              <a:effectLst/>
                            </a:rPr>
                            <a: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kern="1200">
                              <a:effectLst/>
                            </a:rPr>
                            <a:t>Initial state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23780064"/>
                      </a:ext>
                    </a:extLst>
                  </a:tr>
                  <a:tr h="356722">
                    <a:tc>
                      <a:txBody>
                        <a:bodyPr/>
                        <a:lstStyle/>
                        <a:p>
                          <a:pPr marL="0" marR="0" algn="ctr">
                            <a:spcBef>
                              <a:spcPts val="0"/>
                            </a:spcBef>
                            <a:spcAft>
                              <a:spcPts val="0"/>
                            </a:spcAft>
                          </a:pPr>
                          <a:r>
                            <a:rPr lang="en-US" sz="2000">
                              <a:effectLst/>
                            </a:rPr>
                            <a:t>Alpha</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100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ON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84005115"/>
                      </a:ext>
                    </a:extLst>
                  </a:tr>
                  <a:tr h="356722">
                    <a:tc>
                      <a:txBody>
                        <a:bodyPr/>
                        <a:lstStyle/>
                        <a:p>
                          <a:pPr marL="0" marR="0" algn="ctr">
                            <a:spcBef>
                              <a:spcPts val="0"/>
                            </a:spcBef>
                            <a:spcAft>
                              <a:spcPts val="0"/>
                            </a:spcAft>
                          </a:pPr>
                          <a:r>
                            <a:rPr lang="en-US" sz="2000">
                              <a:effectLst/>
                            </a:rPr>
                            <a:t>Beta</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30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100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ON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32965423"/>
                      </a:ext>
                    </a:extLst>
                  </a:tr>
                  <a:tr h="356722">
                    <a:tc>
                      <a:txBody>
                        <a:bodyPr/>
                        <a:lstStyle/>
                        <a:p>
                          <a:pPr marL="0" marR="0" algn="ctr">
                            <a:spcBef>
                              <a:spcPts val="0"/>
                            </a:spcBef>
                            <a:spcAft>
                              <a:spcPts val="0"/>
                            </a:spcAft>
                          </a:pPr>
                          <a:r>
                            <a:rPr lang="en-US" sz="2000">
                              <a:effectLst/>
                            </a:rPr>
                            <a:t>Gamma</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50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100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OFF</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41844428"/>
                      </a:ext>
                    </a:extLst>
                  </a:tr>
                  <a:tr h="356722">
                    <a:tc>
                      <a:txBody>
                        <a:bodyPr/>
                        <a:lstStyle/>
                        <a:p>
                          <a:pPr marL="0" marR="0" algn="ctr">
                            <a:spcBef>
                              <a:spcPts val="0"/>
                            </a:spcBef>
                            <a:spcAft>
                              <a:spcPts val="0"/>
                            </a:spcAft>
                          </a:pPr>
                          <a:r>
                            <a:rPr lang="en-US" sz="2000">
                              <a:effectLst/>
                            </a:rPr>
                            <a:t>Delta</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dirty="0">
                              <a:effectLst/>
                            </a:rPr>
                            <a:t>OFF</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85728840"/>
                      </a:ext>
                    </a:extLst>
                  </a:tr>
                </a:tbl>
              </a:graphicData>
            </a:graphic>
          </p:graphicFrame>
        </mc:Choice>
        <mc:Fallback xmlns="">
          <p:graphicFrame>
            <p:nvGraphicFramePr>
              <p:cNvPr id="4" name="Table 3">
                <a:extLst>
                  <a:ext uri="{FF2B5EF4-FFF2-40B4-BE49-F238E27FC236}">
                    <a16:creationId xmlns:a16="http://schemas.microsoft.com/office/drawing/2014/main" id="{3DC1CA6F-C7BA-0238-9CFC-D2B78E232735}"/>
                  </a:ext>
                </a:extLst>
              </p:cNvPr>
              <p:cNvGraphicFramePr>
                <a:graphicFrameLocks noGrp="1"/>
              </p:cNvGraphicFramePr>
              <p:nvPr>
                <p:extLst>
                  <p:ext uri="{D42A27DB-BD31-4B8C-83A1-F6EECF244321}">
                    <p14:modId xmlns:p14="http://schemas.microsoft.com/office/powerpoint/2010/main" val="439703445"/>
                  </p:ext>
                </p:extLst>
              </p:nvPr>
            </p:nvGraphicFramePr>
            <p:xfrm>
              <a:off x="895678" y="1825915"/>
              <a:ext cx="10372685" cy="2040425"/>
            </p:xfrm>
            <a:graphic>
              <a:graphicData uri="http://schemas.openxmlformats.org/drawingml/2006/table">
                <a:tbl>
                  <a:tblPr firstRow="1" firstCol="1" bandRow="1">
                    <a:tableStyleId>{5C22544A-7EE6-4342-B048-85BDC9FD1C3A}</a:tableStyleId>
                  </a:tblPr>
                  <a:tblGrid>
                    <a:gridCol w="1615436">
                      <a:extLst>
                        <a:ext uri="{9D8B030D-6E8A-4147-A177-3AD203B41FA5}">
                          <a16:colId xmlns:a16="http://schemas.microsoft.com/office/drawing/2014/main" val="2790180807"/>
                        </a:ext>
                      </a:extLst>
                    </a:gridCol>
                    <a:gridCol w="1716069">
                      <a:extLst>
                        <a:ext uri="{9D8B030D-6E8A-4147-A177-3AD203B41FA5}">
                          <a16:colId xmlns:a16="http://schemas.microsoft.com/office/drawing/2014/main" val="1849867718"/>
                        </a:ext>
                      </a:extLst>
                    </a:gridCol>
                    <a:gridCol w="1716069">
                      <a:extLst>
                        <a:ext uri="{9D8B030D-6E8A-4147-A177-3AD203B41FA5}">
                          <a16:colId xmlns:a16="http://schemas.microsoft.com/office/drawing/2014/main" val="2056138118"/>
                        </a:ext>
                      </a:extLst>
                    </a:gridCol>
                    <a:gridCol w="1906743">
                      <a:extLst>
                        <a:ext uri="{9D8B030D-6E8A-4147-A177-3AD203B41FA5}">
                          <a16:colId xmlns:a16="http://schemas.microsoft.com/office/drawing/2014/main" val="1953166874"/>
                        </a:ext>
                      </a:extLst>
                    </a:gridCol>
                    <a:gridCol w="1892973">
                      <a:extLst>
                        <a:ext uri="{9D8B030D-6E8A-4147-A177-3AD203B41FA5}">
                          <a16:colId xmlns:a16="http://schemas.microsoft.com/office/drawing/2014/main" val="106487661"/>
                        </a:ext>
                      </a:extLst>
                    </a:gridCol>
                    <a:gridCol w="1525395">
                      <a:extLst>
                        <a:ext uri="{9D8B030D-6E8A-4147-A177-3AD203B41FA5}">
                          <a16:colId xmlns:a16="http://schemas.microsoft.com/office/drawing/2014/main" val="4098922035"/>
                        </a:ext>
                      </a:extLst>
                    </a:gridCol>
                  </a:tblGrid>
                  <a:tr h="613537">
                    <a:tc>
                      <a:txBody>
                        <a:bodyPr/>
                        <a:lstStyle/>
                        <a:p>
                          <a:pPr marL="0" marR="0" algn="ctr">
                            <a:spcBef>
                              <a:spcPts val="0"/>
                            </a:spcBef>
                            <a:spcAft>
                              <a:spcPts val="0"/>
                            </a:spcAft>
                          </a:pPr>
                          <a:r>
                            <a:rPr lang="en-US" sz="2000">
                              <a:effectLst/>
                            </a:rPr>
                            <a:t>Unit Name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2"/>
                          <a:stretch>
                            <a:fillRect l="-94118" t="-12245" r="-409559" b="-251020"/>
                          </a:stretch>
                        </a:blipFill>
                      </a:tcPr>
                    </a:tc>
                    <a:tc>
                      <a:txBody>
                        <a:bodyPr/>
                        <a:lstStyle/>
                        <a:p>
                          <a:endParaRPr lang="en-US"/>
                        </a:p>
                      </a:txBody>
                      <a:tcPr marL="68580" marR="68580" marT="0" marB="0" anchor="ctr">
                        <a:blipFill>
                          <a:blip r:embed="rId2"/>
                          <a:stretch>
                            <a:fillRect l="-195556" t="-12245" r="-312593" b="-251020"/>
                          </a:stretch>
                        </a:blipFill>
                      </a:tcPr>
                    </a:tc>
                    <a:tc>
                      <a:txBody>
                        <a:bodyPr/>
                        <a:lstStyle/>
                        <a:p>
                          <a:pPr marL="0" marR="0" algn="ctr">
                            <a:spcBef>
                              <a:spcPts val="0"/>
                            </a:spcBef>
                            <a:spcAft>
                              <a:spcPts val="0"/>
                            </a:spcAft>
                          </a:pPr>
                          <a:r>
                            <a:rPr lang="en-US" sz="2000">
                              <a:effectLst/>
                            </a:rPr>
                            <a:t>Marginal cost ($/MWh)</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Startup cost </a:t>
                          </a:r>
                        </a:p>
                        <a:p>
                          <a:pPr marL="0" marR="0" algn="ctr">
                            <a:spcBef>
                              <a:spcPts val="0"/>
                            </a:spcBef>
                            <a:spcAft>
                              <a:spcPts val="0"/>
                            </a:spcAft>
                          </a:pPr>
                          <a:r>
                            <a:rPr lang="en-US" sz="2000">
                              <a:effectLst/>
                            </a:rPr>
                            <a: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kern="1200">
                              <a:effectLst/>
                            </a:rPr>
                            <a:t>Initial state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23780064"/>
                      </a:ext>
                    </a:extLst>
                  </a:tr>
                  <a:tr h="356722">
                    <a:tc>
                      <a:txBody>
                        <a:bodyPr/>
                        <a:lstStyle/>
                        <a:p>
                          <a:pPr marL="0" marR="0" algn="ctr">
                            <a:spcBef>
                              <a:spcPts val="0"/>
                            </a:spcBef>
                            <a:spcAft>
                              <a:spcPts val="0"/>
                            </a:spcAft>
                          </a:pPr>
                          <a:r>
                            <a:rPr lang="en-US" sz="2000">
                              <a:effectLst/>
                            </a:rPr>
                            <a:t>Alpha</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100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ON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84005115"/>
                      </a:ext>
                    </a:extLst>
                  </a:tr>
                  <a:tr h="356722">
                    <a:tc>
                      <a:txBody>
                        <a:bodyPr/>
                        <a:lstStyle/>
                        <a:p>
                          <a:pPr marL="0" marR="0" algn="ctr">
                            <a:spcBef>
                              <a:spcPts val="0"/>
                            </a:spcBef>
                            <a:spcAft>
                              <a:spcPts val="0"/>
                            </a:spcAft>
                          </a:pPr>
                          <a:r>
                            <a:rPr lang="en-US" sz="2000">
                              <a:effectLst/>
                            </a:rPr>
                            <a:t>Beta</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30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100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ON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32965423"/>
                      </a:ext>
                    </a:extLst>
                  </a:tr>
                  <a:tr h="356722">
                    <a:tc>
                      <a:txBody>
                        <a:bodyPr/>
                        <a:lstStyle/>
                        <a:p>
                          <a:pPr marL="0" marR="0" algn="ctr">
                            <a:spcBef>
                              <a:spcPts val="0"/>
                            </a:spcBef>
                            <a:spcAft>
                              <a:spcPts val="0"/>
                            </a:spcAft>
                          </a:pPr>
                          <a:r>
                            <a:rPr lang="en-US" sz="2000">
                              <a:effectLst/>
                            </a:rPr>
                            <a:t>Gamma</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50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100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OFF</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41844428"/>
                      </a:ext>
                    </a:extLst>
                  </a:tr>
                  <a:tr h="356722">
                    <a:tc>
                      <a:txBody>
                        <a:bodyPr/>
                        <a:lstStyle/>
                        <a:p>
                          <a:pPr marL="0" marR="0" algn="ctr">
                            <a:spcBef>
                              <a:spcPts val="0"/>
                            </a:spcBef>
                            <a:spcAft>
                              <a:spcPts val="0"/>
                            </a:spcAft>
                          </a:pPr>
                          <a:r>
                            <a:rPr lang="en-US" sz="2000">
                              <a:effectLst/>
                            </a:rPr>
                            <a:t>Delta</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dirty="0">
                              <a:effectLst/>
                            </a:rPr>
                            <a:t>OFF</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85728840"/>
                      </a:ext>
                    </a:extLst>
                  </a:tr>
                </a:tbl>
              </a:graphicData>
            </a:graphic>
          </p:graphicFrame>
        </mc:Fallback>
      </mc:AlternateContent>
      <p:graphicFrame>
        <p:nvGraphicFramePr>
          <p:cNvPr id="5" name="Table 4">
            <a:extLst>
              <a:ext uri="{FF2B5EF4-FFF2-40B4-BE49-F238E27FC236}">
                <a16:creationId xmlns:a16="http://schemas.microsoft.com/office/drawing/2014/main" id="{12A4A37F-B395-6CD8-2412-6672033FFBE7}"/>
              </a:ext>
            </a:extLst>
          </p:cNvPr>
          <p:cNvGraphicFramePr>
            <a:graphicFrameLocks noGrp="1"/>
          </p:cNvGraphicFramePr>
          <p:nvPr>
            <p:extLst>
              <p:ext uri="{D42A27DB-BD31-4B8C-83A1-F6EECF244321}">
                <p14:modId xmlns:p14="http://schemas.microsoft.com/office/powerpoint/2010/main" val="2961676764"/>
              </p:ext>
            </p:extLst>
          </p:nvPr>
        </p:nvGraphicFramePr>
        <p:xfrm>
          <a:off x="895678" y="4549009"/>
          <a:ext cx="6521120" cy="1216841"/>
        </p:xfrm>
        <a:graphic>
          <a:graphicData uri="http://schemas.openxmlformats.org/drawingml/2006/table">
            <a:tbl>
              <a:tblPr firstRow="1" firstCol="1" bandRow="1">
                <a:tableStyleId>{5C22544A-7EE6-4342-B048-85BDC9FD1C3A}</a:tableStyleId>
              </a:tblPr>
              <a:tblGrid>
                <a:gridCol w="1304224">
                  <a:extLst>
                    <a:ext uri="{9D8B030D-6E8A-4147-A177-3AD203B41FA5}">
                      <a16:colId xmlns:a16="http://schemas.microsoft.com/office/drawing/2014/main" val="369517301"/>
                    </a:ext>
                  </a:extLst>
                </a:gridCol>
                <a:gridCol w="1304224">
                  <a:extLst>
                    <a:ext uri="{9D8B030D-6E8A-4147-A177-3AD203B41FA5}">
                      <a16:colId xmlns:a16="http://schemas.microsoft.com/office/drawing/2014/main" val="1564022357"/>
                    </a:ext>
                  </a:extLst>
                </a:gridCol>
                <a:gridCol w="1304224">
                  <a:extLst>
                    <a:ext uri="{9D8B030D-6E8A-4147-A177-3AD203B41FA5}">
                      <a16:colId xmlns:a16="http://schemas.microsoft.com/office/drawing/2014/main" val="820191280"/>
                    </a:ext>
                  </a:extLst>
                </a:gridCol>
                <a:gridCol w="1304224">
                  <a:extLst>
                    <a:ext uri="{9D8B030D-6E8A-4147-A177-3AD203B41FA5}">
                      <a16:colId xmlns:a16="http://schemas.microsoft.com/office/drawing/2014/main" val="807540615"/>
                    </a:ext>
                  </a:extLst>
                </a:gridCol>
                <a:gridCol w="1304224">
                  <a:extLst>
                    <a:ext uri="{9D8B030D-6E8A-4147-A177-3AD203B41FA5}">
                      <a16:colId xmlns:a16="http://schemas.microsoft.com/office/drawing/2014/main" val="2144305093"/>
                    </a:ext>
                  </a:extLst>
                </a:gridCol>
              </a:tblGrid>
              <a:tr h="607241">
                <a:tc>
                  <a:txBody>
                    <a:bodyPr/>
                    <a:lstStyle/>
                    <a:p>
                      <a:pPr marL="0" marR="0">
                        <a:spcBef>
                          <a:spcPts val="0"/>
                        </a:spcBef>
                        <a:spcAft>
                          <a:spcPts val="0"/>
                        </a:spcAft>
                      </a:pPr>
                      <a:r>
                        <a:rPr lang="en-US" sz="2000">
                          <a:effectLst/>
                        </a:rPr>
                        <a:t>Hour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45428303"/>
                  </a:ext>
                </a:extLst>
              </a:tr>
              <a:tr h="607241">
                <a:tc>
                  <a:txBody>
                    <a:bodyPr/>
                    <a:lstStyle/>
                    <a:p>
                      <a:pPr marL="0" marR="0">
                        <a:spcBef>
                          <a:spcPts val="0"/>
                        </a:spcBef>
                        <a:spcAft>
                          <a:spcPts val="0"/>
                        </a:spcAft>
                      </a:pPr>
                      <a:r>
                        <a:rPr lang="en-US" sz="2000">
                          <a:effectLst/>
                        </a:rPr>
                        <a:t>Load (MW)</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30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40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60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dirty="0">
                          <a:effectLst/>
                        </a:rPr>
                        <a:t>50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27489471"/>
                  </a:ext>
                </a:extLst>
              </a:tr>
            </a:tbl>
          </a:graphicData>
        </a:graphic>
      </p:graphicFrame>
    </p:spTree>
    <p:extLst>
      <p:ext uri="{BB962C8B-B14F-4D97-AF65-F5344CB8AC3E}">
        <p14:creationId xmlns:p14="http://schemas.microsoft.com/office/powerpoint/2010/main" val="52806512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602CA8-B294-BCF4-1226-4953025B79DB}"/>
              </a:ext>
            </a:extLst>
          </p:cNvPr>
          <p:cNvSpPr>
            <a:spLocks noGrp="1"/>
          </p:cNvSpPr>
          <p:nvPr>
            <p:ph type="body" sz="quarter" idx="10"/>
          </p:nvPr>
        </p:nvSpPr>
        <p:spPr/>
        <p:txBody>
          <a:bodyPr>
            <a:normAutofit/>
          </a:bodyPr>
          <a:lstStyle/>
          <a:p>
            <a:r>
              <a:rPr lang="en-US" dirty="0">
                <a:effectLst/>
                <a:ea typeface="Calibri" panose="020F0502020204030204" pitchFamily="34" charset="0"/>
              </a:rPr>
              <a:t>Example 6.14: Unit commitment with reserve</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AC0B06B7-395E-0FB3-3990-3C3864E43241}"/>
                  </a:ext>
                </a:extLst>
              </p:cNvPr>
              <p:cNvGraphicFramePr>
                <a:graphicFrameLocks noGrp="1"/>
              </p:cNvGraphicFramePr>
              <p:nvPr>
                <p:extLst>
                  <p:ext uri="{D42A27DB-BD31-4B8C-83A1-F6EECF244321}">
                    <p14:modId xmlns:p14="http://schemas.microsoft.com/office/powerpoint/2010/main" val="1021021989"/>
                  </p:ext>
                </p:extLst>
              </p:nvPr>
            </p:nvGraphicFramePr>
            <p:xfrm>
              <a:off x="983673" y="2057399"/>
              <a:ext cx="9259455" cy="1831110"/>
            </p:xfrm>
            <a:graphic>
              <a:graphicData uri="http://schemas.openxmlformats.org/drawingml/2006/table">
                <a:tbl>
                  <a:tblPr firstRow="1" firstCol="1" bandRow="1">
                    <a:tableStyleId>{5C22544A-7EE6-4342-B048-85BDC9FD1C3A}</a:tableStyleId>
                  </a:tblPr>
                  <a:tblGrid>
                    <a:gridCol w="1851891">
                      <a:extLst>
                        <a:ext uri="{9D8B030D-6E8A-4147-A177-3AD203B41FA5}">
                          <a16:colId xmlns:a16="http://schemas.microsoft.com/office/drawing/2014/main" val="1112865976"/>
                        </a:ext>
                      </a:extLst>
                    </a:gridCol>
                    <a:gridCol w="1851891">
                      <a:extLst>
                        <a:ext uri="{9D8B030D-6E8A-4147-A177-3AD203B41FA5}">
                          <a16:colId xmlns:a16="http://schemas.microsoft.com/office/drawing/2014/main" val="4205701032"/>
                        </a:ext>
                      </a:extLst>
                    </a:gridCol>
                    <a:gridCol w="1851891">
                      <a:extLst>
                        <a:ext uri="{9D8B030D-6E8A-4147-A177-3AD203B41FA5}">
                          <a16:colId xmlns:a16="http://schemas.microsoft.com/office/drawing/2014/main" val="3567451368"/>
                        </a:ext>
                      </a:extLst>
                    </a:gridCol>
                    <a:gridCol w="1851891">
                      <a:extLst>
                        <a:ext uri="{9D8B030D-6E8A-4147-A177-3AD203B41FA5}">
                          <a16:colId xmlns:a16="http://schemas.microsoft.com/office/drawing/2014/main" val="1514055089"/>
                        </a:ext>
                      </a:extLst>
                    </a:gridCol>
                    <a:gridCol w="1851891">
                      <a:extLst>
                        <a:ext uri="{9D8B030D-6E8A-4147-A177-3AD203B41FA5}">
                          <a16:colId xmlns:a16="http://schemas.microsoft.com/office/drawing/2014/main" val="3406067149"/>
                        </a:ext>
                      </a:extLst>
                    </a:gridCol>
                  </a:tblGrid>
                  <a:tr h="366222">
                    <a:tc>
                      <a:txBody>
                        <a:bodyPr/>
                        <a:lstStyle/>
                        <a:p>
                          <a:pPr marL="0" marR="0">
                            <a:spcBef>
                              <a:spcPts val="0"/>
                            </a:spcBef>
                            <a:spcAft>
                              <a:spcPts val="0"/>
                            </a:spcAft>
                          </a:pPr>
                          <a:r>
                            <a:rPr lang="en-US" sz="2000">
                              <a:effectLst/>
                            </a:rPr>
                            <a:t>Hour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05151464"/>
                      </a:ext>
                    </a:extLst>
                  </a:tr>
                  <a:tr h="366222">
                    <a:tc>
                      <a:txBody>
                        <a:bodyPr/>
                        <a:lstStyle/>
                        <a:p>
                          <a:pPr marL="0" marR="0">
                            <a:spcBef>
                              <a:spcPts val="0"/>
                            </a:spcBef>
                            <a:spcAft>
                              <a:spcPts val="0"/>
                            </a:spcAft>
                          </a:pPr>
                          <a14:m>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𝑃</m:t>
                                  </m:r>
                                </m:e>
                                <m:sub>
                                  <m:r>
                                    <a:rPr lang="en-US" sz="2000">
                                      <a:effectLst/>
                                      <a:latin typeface="Cambria Math" panose="02040503050406030204" pitchFamily="18" charset="0"/>
                                    </a:rPr>
                                    <m:t>𝐴𝑙𝑝h𝑎</m:t>
                                  </m:r>
                                </m:sub>
                              </m:sSub>
                            </m:oMath>
                          </a14:m>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07728815"/>
                      </a:ext>
                    </a:extLst>
                  </a:tr>
                  <a:tr h="366222">
                    <a:tc>
                      <a:txBody>
                        <a:bodyPr/>
                        <a:lstStyle/>
                        <a:p>
                          <a:pPr marL="0" marR="0">
                            <a:spcBef>
                              <a:spcPts val="0"/>
                            </a:spcBef>
                            <a:spcAft>
                              <a:spcPts val="0"/>
                            </a:spcAft>
                          </a:pPr>
                          <a14:m>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𝑃</m:t>
                                  </m:r>
                                </m:e>
                                <m:sub>
                                  <m:r>
                                    <a:rPr lang="en-US" sz="2000">
                                      <a:effectLst/>
                                      <a:latin typeface="Cambria Math" panose="02040503050406030204" pitchFamily="18" charset="0"/>
                                    </a:rPr>
                                    <m:t>𝐵𝑒𝑡𝑎</m:t>
                                  </m:r>
                                </m:sub>
                              </m:sSub>
                            </m:oMath>
                          </a14:m>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30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30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70936413"/>
                      </a:ext>
                    </a:extLst>
                  </a:tr>
                  <a:tr h="366222">
                    <a:tc>
                      <a:txBody>
                        <a:bodyPr/>
                        <a:lstStyle/>
                        <a:p>
                          <a:pPr marL="0" marR="0">
                            <a:spcBef>
                              <a:spcPts val="0"/>
                            </a:spcBef>
                            <a:spcAft>
                              <a:spcPts val="0"/>
                            </a:spcAft>
                          </a:pPr>
                          <a14:m>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𝑃</m:t>
                                  </m:r>
                                </m:e>
                                <m:sub>
                                  <m:r>
                                    <a:rPr lang="en-US" sz="2000">
                                      <a:effectLst/>
                                      <a:latin typeface="Cambria Math" panose="02040503050406030204" pitchFamily="18" charset="0"/>
                                    </a:rPr>
                                    <m:t>𝐺𝑎𝑚𝑚𝑎</m:t>
                                  </m:r>
                                </m:sub>
                              </m:sSub>
                            </m:oMath>
                          </a14:m>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28615275"/>
                      </a:ext>
                    </a:extLst>
                  </a:tr>
                  <a:tr h="366222">
                    <a:tc>
                      <a:txBody>
                        <a:bodyPr/>
                        <a:lstStyle/>
                        <a:p>
                          <a:pPr marL="0" marR="0">
                            <a:spcBef>
                              <a:spcPts val="0"/>
                            </a:spcBef>
                            <a:spcAft>
                              <a:spcPts val="0"/>
                            </a:spcAft>
                          </a:pPr>
                          <a14:m>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𝑃</m:t>
                                  </m:r>
                                </m:e>
                                <m:sub>
                                  <m:r>
                                    <a:rPr lang="en-US" sz="2000">
                                      <a:effectLst/>
                                      <a:latin typeface="Cambria Math" panose="02040503050406030204" pitchFamily="18" charset="0"/>
                                    </a:rPr>
                                    <m:t>𝐷𝑒𝑙𝑡𝑎</m:t>
                                  </m:r>
                                </m:sub>
                              </m:sSub>
                            </m:oMath>
                          </a14:m>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dirty="0">
                              <a:effectLst/>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15319565"/>
                      </a:ext>
                    </a:extLst>
                  </a:tr>
                </a:tbl>
              </a:graphicData>
            </a:graphic>
          </p:graphicFrame>
        </mc:Choice>
        <mc:Fallback xmlns="">
          <p:graphicFrame>
            <p:nvGraphicFramePr>
              <p:cNvPr id="3" name="Table 2">
                <a:extLst>
                  <a:ext uri="{FF2B5EF4-FFF2-40B4-BE49-F238E27FC236}">
                    <a16:creationId xmlns:a16="http://schemas.microsoft.com/office/drawing/2014/main" id="{AC0B06B7-395E-0FB3-3990-3C3864E43241}"/>
                  </a:ext>
                </a:extLst>
              </p:cNvPr>
              <p:cNvGraphicFramePr>
                <a:graphicFrameLocks noGrp="1"/>
              </p:cNvGraphicFramePr>
              <p:nvPr>
                <p:extLst>
                  <p:ext uri="{D42A27DB-BD31-4B8C-83A1-F6EECF244321}">
                    <p14:modId xmlns:p14="http://schemas.microsoft.com/office/powerpoint/2010/main" val="1021021989"/>
                  </p:ext>
                </p:extLst>
              </p:nvPr>
            </p:nvGraphicFramePr>
            <p:xfrm>
              <a:off x="983673" y="2057399"/>
              <a:ext cx="9259455" cy="1831110"/>
            </p:xfrm>
            <a:graphic>
              <a:graphicData uri="http://schemas.openxmlformats.org/drawingml/2006/table">
                <a:tbl>
                  <a:tblPr firstRow="1" firstCol="1" bandRow="1">
                    <a:tableStyleId>{5C22544A-7EE6-4342-B048-85BDC9FD1C3A}</a:tableStyleId>
                  </a:tblPr>
                  <a:tblGrid>
                    <a:gridCol w="1851891">
                      <a:extLst>
                        <a:ext uri="{9D8B030D-6E8A-4147-A177-3AD203B41FA5}">
                          <a16:colId xmlns:a16="http://schemas.microsoft.com/office/drawing/2014/main" val="1112865976"/>
                        </a:ext>
                      </a:extLst>
                    </a:gridCol>
                    <a:gridCol w="1851891">
                      <a:extLst>
                        <a:ext uri="{9D8B030D-6E8A-4147-A177-3AD203B41FA5}">
                          <a16:colId xmlns:a16="http://schemas.microsoft.com/office/drawing/2014/main" val="4205701032"/>
                        </a:ext>
                      </a:extLst>
                    </a:gridCol>
                    <a:gridCol w="1851891">
                      <a:extLst>
                        <a:ext uri="{9D8B030D-6E8A-4147-A177-3AD203B41FA5}">
                          <a16:colId xmlns:a16="http://schemas.microsoft.com/office/drawing/2014/main" val="3567451368"/>
                        </a:ext>
                      </a:extLst>
                    </a:gridCol>
                    <a:gridCol w="1851891">
                      <a:extLst>
                        <a:ext uri="{9D8B030D-6E8A-4147-A177-3AD203B41FA5}">
                          <a16:colId xmlns:a16="http://schemas.microsoft.com/office/drawing/2014/main" val="1514055089"/>
                        </a:ext>
                      </a:extLst>
                    </a:gridCol>
                    <a:gridCol w="1851891">
                      <a:extLst>
                        <a:ext uri="{9D8B030D-6E8A-4147-A177-3AD203B41FA5}">
                          <a16:colId xmlns:a16="http://schemas.microsoft.com/office/drawing/2014/main" val="3406067149"/>
                        </a:ext>
                      </a:extLst>
                    </a:gridCol>
                  </a:tblGrid>
                  <a:tr h="366222">
                    <a:tc>
                      <a:txBody>
                        <a:bodyPr/>
                        <a:lstStyle/>
                        <a:p>
                          <a:pPr marL="0" marR="0">
                            <a:spcBef>
                              <a:spcPts val="0"/>
                            </a:spcBef>
                            <a:spcAft>
                              <a:spcPts val="0"/>
                            </a:spcAft>
                          </a:pPr>
                          <a:r>
                            <a:rPr lang="en-US" sz="2000">
                              <a:effectLst/>
                            </a:rPr>
                            <a:t>Hour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05151464"/>
                      </a:ext>
                    </a:extLst>
                  </a:tr>
                  <a:tr h="366222">
                    <a:tc>
                      <a:txBody>
                        <a:bodyPr/>
                        <a:lstStyle/>
                        <a:p>
                          <a:endParaRPr lang="en-US"/>
                        </a:p>
                      </a:txBody>
                      <a:tcPr marL="68580" marR="68580" marT="0" marB="0" anchor="ctr">
                        <a:blipFill>
                          <a:blip r:embed="rId2"/>
                          <a:stretch>
                            <a:fillRect l="-685" t="-110345" r="-401370" b="-334483"/>
                          </a:stretch>
                        </a:blipFill>
                      </a:tcPr>
                    </a:tc>
                    <a:tc>
                      <a:txBody>
                        <a:bodyPr/>
                        <a:lstStyle/>
                        <a:p>
                          <a:pPr marL="0" marR="0" algn="ctr">
                            <a:spcBef>
                              <a:spcPts val="0"/>
                            </a:spcBef>
                            <a:spcAft>
                              <a:spcPts val="0"/>
                            </a:spcAft>
                          </a:pPr>
                          <a:r>
                            <a:rPr lang="en-US" sz="2000">
                              <a:effectLst/>
                            </a:rPr>
                            <a:t>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07728815"/>
                      </a:ext>
                    </a:extLst>
                  </a:tr>
                  <a:tr h="366222">
                    <a:tc>
                      <a:txBody>
                        <a:bodyPr/>
                        <a:lstStyle/>
                        <a:p>
                          <a:endParaRPr lang="en-US"/>
                        </a:p>
                      </a:txBody>
                      <a:tcPr marL="68580" marR="68580" marT="0" marB="0" anchor="ctr">
                        <a:blipFill>
                          <a:blip r:embed="rId2"/>
                          <a:stretch>
                            <a:fillRect l="-685" t="-203333" r="-401370" b="-223333"/>
                          </a:stretch>
                        </a:blipFill>
                      </a:tcPr>
                    </a:tc>
                    <a:tc>
                      <a:txBody>
                        <a:bodyPr/>
                        <a:lstStyle/>
                        <a:p>
                          <a:pPr marL="0" marR="0" algn="ctr">
                            <a:spcBef>
                              <a:spcPts val="0"/>
                            </a:spcBef>
                            <a:spcAft>
                              <a:spcPts val="0"/>
                            </a:spcAft>
                          </a:pPr>
                          <a:r>
                            <a:rPr lang="en-US" sz="2000">
                              <a:effectLst/>
                            </a:rPr>
                            <a:t>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30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30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70936413"/>
                      </a:ext>
                    </a:extLst>
                  </a:tr>
                  <a:tr h="366222">
                    <a:tc>
                      <a:txBody>
                        <a:bodyPr/>
                        <a:lstStyle/>
                        <a:p>
                          <a:endParaRPr lang="en-US"/>
                        </a:p>
                      </a:txBody>
                      <a:tcPr marL="68580" marR="68580" marT="0" marB="0" anchor="ctr">
                        <a:blipFill>
                          <a:blip r:embed="rId2"/>
                          <a:stretch>
                            <a:fillRect l="-685" t="-313793" r="-401370" b="-131034"/>
                          </a:stretch>
                        </a:blipFill>
                      </a:tcPr>
                    </a:tc>
                    <a:tc>
                      <a:txBody>
                        <a:bodyPr/>
                        <a:lstStyle/>
                        <a:p>
                          <a:pPr marL="0" marR="0" algn="ctr">
                            <a:spcBef>
                              <a:spcPts val="0"/>
                            </a:spcBef>
                            <a:spcAft>
                              <a:spcPts val="0"/>
                            </a:spcAf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28615275"/>
                      </a:ext>
                    </a:extLst>
                  </a:tr>
                  <a:tr h="366222">
                    <a:tc>
                      <a:txBody>
                        <a:bodyPr/>
                        <a:lstStyle/>
                        <a:p>
                          <a:endParaRPr lang="en-US"/>
                        </a:p>
                      </a:txBody>
                      <a:tcPr marL="68580" marR="68580" marT="0" marB="0" anchor="ctr">
                        <a:blipFill>
                          <a:blip r:embed="rId2"/>
                          <a:stretch>
                            <a:fillRect l="-685" t="-413793" r="-401370" b="-31034"/>
                          </a:stretch>
                        </a:blipFill>
                      </a:tcPr>
                    </a:tc>
                    <a:tc>
                      <a:txBody>
                        <a:bodyPr/>
                        <a:lstStyle/>
                        <a:p>
                          <a:pPr marL="0" marR="0" algn="ctr">
                            <a:spcBef>
                              <a:spcPts val="0"/>
                            </a:spcBef>
                            <a:spcAft>
                              <a:spcPts val="0"/>
                            </a:spcAf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dirty="0">
                              <a:effectLst/>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15319565"/>
                      </a:ext>
                    </a:extLst>
                  </a:tr>
                </a:tbl>
              </a:graphicData>
            </a:graphic>
          </p:graphicFrame>
        </mc:Fallback>
      </mc:AlternateContent>
      <p:sp>
        <p:nvSpPr>
          <p:cNvPr id="6" name="TextBox 5">
            <a:extLst>
              <a:ext uri="{FF2B5EF4-FFF2-40B4-BE49-F238E27FC236}">
                <a16:creationId xmlns:a16="http://schemas.microsoft.com/office/drawing/2014/main" id="{083CF817-2C51-8174-BBE0-9A116E5FE1FC}"/>
              </a:ext>
            </a:extLst>
          </p:cNvPr>
          <p:cNvSpPr txBox="1"/>
          <p:nvPr/>
        </p:nvSpPr>
        <p:spPr>
          <a:xfrm>
            <a:off x="983673" y="1542473"/>
            <a:ext cx="4273799" cy="400110"/>
          </a:xfrm>
          <a:prstGeom prst="rect">
            <a:avLst/>
          </a:prstGeom>
          <a:noFill/>
        </p:spPr>
        <p:txBody>
          <a:bodyPr wrap="none" rtlCol="0">
            <a:spAutoFit/>
          </a:bodyPr>
          <a:lstStyle/>
          <a:p>
            <a:r>
              <a:rPr lang="en-US" sz="2000" dirty="0"/>
              <a:t>UC solution without reserve constraint:</a:t>
            </a:r>
          </a:p>
        </p:txBody>
      </p:sp>
      <p:graphicFrame>
        <p:nvGraphicFramePr>
          <p:cNvPr id="7" name="Table 6">
            <a:extLst>
              <a:ext uri="{FF2B5EF4-FFF2-40B4-BE49-F238E27FC236}">
                <a16:creationId xmlns:a16="http://schemas.microsoft.com/office/drawing/2014/main" id="{C1A207ED-EA9F-0574-FEF9-A9B034F2CEDA}"/>
              </a:ext>
            </a:extLst>
          </p:cNvPr>
          <p:cNvGraphicFramePr>
            <a:graphicFrameLocks noGrp="1"/>
          </p:cNvGraphicFramePr>
          <p:nvPr>
            <p:extLst>
              <p:ext uri="{D42A27DB-BD31-4B8C-83A1-F6EECF244321}">
                <p14:modId xmlns:p14="http://schemas.microsoft.com/office/powerpoint/2010/main" val="2042148480"/>
              </p:ext>
            </p:extLst>
          </p:nvPr>
        </p:nvGraphicFramePr>
        <p:xfrm>
          <a:off x="1041400" y="4766886"/>
          <a:ext cx="9201730" cy="867296"/>
        </p:xfrm>
        <a:graphic>
          <a:graphicData uri="http://schemas.openxmlformats.org/drawingml/2006/table">
            <a:tbl>
              <a:tblPr firstRow="1" firstCol="1" bandRow="1">
                <a:tableStyleId>{5C22544A-7EE6-4342-B048-85BDC9FD1C3A}</a:tableStyleId>
              </a:tblPr>
              <a:tblGrid>
                <a:gridCol w="1840346">
                  <a:extLst>
                    <a:ext uri="{9D8B030D-6E8A-4147-A177-3AD203B41FA5}">
                      <a16:colId xmlns:a16="http://schemas.microsoft.com/office/drawing/2014/main" val="1906517218"/>
                    </a:ext>
                  </a:extLst>
                </a:gridCol>
                <a:gridCol w="1840346">
                  <a:extLst>
                    <a:ext uri="{9D8B030D-6E8A-4147-A177-3AD203B41FA5}">
                      <a16:colId xmlns:a16="http://schemas.microsoft.com/office/drawing/2014/main" val="14064026"/>
                    </a:ext>
                  </a:extLst>
                </a:gridCol>
                <a:gridCol w="1840346">
                  <a:extLst>
                    <a:ext uri="{9D8B030D-6E8A-4147-A177-3AD203B41FA5}">
                      <a16:colId xmlns:a16="http://schemas.microsoft.com/office/drawing/2014/main" val="317407081"/>
                    </a:ext>
                  </a:extLst>
                </a:gridCol>
                <a:gridCol w="1840346">
                  <a:extLst>
                    <a:ext uri="{9D8B030D-6E8A-4147-A177-3AD203B41FA5}">
                      <a16:colId xmlns:a16="http://schemas.microsoft.com/office/drawing/2014/main" val="2347238866"/>
                    </a:ext>
                  </a:extLst>
                </a:gridCol>
                <a:gridCol w="1840346">
                  <a:extLst>
                    <a:ext uri="{9D8B030D-6E8A-4147-A177-3AD203B41FA5}">
                      <a16:colId xmlns:a16="http://schemas.microsoft.com/office/drawing/2014/main" val="3577906231"/>
                    </a:ext>
                  </a:extLst>
                </a:gridCol>
              </a:tblGrid>
              <a:tr h="433648">
                <a:tc>
                  <a:txBody>
                    <a:bodyPr/>
                    <a:lstStyle/>
                    <a:p>
                      <a:pPr marL="0" marR="0">
                        <a:spcBef>
                          <a:spcPts val="0"/>
                        </a:spcBef>
                        <a:spcAft>
                          <a:spcPts val="0"/>
                        </a:spcAft>
                      </a:pPr>
                      <a:r>
                        <a:rPr lang="en-US" sz="2000">
                          <a:effectLst/>
                        </a:rPr>
                        <a:t>Hour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56555867"/>
                  </a:ext>
                </a:extLst>
              </a:tr>
              <a:tr h="433648">
                <a:tc>
                  <a:txBody>
                    <a:bodyPr/>
                    <a:lstStyle/>
                    <a:p>
                      <a:pPr marL="0" marR="0">
                        <a:spcBef>
                          <a:spcPts val="0"/>
                        </a:spcBef>
                        <a:spcAft>
                          <a:spcPts val="0"/>
                        </a:spcAft>
                      </a:pPr>
                      <a:r>
                        <a:rPr lang="en-US" sz="2000">
                          <a:effectLst/>
                        </a:rPr>
                        <a:t>Headroom</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dirty="0">
                          <a:effectLst/>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59566222"/>
                  </a:ext>
                </a:extLst>
              </a:tr>
            </a:tbl>
          </a:graphicData>
        </a:graphic>
      </p:graphicFrame>
      <p:sp>
        <p:nvSpPr>
          <p:cNvPr id="8" name="TextBox 7">
            <a:extLst>
              <a:ext uri="{FF2B5EF4-FFF2-40B4-BE49-F238E27FC236}">
                <a16:creationId xmlns:a16="http://schemas.microsoft.com/office/drawing/2014/main" id="{DDCE575B-5D10-C59C-6DCA-BAE2FB2C95C5}"/>
              </a:ext>
            </a:extLst>
          </p:cNvPr>
          <p:cNvSpPr txBox="1"/>
          <p:nvPr/>
        </p:nvSpPr>
        <p:spPr>
          <a:xfrm>
            <a:off x="983673" y="4234873"/>
            <a:ext cx="1895519" cy="400110"/>
          </a:xfrm>
          <a:prstGeom prst="rect">
            <a:avLst/>
          </a:prstGeom>
          <a:noFill/>
        </p:spPr>
        <p:txBody>
          <a:bodyPr wrap="none" rtlCol="0">
            <a:spAutoFit/>
          </a:bodyPr>
          <a:lstStyle/>
          <a:p>
            <a:r>
              <a:rPr lang="en-US" sz="2000" dirty="0"/>
              <a:t>Total headroom:</a:t>
            </a:r>
          </a:p>
        </p:txBody>
      </p:sp>
      <p:sp>
        <p:nvSpPr>
          <p:cNvPr id="9" name="TextBox 8">
            <a:extLst>
              <a:ext uri="{FF2B5EF4-FFF2-40B4-BE49-F238E27FC236}">
                <a16:creationId xmlns:a16="http://schemas.microsoft.com/office/drawing/2014/main" id="{B209CDB3-1609-5E6F-EC91-CF916DCBDAA0}"/>
              </a:ext>
            </a:extLst>
          </p:cNvPr>
          <p:cNvSpPr txBox="1"/>
          <p:nvPr/>
        </p:nvSpPr>
        <p:spPr>
          <a:xfrm>
            <a:off x="1041400" y="6050357"/>
            <a:ext cx="8967391" cy="400110"/>
          </a:xfrm>
          <a:prstGeom prst="rect">
            <a:avLst/>
          </a:prstGeom>
          <a:noFill/>
        </p:spPr>
        <p:txBody>
          <a:bodyPr wrap="none" rtlCol="0">
            <a:spAutoFit/>
          </a:bodyPr>
          <a:lstStyle/>
          <a:p>
            <a:r>
              <a:rPr lang="en-US" sz="2000" dirty="0"/>
              <a:t>Not enough headroom to meet a reserve requirement of 20 MW at hours 2, 3, and 4</a:t>
            </a:r>
          </a:p>
        </p:txBody>
      </p:sp>
    </p:spTree>
    <p:extLst>
      <p:ext uri="{BB962C8B-B14F-4D97-AF65-F5344CB8AC3E}">
        <p14:creationId xmlns:p14="http://schemas.microsoft.com/office/powerpoint/2010/main" val="36445516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64FD1B9-18D3-6974-7726-3EA73ABE9AD9}"/>
                  </a:ext>
                </a:extLst>
              </p:cNvPr>
              <p:cNvGraphicFramePr>
                <a:graphicFrameLocks noGrp="1"/>
              </p:cNvGraphicFramePr>
              <p:nvPr>
                <p:extLst>
                  <p:ext uri="{D42A27DB-BD31-4B8C-83A1-F6EECF244321}">
                    <p14:modId xmlns:p14="http://schemas.microsoft.com/office/powerpoint/2010/main" val="1243235623"/>
                  </p:ext>
                </p:extLst>
              </p:nvPr>
            </p:nvGraphicFramePr>
            <p:xfrm>
              <a:off x="983673" y="2057399"/>
              <a:ext cx="9259455" cy="1831110"/>
            </p:xfrm>
            <a:graphic>
              <a:graphicData uri="http://schemas.openxmlformats.org/drawingml/2006/table">
                <a:tbl>
                  <a:tblPr firstRow="1" firstCol="1" bandRow="1">
                    <a:tableStyleId>{5C22544A-7EE6-4342-B048-85BDC9FD1C3A}</a:tableStyleId>
                  </a:tblPr>
                  <a:tblGrid>
                    <a:gridCol w="1851891">
                      <a:extLst>
                        <a:ext uri="{9D8B030D-6E8A-4147-A177-3AD203B41FA5}">
                          <a16:colId xmlns:a16="http://schemas.microsoft.com/office/drawing/2014/main" val="3619420679"/>
                        </a:ext>
                      </a:extLst>
                    </a:gridCol>
                    <a:gridCol w="1851891">
                      <a:extLst>
                        <a:ext uri="{9D8B030D-6E8A-4147-A177-3AD203B41FA5}">
                          <a16:colId xmlns:a16="http://schemas.microsoft.com/office/drawing/2014/main" val="3354317405"/>
                        </a:ext>
                      </a:extLst>
                    </a:gridCol>
                    <a:gridCol w="1851891">
                      <a:extLst>
                        <a:ext uri="{9D8B030D-6E8A-4147-A177-3AD203B41FA5}">
                          <a16:colId xmlns:a16="http://schemas.microsoft.com/office/drawing/2014/main" val="1329961173"/>
                        </a:ext>
                      </a:extLst>
                    </a:gridCol>
                    <a:gridCol w="1851891">
                      <a:extLst>
                        <a:ext uri="{9D8B030D-6E8A-4147-A177-3AD203B41FA5}">
                          <a16:colId xmlns:a16="http://schemas.microsoft.com/office/drawing/2014/main" val="2629072821"/>
                        </a:ext>
                      </a:extLst>
                    </a:gridCol>
                    <a:gridCol w="1851891">
                      <a:extLst>
                        <a:ext uri="{9D8B030D-6E8A-4147-A177-3AD203B41FA5}">
                          <a16:colId xmlns:a16="http://schemas.microsoft.com/office/drawing/2014/main" val="3200589804"/>
                        </a:ext>
                      </a:extLst>
                    </a:gridCol>
                  </a:tblGrid>
                  <a:tr h="366222">
                    <a:tc>
                      <a:txBody>
                        <a:bodyPr/>
                        <a:lstStyle/>
                        <a:p>
                          <a:pPr marL="0" marR="0">
                            <a:spcBef>
                              <a:spcPts val="0"/>
                            </a:spcBef>
                            <a:spcAft>
                              <a:spcPts val="0"/>
                            </a:spcAft>
                          </a:pPr>
                          <a:r>
                            <a:rPr lang="en-US" sz="2000" dirty="0">
                              <a:effectLst/>
                            </a:rPr>
                            <a:t>Hour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62086628"/>
                      </a:ext>
                    </a:extLst>
                  </a:tr>
                  <a:tr h="366222">
                    <a:tc>
                      <a:txBody>
                        <a:bodyPr/>
                        <a:lstStyle/>
                        <a:p>
                          <a:pPr marL="0" marR="0">
                            <a:spcBef>
                              <a:spcPts val="0"/>
                            </a:spcBef>
                            <a:spcAft>
                              <a:spcPts val="0"/>
                            </a:spcAft>
                          </a:pPr>
                          <a14:m>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𝑃</m:t>
                                  </m:r>
                                </m:e>
                                <m:sub>
                                  <m:r>
                                    <a:rPr lang="en-US" sz="2000">
                                      <a:effectLst/>
                                      <a:latin typeface="Cambria Math" panose="02040503050406030204" pitchFamily="18" charset="0"/>
                                    </a:rPr>
                                    <m:t>𝐴𝑙𝑝h𝑎</m:t>
                                  </m:r>
                                </m:sub>
                              </m:sSub>
                            </m:oMath>
                          </a14:m>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07360891"/>
                      </a:ext>
                    </a:extLst>
                  </a:tr>
                  <a:tr h="366222">
                    <a:tc>
                      <a:txBody>
                        <a:bodyPr/>
                        <a:lstStyle/>
                        <a:p>
                          <a:pPr marL="0" marR="0">
                            <a:spcBef>
                              <a:spcPts val="0"/>
                            </a:spcBef>
                            <a:spcAft>
                              <a:spcPts val="0"/>
                            </a:spcAft>
                          </a:pPr>
                          <a14:m>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𝑃</m:t>
                                  </m:r>
                                </m:e>
                                <m:sub>
                                  <m:r>
                                    <a:rPr lang="en-US" sz="2000">
                                      <a:effectLst/>
                                      <a:latin typeface="Cambria Math" panose="02040503050406030204" pitchFamily="18" charset="0"/>
                                    </a:rPr>
                                    <m:t>𝐵𝑒𝑡𝑎</m:t>
                                  </m:r>
                                </m:sub>
                              </m:sSub>
                            </m:oMath>
                          </a14:m>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30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43588950"/>
                      </a:ext>
                    </a:extLst>
                  </a:tr>
                  <a:tr h="366222">
                    <a:tc>
                      <a:txBody>
                        <a:bodyPr/>
                        <a:lstStyle/>
                        <a:p>
                          <a:pPr marL="0" marR="0">
                            <a:spcBef>
                              <a:spcPts val="0"/>
                            </a:spcBef>
                            <a:spcAft>
                              <a:spcPts val="0"/>
                            </a:spcAft>
                          </a:pPr>
                          <a14:m>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𝑃</m:t>
                                  </m:r>
                                </m:e>
                                <m:sub>
                                  <m:r>
                                    <a:rPr lang="en-US" sz="2000">
                                      <a:effectLst/>
                                      <a:latin typeface="Cambria Math" panose="02040503050406030204" pitchFamily="18" charset="0"/>
                                    </a:rPr>
                                    <m:t>𝐺𝑎𝑚𝑚𝑎</m:t>
                                  </m:r>
                                </m:sub>
                              </m:sSub>
                            </m:oMath>
                          </a14:m>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37338271"/>
                      </a:ext>
                    </a:extLst>
                  </a:tr>
                  <a:tr h="366222">
                    <a:tc>
                      <a:txBody>
                        <a:bodyPr/>
                        <a:lstStyle/>
                        <a:p>
                          <a:pPr marL="0" marR="0">
                            <a:spcBef>
                              <a:spcPts val="0"/>
                            </a:spcBef>
                            <a:spcAft>
                              <a:spcPts val="0"/>
                            </a:spcAft>
                          </a:pPr>
                          <a14:m>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𝑃</m:t>
                                  </m:r>
                                </m:e>
                                <m:sub>
                                  <m:r>
                                    <a:rPr lang="en-US" sz="2000">
                                      <a:effectLst/>
                                      <a:latin typeface="Cambria Math" panose="02040503050406030204" pitchFamily="18" charset="0"/>
                                    </a:rPr>
                                    <m:t>𝐷𝑒𝑙𝑡𝑎</m:t>
                                  </m:r>
                                </m:sub>
                              </m:sSub>
                            </m:oMath>
                          </a14:m>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dirty="0">
                              <a:effectLst/>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38261184"/>
                      </a:ext>
                    </a:extLst>
                  </a:tr>
                </a:tbl>
              </a:graphicData>
            </a:graphic>
          </p:graphicFrame>
        </mc:Choice>
        <mc:Fallback xmlns="">
          <p:graphicFrame>
            <p:nvGraphicFramePr>
              <p:cNvPr id="4" name="Table 3">
                <a:extLst>
                  <a:ext uri="{FF2B5EF4-FFF2-40B4-BE49-F238E27FC236}">
                    <a16:creationId xmlns:a16="http://schemas.microsoft.com/office/drawing/2014/main" id="{864FD1B9-18D3-6974-7726-3EA73ABE9AD9}"/>
                  </a:ext>
                </a:extLst>
              </p:cNvPr>
              <p:cNvGraphicFramePr>
                <a:graphicFrameLocks noGrp="1"/>
              </p:cNvGraphicFramePr>
              <p:nvPr>
                <p:extLst>
                  <p:ext uri="{D42A27DB-BD31-4B8C-83A1-F6EECF244321}">
                    <p14:modId xmlns:p14="http://schemas.microsoft.com/office/powerpoint/2010/main" val="1243235623"/>
                  </p:ext>
                </p:extLst>
              </p:nvPr>
            </p:nvGraphicFramePr>
            <p:xfrm>
              <a:off x="983673" y="2057399"/>
              <a:ext cx="9259455" cy="1831110"/>
            </p:xfrm>
            <a:graphic>
              <a:graphicData uri="http://schemas.openxmlformats.org/drawingml/2006/table">
                <a:tbl>
                  <a:tblPr firstRow="1" firstCol="1" bandRow="1">
                    <a:tableStyleId>{5C22544A-7EE6-4342-B048-85BDC9FD1C3A}</a:tableStyleId>
                  </a:tblPr>
                  <a:tblGrid>
                    <a:gridCol w="1851891">
                      <a:extLst>
                        <a:ext uri="{9D8B030D-6E8A-4147-A177-3AD203B41FA5}">
                          <a16:colId xmlns:a16="http://schemas.microsoft.com/office/drawing/2014/main" val="3619420679"/>
                        </a:ext>
                      </a:extLst>
                    </a:gridCol>
                    <a:gridCol w="1851891">
                      <a:extLst>
                        <a:ext uri="{9D8B030D-6E8A-4147-A177-3AD203B41FA5}">
                          <a16:colId xmlns:a16="http://schemas.microsoft.com/office/drawing/2014/main" val="3354317405"/>
                        </a:ext>
                      </a:extLst>
                    </a:gridCol>
                    <a:gridCol w="1851891">
                      <a:extLst>
                        <a:ext uri="{9D8B030D-6E8A-4147-A177-3AD203B41FA5}">
                          <a16:colId xmlns:a16="http://schemas.microsoft.com/office/drawing/2014/main" val="1329961173"/>
                        </a:ext>
                      </a:extLst>
                    </a:gridCol>
                    <a:gridCol w="1851891">
                      <a:extLst>
                        <a:ext uri="{9D8B030D-6E8A-4147-A177-3AD203B41FA5}">
                          <a16:colId xmlns:a16="http://schemas.microsoft.com/office/drawing/2014/main" val="2629072821"/>
                        </a:ext>
                      </a:extLst>
                    </a:gridCol>
                    <a:gridCol w="1851891">
                      <a:extLst>
                        <a:ext uri="{9D8B030D-6E8A-4147-A177-3AD203B41FA5}">
                          <a16:colId xmlns:a16="http://schemas.microsoft.com/office/drawing/2014/main" val="3200589804"/>
                        </a:ext>
                      </a:extLst>
                    </a:gridCol>
                  </a:tblGrid>
                  <a:tr h="366222">
                    <a:tc>
                      <a:txBody>
                        <a:bodyPr/>
                        <a:lstStyle/>
                        <a:p>
                          <a:pPr marL="0" marR="0">
                            <a:spcBef>
                              <a:spcPts val="0"/>
                            </a:spcBef>
                            <a:spcAft>
                              <a:spcPts val="0"/>
                            </a:spcAft>
                          </a:pPr>
                          <a:r>
                            <a:rPr lang="en-US" sz="2000" dirty="0">
                              <a:effectLst/>
                            </a:rPr>
                            <a:t>Hour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62086628"/>
                      </a:ext>
                    </a:extLst>
                  </a:tr>
                  <a:tr h="366222">
                    <a:tc>
                      <a:txBody>
                        <a:bodyPr/>
                        <a:lstStyle/>
                        <a:p>
                          <a:endParaRPr lang="en-US"/>
                        </a:p>
                      </a:txBody>
                      <a:tcPr marL="68580" marR="68580" marT="0" marB="0" anchor="ctr">
                        <a:blipFill>
                          <a:blip r:embed="rId2"/>
                          <a:stretch>
                            <a:fillRect l="-685" t="-110345" r="-401370" b="-334483"/>
                          </a:stretch>
                        </a:blipFill>
                      </a:tcPr>
                    </a:tc>
                    <a:tc>
                      <a:txBody>
                        <a:bodyPr/>
                        <a:lstStyle/>
                        <a:p>
                          <a:pPr marL="0" marR="0" algn="ctr">
                            <a:spcBef>
                              <a:spcPts val="0"/>
                            </a:spcBef>
                            <a:spcAft>
                              <a:spcPts val="0"/>
                            </a:spcAft>
                          </a:pPr>
                          <a:r>
                            <a:rPr lang="en-US" sz="2000">
                              <a:effectLst/>
                            </a:rPr>
                            <a:t>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07360891"/>
                      </a:ext>
                    </a:extLst>
                  </a:tr>
                  <a:tr h="366222">
                    <a:tc>
                      <a:txBody>
                        <a:bodyPr/>
                        <a:lstStyle/>
                        <a:p>
                          <a:endParaRPr lang="en-US"/>
                        </a:p>
                      </a:txBody>
                      <a:tcPr marL="68580" marR="68580" marT="0" marB="0" anchor="ctr">
                        <a:blipFill>
                          <a:blip r:embed="rId2"/>
                          <a:stretch>
                            <a:fillRect l="-685" t="-203333" r="-401370" b="-223333"/>
                          </a:stretch>
                        </a:blipFill>
                      </a:tcPr>
                    </a:tc>
                    <a:tc>
                      <a:txBody>
                        <a:bodyPr/>
                        <a:lstStyle/>
                        <a:p>
                          <a:pPr marL="0" marR="0" algn="ctr">
                            <a:spcBef>
                              <a:spcPts val="0"/>
                            </a:spcBef>
                            <a:spcAft>
                              <a:spcPts val="0"/>
                            </a:spcAft>
                          </a:pPr>
                          <a:r>
                            <a:rPr lang="en-US" sz="2000">
                              <a:effectLst/>
                            </a:rPr>
                            <a:t>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30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43588950"/>
                      </a:ext>
                    </a:extLst>
                  </a:tr>
                  <a:tr h="366222">
                    <a:tc>
                      <a:txBody>
                        <a:bodyPr/>
                        <a:lstStyle/>
                        <a:p>
                          <a:endParaRPr lang="en-US"/>
                        </a:p>
                      </a:txBody>
                      <a:tcPr marL="68580" marR="68580" marT="0" marB="0" anchor="ctr">
                        <a:blipFill>
                          <a:blip r:embed="rId2"/>
                          <a:stretch>
                            <a:fillRect l="-685" t="-313793" r="-401370" b="-131034"/>
                          </a:stretch>
                        </a:blipFill>
                      </a:tcPr>
                    </a:tc>
                    <a:tc>
                      <a:txBody>
                        <a:bodyPr/>
                        <a:lstStyle/>
                        <a:p>
                          <a:pPr marL="0" marR="0" algn="ctr">
                            <a:spcBef>
                              <a:spcPts val="0"/>
                            </a:spcBef>
                            <a:spcAft>
                              <a:spcPts val="0"/>
                            </a:spcAf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37338271"/>
                      </a:ext>
                    </a:extLst>
                  </a:tr>
                  <a:tr h="366222">
                    <a:tc>
                      <a:txBody>
                        <a:bodyPr/>
                        <a:lstStyle/>
                        <a:p>
                          <a:endParaRPr lang="en-US"/>
                        </a:p>
                      </a:txBody>
                      <a:tcPr marL="68580" marR="68580" marT="0" marB="0" anchor="ctr">
                        <a:blipFill>
                          <a:blip r:embed="rId2"/>
                          <a:stretch>
                            <a:fillRect l="-685" t="-413793" r="-401370" b="-31034"/>
                          </a:stretch>
                        </a:blipFill>
                      </a:tcPr>
                    </a:tc>
                    <a:tc>
                      <a:txBody>
                        <a:bodyPr/>
                        <a:lstStyle/>
                        <a:p>
                          <a:pPr marL="0" marR="0" algn="ctr">
                            <a:spcBef>
                              <a:spcPts val="0"/>
                            </a:spcBef>
                            <a:spcAft>
                              <a:spcPts val="0"/>
                            </a:spcAf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dirty="0">
                              <a:effectLst/>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38261184"/>
                      </a:ext>
                    </a:extLst>
                  </a:tr>
                </a:tbl>
              </a:graphicData>
            </a:graphic>
          </p:graphicFrame>
        </mc:Fallback>
      </mc:AlternateContent>
      <p:sp>
        <p:nvSpPr>
          <p:cNvPr id="2" name="Text Placeholder 1">
            <a:extLst>
              <a:ext uri="{FF2B5EF4-FFF2-40B4-BE49-F238E27FC236}">
                <a16:creationId xmlns:a16="http://schemas.microsoft.com/office/drawing/2014/main" id="{B1602CA8-B294-BCF4-1226-4953025B79DB}"/>
              </a:ext>
            </a:extLst>
          </p:cNvPr>
          <p:cNvSpPr>
            <a:spLocks noGrp="1"/>
          </p:cNvSpPr>
          <p:nvPr>
            <p:ph type="body" sz="quarter" idx="10"/>
          </p:nvPr>
        </p:nvSpPr>
        <p:spPr/>
        <p:txBody>
          <a:bodyPr>
            <a:normAutofit/>
          </a:bodyPr>
          <a:lstStyle/>
          <a:p>
            <a:r>
              <a:rPr lang="en-US" dirty="0">
                <a:effectLst/>
                <a:ea typeface="Calibri" panose="020F0502020204030204" pitchFamily="34" charset="0"/>
              </a:rPr>
              <a:t>Example 6.14: Unit commitment with reserve</a:t>
            </a:r>
          </a:p>
        </p:txBody>
      </p:sp>
      <p:sp>
        <p:nvSpPr>
          <p:cNvPr id="6" name="TextBox 5">
            <a:extLst>
              <a:ext uri="{FF2B5EF4-FFF2-40B4-BE49-F238E27FC236}">
                <a16:creationId xmlns:a16="http://schemas.microsoft.com/office/drawing/2014/main" id="{083CF817-2C51-8174-BBE0-9A116E5FE1FC}"/>
              </a:ext>
            </a:extLst>
          </p:cNvPr>
          <p:cNvSpPr txBox="1"/>
          <p:nvPr/>
        </p:nvSpPr>
        <p:spPr>
          <a:xfrm>
            <a:off x="983673" y="1542473"/>
            <a:ext cx="5096139" cy="400110"/>
          </a:xfrm>
          <a:prstGeom prst="rect">
            <a:avLst/>
          </a:prstGeom>
          <a:noFill/>
        </p:spPr>
        <p:txBody>
          <a:bodyPr wrap="none" rtlCol="0">
            <a:spAutoFit/>
          </a:bodyPr>
          <a:lstStyle/>
          <a:p>
            <a:r>
              <a:rPr lang="en-US" sz="2000" dirty="0"/>
              <a:t>UC solution without 20 MW reserve constraint:</a:t>
            </a:r>
          </a:p>
        </p:txBody>
      </p:sp>
      <p:sp>
        <p:nvSpPr>
          <p:cNvPr id="9" name="TextBox 8">
            <a:extLst>
              <a:ext uri="{FF2B5EF4-FFF2-40B4-BE49-F238E27FC236}">
                <a16:creationId xmlns:a16="http://schemas.microsoft.com/office/drawing/2014/main" id="{B209CDB3-1609-5E6F-EC91-CF916DCBDAA0}"/>
              </a:ext>
            </a:extLst>
          </p:cNvPr>
          <p:cNvSpPr txBox="1"/>
          <p:nvPr/>
        </p:nvSpPr>
        <p:spPr>
          <a:xfrm>
            <a:off x="983673" y="4406284"/>
            <a:ext cx="8198719" cy="400110"/>
          </a:xfrm>
          <a:prstGeom prst="rect">
            <a:avLst/>
          </a:prstGeom>
          <a:noFill/>
        </p:spPr>
        <p:txBody>
          <a:bodyPr wrap="none" rtlCol="0">
            <a:spAutoFit/>
          </a:bodyPr>
          <a:lstStyle/>
          <a:p>
            <a:r>
              <a:rPr lang="en-US" sz="2000" dirty="0"/>
              <a:t>Bring Gamma online to meet the reserve requirement. No longer need Delta.</a:t>
            </a:r>
          </a:p>
        </p:txBody>
      </p:sp>
    </p:spTree>
    <p:extLst>
      <p:ext uri="{BB962C8B-B14F-4D97-AF65-F5344CB8AC3E}">
        <p14:creationId xmlns:p14="http://schemas.microsoft.com/office/powerpoint/2010/main" val="24684297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EF4B33B7-FB96-D6A8-A7BA-C26026351CF7}"/>
                  </a:ext>
                </a:extLst>
              </p:cNvPr>
              <p:cNvGraphicFramePr>
                <a:graphicFrameLocks noGrp="1"/>
              </p:cNvGraphicFramePr>
              <p:nvPr>
                <p:extLst>
                  <p:ext uri="{D42A27DB-BD31-4B8C-83A1-F6EECF244321}">
                    <p14:modId xmlns:p14="http://schemas.microsoft.com/office/powerpoint/2010/main" val="1162494332"/>
                  </p:ext>
                </p:extLst>
              </p:nvPr>
            </p:nvGraphicFramePr>
            <p:xfrm>
              <a:off x="983673" y="2057399"/>
              <a:ext cx="9259455" cy="1831110"/>
            </p:xfrm>
            <a:graphic>
              <a:graphicData uri="http://schemas.openxmlformats.org/drawingml/2006/table">
                <a:tbl>
                  <a:tblPr firstRow="1" firstCol="1" bandRow="1">
                    <a:tableStyleId>{5C22544A-7EE6-4342-B048-85BDC9FD1C3A}</a:tableStyleId>
                  </a:tblPr>
                  <a:tblGrid>
                    <a:gridCol w="1851891">
                      <a:extLst>
                        <a:ext uri="{9D8B030D-6E8A-4147-A177-3AD203B41FA5}">
                          <a16:colId xmlns:a16="http://schemas.microsoft.com/office/drawing/2014/main" val="1046954572"/>
                        </a:ext>
                      </a:extLst>
                    </a:gridCol>
                    <a:gridCol w="1851891">
                      <a:extLst>
                        <a:ext uri="{9D8B030D-6E8A-4147-A177-3AD203B41FA5}">
                          <a16:colId xmlns:a16="http://schemas.microsoft.com/office/drawing/2014/main" val="2023194647"/>
                        </a:ext>
                      </a:extLst>
                    </a:gridCol>
                    <a:gridCol w="1851891">
                      <a:extLst>
                        <a:ext uri="{9D8B030D-6E8A-4147-A177-3AD203B41FA5}">
                          <a16:colId xmlns:a16="http://schemas.microsoft.com/office/drawing/2014/main" val="1019222841"/>
                        </a:ext>
                      </a:extLst>
                    </a:gridCol>
                    <a:gridCol w="1851891">
                      <a:extLst>
                        <a:ext uri="{9D8B030D-6E8A-4147-A177-3AD203B41FA5}">
                          <a16:colId xmlns:a16="http://schemas.microsoft.com/office/drawing/2014/main" val="3648878692"/>
                        </a:ext>
                      </a:extLst>
                    </a:gridCol>
                    <a:gridCol w="1851891">
                      <a:extLst>
                        <a:ext uri="{9D8B030D-6E8A-4147-A177-3AD203B41FA5}">
                          <a16:colId xmlns:a16="http://schemas.microsoft.com/office/drawing/2014/main" val="2893663786"/>
                        </a:ext>
                      </a:extLst>
                    </a:gridCol>
                  </a:tblGrid>
                  <a:tr h="366222">
                    <a:tc>
                      <a:txBody>
                        <a:bodyPr/>
                        <a:lstStyle/>
                        <a:p>
                          <a:pPr marL="0" marR="0">
                            <a:spcBef>
                              <a:spcPts val="0"/>
                            </a:spcBef>
                            <a:spcAft>
                              <a:spcPts val="0"/>
                            </a:spcAft>
                          </a:pPr>
                          <a:r>
                            <a:rPr lang="en-US" sz="2000">
                              <a:effectLst/>
                            </a:rPr>
                            <a:t>Hour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91781860"/>
                      </a:ext>
                    </a:extLst>
                  </a:tr>
                  <a:tr h="366222">
                    <a:tc>
                      <a:txBody>
                        <a:bodyPr/>
                        <a:lstStyle/>
                        <a:p>
                          <a:pPr marL="0" marR="0">
                            <a:spcBef>
                              <a:spcPts val="0"/>
                            </a:spcBef>
                            <a:spcAft>
                              <a:spcPts val="0"/>
                            </a:spcAft>
                          </a:pPr>
                          <a14:m>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𝑃</m:t>
                                  </m:r>
                                </m:e>
                                <m:sub>
                                  <m:r>
                                    <a:rPr lang="en-US" sz="2000">
                                      <a:effectLst/>
                                      <a:latin typeface="Cambria Math" panose="02040503050406030204" pitchFamily="18" charset="0"/>
                                    </a:rPr>
                                    <m:t>𝐴𝑙𝑝h𝑎</m:t>
                                  </m:r>
                                </m:sub>
                              </m:sSub>
                            </m:oMath>
                          </a14:m>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9388592"/>
                      </a:ext>
                    </a:extLst>
                  </a:tr>
                  <a:tr h="366222">
                    <a:tc>
                      <a:txBody>
                        <a:bodyPr/>
                        <a:lstStyle/>
                        <a:p>
                          <a:pPr marL="0" marR="0">
                            <a:spcBef>
                              <a:spcPts val="0"/>
                            </a:spcBef>
                            <a:spcAft>
                              <a:spcPts val="0"/>
                            </a:spcAft>
                          </a:pPr>
                          <a14:m>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𝑃</m:t>
                                  </m:r>
                                </m:e>
                                <m:sub>
                                  <m:r>
                                    <a:rPr lang="en-US" sz="2000">
                                      <a:effectLst/>
                                      <a:latin typeface="Cambria Math" panose="02040503050406030204" pitchFamily="18" charset="0"/>
                                    </a:rPr>
                                    <m:t>𝐵𝑒𝑡𝑎</m:t>
                                  </m:r>
                                </m:sub>
                              </m:sSub>
                            </m:oMath>
                          </a14:m>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84972676"/>
                      </a:ext>
                    </a:extLst>
                  </a:tr>
                  <a:tr h="366222">
                    <a:tc>
                      <a:txBody>
                        <a:bodyPr/>
                        <a:lstStyle/>
                        <a:p>
                          <a:pPr marL="0" marR="0">
                            <a:spcBef>
                              <a:spcPts val="0"/>
                            </a:spcBef>
                            <a:spcAft>
                              <a:spcPts val="0"/>
                            </a:spcAft>
                          </a:pPr>
                          <a14:m>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𝑃</m:t>
                                  </m:r>
                                </m:e>
                                <m:sub>
                                  <m:r>
                                    <a:rPr lang="en-US" sz="2000">
                                      <a:effectLst/>
                                      <a:latin typeface="Cambria Math" panose="02040503050406030204" pitchFamily="18" charset="0"/>
                                    </a:rPr>
                                    <m:t>𝐺𝑎𝑚𝑚𝑎</m:t>
                                  </m:r>
                                </m:sub>
                              </m:sSub>
                            </m:oMath>
                          </a14:m>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62156129"/>
                      </a:ext>
                    </a:extLst>
                  </a:tr>
                  <a:tr h="366222">
                    <a:tc>
                      <a:txBody>
                        <a:bodyPr/>
                        <a:lstStyle/>
                        <a:p>
                          <a:pPr marL="0" marR="0">
                            <a:spcBef>
                              <a:spcPts val="0"/>
                            </a:spcBef>
                            <a:spcAft>
                              <a:spcPts val="0"/>
                            </a:spcAft>
                          </a:pPr>
                          <a14:m>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𝑃</m:t>
                                  </m:r>
                                </m:e>
                                <m:sub>
                                  <m:r>
                                    <a:rPr lang="en-US" sz="2000">
                                      <a:effectLst/>
                                      <a:latin typeface="Cambria Math" panose="02040503050406030204" pitchFamily="18" charset="0"/>
                                    </a:rPr>
                                    <m:t>𝐷𝑒𝑙𝑡𝑎</m:t>
                                  </m:r>
                                </m:sub>
                              </m:sSub>
                            </m:oMath>
                          </a14:m>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dirty="0">
                              <a:effectLst/>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87721082"/>
                      </a:ext>
                    </a:extLst>
                  </a:tr>
                </a:tbl>
              </a:graphicData>
            </a:graphic>
          </p:graphicFrame>
        </mc:Choice>
        <mc:Fallback xmlns="">
          <p:graphicFrame>
            <p:nvGraphicFramePr>
              <p:cNvPr id="3" name="Table 2">
                <a:extLst>
                  <a:ext uri="{FF2B5EF4-FFF2-40B4-BE49-F238E27FC236}">
                    <a16:creationId xmlns:a16="http://schemas.microsoft.com/office/drawing/2014/main" id="{EF4B33B7-FB96-D6A8-A7BA-C26026351CF7}"/>
                  </a:ext>
                </a:extLst>
              </p:cNvPr>
              <p:cNvGraphicFramePr>
                <a:graphicFrameLocks noGrp="1"/>
              </p:cNvGraphicFramePr>
              <p:nvPr>
                <p:extLst>
                  <p:ext uri="{D42A27DB-BD31-4B8C-83A1-F6EECF244321}">
                    <p14:modId xmlns:p14="http://schemas.microsoft.com/office/powerpoint/2010/main" val="1162494332"/>
                  </p:ext>
                </p:extLst>
              </p:nvPr>
            </p:nvGraphicFramePr>
            <p:xfrm>
              <a:off x="983673" y="2057399"/>
              <a:ext cx="9259455" cy="1831110"/>
            </p:xfrm>
            <a:graphic>
              <a:graphicData uri="http://schemas.openxmlformats.org/drawingml/2006/table">
                <a:tbl>
                  <a:tblPr firstRow="1" firstCol="1" bandRow="1">
                    <a:tableStyleId>{5C22544A-7EE6-4342-B048-85BDC9FD1C3A}</a:tableStyleId>
                  </a:tblPr>
                  <a:tblGrid>
                    <a:gridCol w="1851891">
                      <a:extLst>
                        <a:ext uri="{9D8B030D-6E8A-4147-A177-3AD203B41FA5}">
                          <a16:colId xmlns:a16="http://schemas.microsoft.com/office/drawing/2014/main" val="1046954572"/>
                        </a:ext>
                      </a:extLst>
                    </a:gridCol>
                    <a:gridCol w="1851891">
                      <a:extLst>
                        <a:ext uri="{9D8B030D-6E8A-4147-A177-3AD203B41FA5}">
                          <a16:colId xmlns:a16="http://schemas.microsoft.com/office/drawing/2014/main" val="2023194647"/>
                        </a:ext>
                      </a:extLst>
                    </a:gridCol>
                    <a:gridCol w="1851891">
                      <a:extLst>
                        <a:ext uri="{9D8B030D-6E8A-4147-A177-3AD203B41FA5}">
                          <a16:colId xmlns:a16="http://schemas.microsoft.com/office/drawing/2014/main" val="1019222841"/>
                        </a:ext>
                      </a:extLst>
                    </a:gridCol>
                    <a:gridCol w="1851891">
                      <a:extLst>
                        <a:ext uri="{9D8B030D-6E8A-4147-A177-3AD203B41FA5}">
                          <a16:colId xmlns:a16="http://schemas.microsoft.com/office/drawing/2014/main" val="3648878692"/>
                        </a:ext>
                      </a:extLst>
                    </a:gridCol>
                    <a:gridCol w="1851891">
                      <a:extLst>
                        <a:ext uri="{9D8B030D-6E8A-4147-A177-3AD203B41FA5}">
                          <a16:colId xmlns:a16="http://schemas.microsoft.com/office/drawing/2014/main" val="2893663786"/>
                        </a:ext>
                      </a:extLst>
                    </a:gridCol>
                  </a:tblGrid>
                  <a:tr h="366222">
                    <a:tc>
                      <a:txBody>
                        <a:bodyPr/>
                        <a:lstStyle/>
                        <a:p>
                          <a:pPr marL="0" marR="0">
                            <a:spcBef>
                              <a:spcPts val="0"/>
                            </a:spcBef>
                            <a:spcAft>
                              <a:spcPts val="0"/>
                            </a:spcAft>
                          </a:pPr>
                          <a:r>
                            <a:rPr lang="en-US" sz="2000">
                              <a:effectLst/>
                            </a:rPr>
                            <a:t>Hour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91781860"/>
                      </a:ext>
                    </a:extLst>
                  </a:tr>
                  <a:tr h="366222">
                    <a:tc>
                      <a:txBody>
                        <a:bodyPr/>
                        <a:lstStyle/>
                        <a:p>
                          <a:endParaRPr lang="en-US"/>
                        </a:p>
                      </a:txBody>
                      <a:tcPr marL="68580" marR="68580" marT="0" marB="0" anchor="ctr">
                        <a:blipFill>
                          <a:blip r:embed="rId2"/>
                          <a:stretch>
                            <a:fillRect l="-685" t="-110345" r="-401370" b="-334483"/>
                          </a:stretch>
                        </a:blipFill>
                      </a:tcPr>
                    </a:tc>
                    <a:tc>
                      <a:txBody>
                        <a:bodyPr/>
                        <a:lstStyle/>
                        <a:p>
                          <a:pPr marL="0" marR="0" algn="ctr">
                            <a:spcBef>
                              <a:spcPts val="0"/>
                            </a:spcBef>
                            <a:spcAft>
                              <a:spcPts val="0"/>
                            </a:spcAft>
                          </a:pPr>
                          <a:r>
                            <a:rPr lang="en-US" sz="2000">
                              <a:effectLst/>
                            </a:rPr>
                            <a:t>15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9388592"/>
                      </a:ext>
                    </a:extLst>
                  </a:tr>
                  <a:tr h="366222">
                    <a:tc>
                      <a:txBody>
                        <a:bodyPr/>
                        <a:lstStyle/>
                        <a:p>
                          <a:endParaRPr lang="en-US"/>
                        </a:p>
                      </a:txBody>
                      <a:tcPr marL="68580" marR="68580" marT="0" marB="0" anchor="ctr">
                        <a:blipFill>
                          <a:blip r:embed="rId2"/>
                          <a:stretch>
                            <a:fillRect l="-685" t="-203333" r="-401370" b="-223333"/>
                          </a:stretch>
                        </a:blipFill>
                      </a:tcPr>
                    </a:tc>
                    <a:tc>
                      <a:txBody>
                        <a:bodyPr/>
                        <a:lstStyle/>
                        <a:p>
                          <a:pPr marL="0" marR="0" algn="ctr">
                            <a:spcBef>
                              <a:spcPts val="0"/>
                            </a:spcBef>
                            <a:spcAft>
                              <a:spcPts val="0"/>
                            </a:spcAft>
                          </a:pPr>
                          <a:r>
                            <a:rPr lang="en-US" sz="2000">
                              <a:effectLst/>
                            </a:rPr>
                            <a:t>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84972676"/>
                      </a:ext>
                    </a:extLst>
                  </a:tr>
                  <a:tr h="366222">
                    <a:tc>
                      <a:txBody>
                        <a:bodyPr/>
                        <a:lstStyle/>
                        <a:p>
                          <a:endParaRPr lang="en-US"/>
                        </a:p>
                      </a:txBody>
                      <a:tcPr marL="68580" marR="68580" marT="0" marB="0" anchor="ctr">
                        <a:blipFill>
                          <a:blip r:embed="rId2"/>
                          <a:stretch>
                            <a:fillRect l="-685" t="-313793" r="-401370" b="-131034"/>
                          </a:stretch>
                        </a:blipFill>
                      </a:tcPr>
                    </a:tc>
                    <a:tc>
                      <a:txBody>
                        <a:bodyPr/>
                        <a:lstStyle/>
                        <a:p>
                          <a:pPr marL="0" marR="0" algn="ctr">
                            <a:spcBef>
                              <a:spcPts val="0"/>
                            </a:spcBef>
                            <a:spcAft>
                              <a:spcPts val="0"/>
                            </a:spcAft>
                          </a:pPr>
                          <a:r>
                            <a:rPr lang="en-US" sz="2000">
                              <a:effectLst/>
                            </a:rPr>
                            <a:t>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62156129"/>
                      </a:ext>
                    </a:extLst>
                  </a:tr>
                  <a:tr h="366222">
                    <a:tc>
                      <a:txBody>
                        <a:bodyPr/>
                        <a:lstStyle/>
                        <a:p>
                          <a:endParaRPr lang="en-US"/>
                        </a:p>
                      </a:txBody>
                      <a:tcPr marL="68580" marR="68580" marT="0" marB="0" anchor="ctr">
                        <a:blipFill>
                          <a:blip r:embed="rId2"/>
                          <a:stretch>
                            <a:fillRect l="-685" t="-413793" r="-401370" b="-31034"/>
                          </a:stretch>
                        </a:blipFill>
                      </a:tcPr>
                    </a:tc>
                    <a:tc>
                      <a:txBody>
                        <a:bodyPr/>
                        <a:lstStyle/>
                        <a:p>
                          <a:pPr marL="0" marR="0" algn="ctr">
                            <a:spcBef>
                              <a:spcPts val="0"/>
                            </a:spcBef>
                            <a:spcAft>
                              <a:spcPts val="0"/>
                            </a:spcAf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dirty="0">
                              <a:effectLst/>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87721082"/>
                      </a:ext>
                    </a:extLst>
                  </a:tr>
                </a:tbl>
              </a:graphicData>
            </a:graphic>
          </p:graphicFrame>
        </mc:Fallback>
      </mc:AlternateContent>
      <p:sp>
        <p:nvSpPr>
          <p:cNvPr id="2" name="Text Placeholder 1">
            <a:extLst>
              <a:ext uri="{FF2B5EF4-FFF2-40B4-BE49-F238E27FC236}">
                <a16:creationId xmlns:a16="http://schemas.microsoft.com/office/drawing/2014/main" id="{B1602CA8-B294-BCF4-1226-4953025B79DB}"/>
              </a:ext>
            </a:extLst>
          </p:cNvPr>
          <p:cNvSpPr>
            <a:spLocks noGrp="1"/>
          </p:cNvSpPr>
          <p:nvPr>
            <p:ph type="body" sz="quarter" idx="10"/>
          </p:nvPr>
        </p:nvSpPr>
        <p:spPr/>
        <p:txBody>
          <a:bodyPr>
            <a:normAutofit/>
          </a:bodyPr>
          <a:lstStyle/>
          <a:p>
            <a:r>
              <a:rPr lang="en-US" dirty="0">
                <a:effectLst/>
                <a:ea typeface="Calibri" panose="020F0502020204030204" pitchFamily="34" charset="0"/>
              </a:rPr>
              <a:t>Example 6.14: Unit commitment with reserve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83CF817-2C51-8174-BBE0-9A116E5FE1FC}"/>
                  </a:ext>
                </a:extLst>
              </p:cNvPr>
              <p:cNvSpPr txBox="1"/>
              <p:nvPr/>
            </p:nvSpPr>
            <p:spPr>
              <a:xfrm>
                <a:off x="983673" y="1542473"/>
                <a:ext cx="10204653" cy="415307"/>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E</a:t>
                </a:r>
                <a:r>
                  <a:rPr lang="en-US" sz="1800" dirty="0">
                    <a:effectLst/>
                    <a:latin typeface="Calibri" panose="020F0502020204030204" pitchFamily="34" charset="0"/>
                    <a:ea typeface="Calibri" panose="020F0502020204030204" pitchFamily="34" charset="0"/>
                    <a:cs typeface="Times New Roman" panose="02020603050405020304" pitchFamily="18" charset="0"/>
                  </a:rPr>
                  <a:t>nforce a maximum ramp up rate </a:t>
                </a:r>
                <a14:m>
                  <m:oMath xmlns:m="http://schemas.openxmlformats.org/officeDocument/2006/math">
                    <m:sSubSup>
                      <m:sSubSupPr>
                        <m:ctrlPr>
                          <a:rPr lang="en-US" sz="2000" i="1" kern="1200">
                            <a:solidFill>
                              <a:srgbClr val="000000"/>
                            </a:solidFill>
                            <a:effectLst/>
                            <a:latin typeface="Cambria Math" panose="02040503050406030204" pitchFamily="18" charset="0"/>
                            <a:ea typeface="Times"/>
                          </a:rPr>
                        </m:ctrlPr>
                      </m:sSubSupPr>
                      <m:e>
                        <m:r>
                          <m:rPr>
                            <m:sty m:val="p"/>
                          </m:rPr>
                          <a:rPr lang="en-US" sz="1800" kern="1200">
                            <a:solidFill>
                              <a:srgbClr val="000000"/>
                            </a:solidFill>
                            <a:effectLst/>
                            <a:latin typeface="Cambria Math" panose="02040503050406030204" pitchFamily="18" charset="0"/>
                            <a:ea typeface="Times"/>
                            <a:cs typeface="Times New Roman" panose="02020603050405020304" pitchFamily="18" charset="0"/>
                          </a:rPr>
                          <m:t>ΔP</m:t>
                        </m:r>
                      </m:e>
                      <m:sub>
                        <m:r>
                          <a:rPr lang="en-US" sz="1800" i="1" kern="1200">
                            <a:solidFill>
                              <a:srgbClr val="000000"/>
                            </a:solidFill>
                            <a:effectLst/>
                            <a:latin typeface="Cambria Math" panose="02040503050406030204" pitchFamily="18" charset="0"/>
                            <a:ea typeface="Times"/>
                            <a:cs typeface="Times New Roman" panose="02020603050405020304" pitchFamily="18" charset="0"/>
                          </a:rPr>
                          <m:t>𝑖</m:t>
                        </m:r>
                      </m:sub>
                      <m:sup>
                        <m:r>
                          <a:rPr lang="en-US" sz="1800" i="1" kern="1200">
                            <a:solidFill>
                              <a:srgbClr val="000000"/>
                            </a:solidFill>
                            <a:effectLst/>
                            <a:latin typeface="Cambria Math" panose="02040503050406030204" pitchFamily="18" charset="0"/>
                            <a:ea typeface="Times"/>
                            <a:cs typeface="Times New Roman" panose="02020603050405020304" pitchFamily="18" charset="0"/>
                          </a:rPr>
                          <m:t>𝑢𝑝</m:t>
                        </m:r>
                      </m:sup>
                    </m:sSubSup>
                  </m:oMath>
                </a14:m>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of 20 MW/h on Alpha, Beta, and Delta, and of 5 MW/h on Gamma:</a:t>
                </a:r>
                <a:r>
                  <a:rPr lang="en-US" sz="2000" dirty="0">
                    <a:effectLst/>
                  </a:rPr>
                  <a:t> </a:t>
                </a:r>
                <a:endParaRPr lang="en-US" sz="2000" dirty="0"/>
              </a:p>
            </p:txBody>
          </p:sp>
        </mc:Choice>
        <mc:Fallback xmlns="">
          <p:sp>
            <p:nvSpPr>
              <p:cNvPr id="6" name="TextBox 5">
                <a:extLst>
                  <a:ext uri="{FF2B5EF4-FFF2-40B4-BE49-F238E27FC236}">
                    <a16:creationId xmlns:a16="http://schemas.microsoft.com/office/drawing/2014/main" id="{083CF817-2C51-8174-BBE0-9A116E5FE1FC}"/>
                  </a:ext>
                </a:extLst>
              </p:cNvPr>
              <p:cNvSpPr txBox="1">
                <a:spLocks noRot="1" noChangeAspect="1" noMove="1" noResize="1" noEditPoints="1" noAdjustHandles="1" noChangeArrowheads="1" noChangeShapeType="1" noTextEdit="1"/>
              </p:cNvSpPr>
              <p:nvPr/>
            </p:nvSpPr>
            <p:spPr>
              <a:xfrm>
                <a:off x="983673" y="1542473"/>
                <a:ext cx="10204653" cy="415307"/>
              </a:xfrm>
              <a:prstGeom prst="rect">
                <a:avLst/>
              </a:prstGeom>
              <a:blipFill>
                <a:blip r:embed="rId3"/>
                <a:stretch>
                  <a:fillRect l="-498" b="-1764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209CDB3-1609-5E6F-EC91-CF916DCBDAA0}"/>
              </a:ext>
            </a:extLst>
          </p:cNvPr>
          <p:cNvSpPr txBox="1"/>
          <p:nvPr/>
        </p:nvSpPr>
        <p:spPr>
          <a:xfrm>
            <a:off x="895678" y="4119957"/>
            <a:ext cx="5777351" cy="400110"/>
          </a:xfrm>
          <a:prstGeom prst="rect">
            <a:avLst/>
          </a:prstGeom>
          <a:noFill/>
        </p:spPr>
        <p:txBody>
          <a:bodyPr wrap="none" rtlCol="0">
            <a:spAutoFit/>
          </a:bodyPr>
          <a:lstStyle/>
          <a:p>
            <a:r>
              <a:rPr lang="en-US" sz="2000" dirty="0"/>
              <a:t>Adding constraints increases the cost of the schedule:</a:t>
            </a:r>
          </a:p>
        </p:txBody>
      </p:sp>
      <p:graphicFrame>
        <p:nvGraphicFramePr>
          <p:cNvPr id="5" name="Table 4">
            <a:extLst>
              <a:ext uri="{FF2B5EF4-FFF2-40B4-BE49-F238E27FC236}">
                <a16:creationId xmlns:a16="http://schemas.microsoft.com/office/drawing/2014/main" id="{47DBA46F-C8FC-6C10-AE9D-3925A8A54DD3}"/>
              </a:ext>
            </a:extLst>
          </p:cNvPr>
          <p:cNvGraphicFramePr>
            <a:graphicFrameLocks noGrp="1"/>
          </p:cNvGraphicFramePr>
          <p:nvPr>
            <p:extLst>
              <p:ext uri="{D42A27DB-BD31-4B8C-83A1-F6EECF244321}">
                <p14:modId xmlns:p14="http://schemas.microsoft.com/office/powerpoint/2010/main" val="394280814"/>
              </p:ext>
            </p:extLst>
          </p:nvPr>
        </p:nvGraphicFramePr>
        <p:xfrm>
          <a:off x="1050780" y="4718055"/>
          <a:ext cx="5460856" cy="1248636"/>
        </p:xfrm>
        <a:graphic>
          <a:graphicData uri="http://schemas.openxmlformats.org/drawingml/2006/table">
            <a:tbl>
              <a:tblPr firstRow="1" firstCol="1" bandRow="1">
                <a:tableStyleId>{5C22544A-7EE6-4342-B048-85BDC9FD1C3A}</a:tableStyleId>
              </a:tblPr>
              <a:tblGrid>
                <a:gridCol w="3844488">
                  <a:extLst>
                    <a:ext uri="{9D8B030D-6E8A-4147-A177-3AD203B41FA5}">
                      <a16:colId xmlns:a16="http://schemas.microsoft.com/office/drawing/2014/main" val="3710798170"/>
                    </a:ext>
                  </a:extLst>
                </a:gridCol>
                <a:gridCol w="1616368">
                  <a:extLst>
                    <a:ext uri="{9D8B030D-6E8A-4147-A177-3AD203B41FA5}">
                      <a16:colId xmlns:a16="http://schemas.microsoft.com/office/drawing/2014/main" val="2038185177"/>
                    </a:ext>
                  </a:extLst>
                </a:gridCol>
              </a:tblGrid>
              <a:tr h="312159">
                <a:tc>
                  <a:txBody>
                    <a:bodyPr/>
                    <a:lstStyle/>
                    <a:p>
                      <a:pPr marL="0" marR="0">
                        <a:spcBef>
                          <a:spcPts val="0"/>
                        </a:spcBef>
                        <a:spcAft>
                          <a:spcPts val="0"/>
                        </a:spcAft>
                      </a:pPr>
                      <a:r>
                        <a:rPr lang="en-US" sz="2000" dirty="0">
                          <a:effectLst/>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2000" dirty="0">
                          <a:effectLst/>
                        </a:rPr>
                        <a:t>Cost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38386524"/>
                  </a:ext>
                </a:extLst>
              </a:tr>
              <a:tr h="312159">
                <a:tc>
                  <a:txBody>
                    <a:bodyPr/>
                    <a:lstStyle/>
                    <a:p>
                      <a:pPr marL="0" marR="0">
                        <a:spcBef>
                          <a:spcPts val="0"/>
                        </a:spcBef>
                        <a:spcAft>
                          <a:spcPts val="0"/>
                        </a:spcAft>
                      </a:pPr>
                      <a:r>
                        <a:rPr lang="en-US" sz="2000">
                          <a:effectLst/>
                        </a:rPr>
                        <a:t>Base Case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dirty="0">
                          <a:effectLst/>
                        </a:rPr>
                        <a:t>2080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87518085"/>
                  </a:ext>
                </a:extLst>
              </a:tr>
              <a:tr h="312159">
                <a:tc>
                  <a:txBody>
                    <a:bodyPr/>
                    <a:lstStyle/>
                    <a:p>
                      <a:pPr marL="0" marR="0">
                        <a:spcBef>
                          <a:spcPts val="0"/>
                        </a:spcBef>
                        <a:spcAft>
                          <a:spcPts val="0"/>
                        </a:spcAft>
                      </a:pPr>
                      <a:r>
                        <a:rPr lang="en-US" sz="2000">
                          <a:effectLst/>
                        </a:rPr>
                        <a:t>Add reserve constraint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2125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406566"/>
                  </a:ext>
                </a:extLst>
              </a:tr>
              <a:tr h="312159">
                <a:tc>
                  <a:txBody>
                    <a:bodyPr/>
                    <a:lstStyle/>
                    <a:p>
                      <a:pPr marL="0" marR="0">
                        <a:spcBef>
                          <a:spcPts val="0"/>
                        </a:spcBef>
                        <a:spcAft>
                          <a:spcPts val="0"/>
                        </a:spcAft>
                      </a:pPr>
                      <a:r>
                        <a:rPr lang="en-US" sz="2000">
                          <a:effectLst/>
                        </a:rPr>
                        <a:t>Add max ramp rate constraint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dirty="0">
                          <a:effectLst/>
                        </a:rPr>
                        <a:t>2225</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05261593"/>
                  </a:ext>
                </a:extLst>
              </a:tr>
            </a:tbl>
          </a:graphicData>
        </a:graphic>
      </p:graphicFrame>
    </p:spTree>
    <p:extLst>
      <p:ext uri="{BB962C8B-B14F-4D97-AF65-F5344CB8AC3E}">
        <p14:creationId xmlns:p14="http://schemas.microsoft.com/office/powerpoint/2010/main" val="35872512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1516E3-FE62-D54A-9667-5F64BE41B5C8}"/>
              </a:ext>
            </a:extLst>
          </p:cNvPr>
          <p:cNvSpPr>
            <a:spLocks noGrp="1"/>
          </p:cNvSpPr>
          <p:nvPr>
            <p:ph type="body" sz="quarter" idx="10"/>
          </p:nvPr>
        </p:nvSpPr>
        <p:spPr/>
        <p:txBody>
          <a:bodyPr/>
          <a:lstStyle/>
          <a:p>
            <a:r>
              <a:rPr lang="en-US" dirty="0"/>
              <a:t>Single generator</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3CF48C3-D7F0-7740-AA6E-E11C9820F8AF}"/>
                  </a:ext>
                </a:extLst>
              </p:cNvPr>
              <p:cNvSpPr>
                <a:spLocks noGrp="1"/>
              </p:cNvSpPr>
              <p:nvPr>
                <p:ph sz="quarter" idx="12"/>
              </p:nvPr>
            </p:nvSpPr>
            <p:spPr>
              <a:xfrm>
                <a:off x="570016" y="1642118"/>
                <a:ext cx="5145201" cy="4730750"/>
              </a:xfrm>
            </p:spPr>
            <p:txBody>
              <a:bodyPr/>
              <a:lstStyle/>
              <a:p>
                <a:r>
                  <a:rPr lang="en-US" dirty="0"/>
                  <a:t>Mechanical power &amp; torque</a:t>
                </a:r>
              </a:p>
              <a:p>
                <a:pPr marL="0" indent="0" algn="ctr">
                  <a:buNone/>
                </a:pP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r>
                  <a:rPr lang="en-US" dirty="0">
                    <a:effectLst/>
                  </a:rPr>
                  <a:t> </a:t>
                </a:r>
              </a:p>
              <a:p>
                <a:r>
                  <a:rPr lang="en-US" dirty="0"/>
                  <a:t>Electrical power &amp; reaction torque</a:t>
                </a:r>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𝑒</m:t>
                        </m:r>
                      </m:sub>
                    </m:sSub>
                  </m:oMath>
                </a14:m>
                <a:r>
                  <a:rPr lang="en-US" dirty="0">
                    <a:effectLst/>
                  </a:rPr>
                  <a:t> </a:t>
                </a:r>
              </a:p>
              <a:p>
                <a:r>
                  <a:rPr lang="en-US" dirty="0"/>
                  <a:t>Newton’s law of motion</a:t>
                </a:r>
              </a:p>
              <a:p>
                <a:pPr marL="0" indent="0" algn="ctr">
                  <a:buNone/>
                </a:pPr>
                <a14:m>
                  <m:oMath xmlns:m="http://schemas.openxmlformats.org/officeDocument/2006/math">
                    <m:r>
                      <a:rPr lang="en-US" i="1">
                        <a:latin typeface="Cambria Math" panose="02040503050406030204" pitchFamily="18" charset="0"/>
                      </a:rPr>
                      <m:t>𝐽</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num>
                      <m:den>
                        <m:r>
                          <a:rPr lang="en-US" i="1">
                            <a:latin typeface="Cambria Math" panose="02040503050406030204" pitchFamily="18" charset="0"/>
                          </a:rPr>
                          <m:t>𝑑𝑡</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𝑒</m:t>
                        </m:r>
                      </m:sub>
                    </m:sSub>
                  </m:oMath>
                </a14:m>
                <a:r>
                  <a:rPr lang="en-US" dirty="0">
                    <a:effectLst/>
                  </a:rPr>
                  <a:t> </a:t>
                </a:r>
                <a:endParaRPr lang="en-US" dirty="0"/>
              </a:p>
              <a:p>
                <a:pPr marL="342900" lvl="1" indent="0">
                  <a:buNone/>
                </a:pPr>
                <a14:m>
                  <m:oMath xmlns:m="http://schemas.openxmlformats.org/officeDocument/2006/math">
                    <m:r>
                      <a:rPr lang="en-US" i="1">
                        <a:latin typeface="Cambria Math" panose="02040503050406030204" pitchFamily="18" charset="0"/>
                      </a:rPr>
                      <m:t>𝐽</m:t>
                    </m:r>
                  </m:oMath>
                </a14:m>
                <a:r>
                  <a:rPr lang="en-US" dirty="0"/>
                  <a:t>: combined moment of inertia of the prime mover and the generator</a:t>
                </a:r>
              </a:p>
              <a:p>
                <a:pPr marL="342900" lvl="1" indent="0">
                  <a:buNone/>
                </a:pPr>
                <a:endParaRPr lang="en-US" dirty="0"/>
              </a:p>
              <a:p>
                <a:pPr marL="342900" lvl="1" indent="0" algn="ctr">
                  <a:buNone/>
                </a:pPr>
                <a14:m>
                  <m:oMath xmlns:m="http://schemas.openxmlformats.org/officeDocument/2006/math">
                    <m:r>
                      <a:rPr lang="en-US" sz="2400" i="1">
                        <a:latin typeface="Cambria Math" panose="02040503050406030204" pitchFamily="18" charset="0"/>
                      </a:rPr>
                      <m:t>𝐽</m:t>
                    </m:r>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𝑚</m:t>
                        </m:r>
                      </m:sub>
                    </m:sSub>
                    <m:f>
                      <m:fPr>
                        <m:ctrlPr>
                          <a:rPr lang="en-US" sz="2400" i="1">
                            <a:latin typeface="Cambria Math" panose="02040503050406030204" pitchFamily="18" charset="0"/>
                          </a:rPr>
                        </m:ctrlPr>
                      </m:fPr>
                      <m:num>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𝑚</m:t>
                            </m:r>
                          </m:sub>
                        </m:sSub>
                      </m:num>
                      <m:den>
                        <m:r>
                          <a:rPr lang="en-US" sz="2400" i="1">
                            <a:latin typeface="Cambria Math" panose="02040503050406030204" pitchFamily="18" charset="0"/>
                          </a:rPr>
                          <m:t>𝑑𝑡</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𝑚</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𝑒</m:t>
                        </m:r>
                      </m:sub>
                    </m:sSub>
                  </m:oMath>
                </a14:m>
                <a:r>
                  <a:rPr lang="en-US" sz="2400" dirty="0">
                    <a:effectLst/>
                  </a:rPr>
                  <a:t> </a:t>
                </a:r>
              </a:p>
            </p:txBody>
          </p:sp>
        </mc:Choice>
        <mc:Fallback xmlns="">
          <p:sp>
            <p:nvSpPr>
              <p:cNvPr id="4" name="Content Placeholder 3">
                <a:extLst>
                  <a:ext uri="{FF2B5EF4-FFF2-40B4-BE49-F238E27FC236}">
                    <a16:creationId xmlns:a16="http://schemas.microsoft.com/office/drawing/2014/main" id="{93CF48C3-D7F0-7740-AA6E-E11C9820F8AF}"/>
                  </a:ext>
                </a:extLst>
              </p:cNvPr>
              <p:cNvSpPr>
                <a:spLocks noGrp="1" noRot="1" noChangeAspect="1" noMove="1" noResize="1" noEditPoints="1" noAdjustHandles="1" noChangeArrowheads="1" noChangeShapeType="1" noTextEdit="1"/>
              </p:cNvSpPr>
              <p:nvPr>
                <p:ph sz="quarter" idx="12"/>
              </p:nvPr>
            </p:nvSpPr>
            <p:spPr>
              <a:xfrm>
                <a:off x="570016" y="1642118"/>
                <a:ext cx="5145201" cy="4730750"/>
              </a:xfrm>
              <a:blipFill>
                <a:blip r:embed="rId2"/>
                <a:stretch>
                  <a:fillRect l="-1724" t="-1072"/>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105B959F-F57B-3448-8CC5-AB4E58CC1F65}"/>
              </a:ext>
            </a:extLst>
          </p:cNvPr>
          <p:cNvGrpSpPr/>
          <p:nvPr/>
        </p:nvGrpSpPr>
        <p:grpSpPr>
          <a:xfrm>
            <a:off x="9896813" y="3212900"/>
            <a:ext cx="1121311" cy="452760"/>
            <a:chOff x="5695406" y="2309374"/>
            <a:chExt cx="1121311" cy="452760"/>
          </a:xfrm>
        </p:grpSpPr>
        <p:sp>
          <p:nvSpPr>
            <p:cNvPr id="44" name="Line 67">
              <a:extLst>
                <a:ext uri="{FF2B5EF4-FFF2-40B4-BE49-F238E27FC236}">
                  <a16:creationId xmlns:a16="http://schemas.microsoft.com/office/drawing/2014/main" id="{9F1CC5BC-8593-CF47-9B22-DE04DB3D80B3}"/>
                </a:ext>
              </a:extLst>
            </p:cNvPr>
            <p:cNvSpPr>
              <a:spLocks noChangeShapeType="1"/>
            </p:cNvSpPr>
            <p:nvPr/>
          </p:nvSpPr>
          <p:spPr bwMode="auto">
            <a:xfrm>
              <a:off x="5695406" y="2762134"/>
              <a:ext cx="1121311"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45" name="Line 67">
              <a:extLst>
                <a:ext uri="{FF2B5EF4-FFF2-40B4-BE49-F238E27FC236}">
                  <a16:creationId xmlns:a16="http://schemas.microsoft.com/office/drawing/2014/main" id="{A15E48C1-F6AD-A948-B027-7CFD1EAE05D0}"/>
                </a:ext>
              </a:extLst>
            </p:cNvPr>
            <p:cNvSpPr>
              <a:spLocks noChangeShapeType="1"/>
            </p:cNvSpPr>
            <p:nvPr/>
          </p:nvSpPr>
          <p:spPr bwMode="auto">
            <a:xfrm>
              <a:off x="5695406" y="2309374"/>
              <a:ext cx="1121311"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46" name="Line 68">
              <a:extLst>
                <a:ext uri="{FF2B5EF4-FFF2-40B4-BE49-F238E27FC236}">
                  <a16:creationId xmlns:a16="http://schemas.microsoft.com/office/drawing/2014/main" id="{F0E83120-4BED-5B4D-90A6-F1EF178E2509}"/>
                </a:ext>
              </a:extLst>
            </p:cNvPr>
            <p:cNvSpPr>
              <a:spLocks noChangeShapeType="1"/>
            </p:cNvSpPr>
            <p:nvPr/>
          </p:nvSpPr>
          <p:spPr bwMode="auto">
            <a:xfrm>
              <a:off x="5902317" y="2535754"/>
              <a:ext cx="9144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grpSp>
        <p:nvGrpSpPr>
          <p:cNvPr id="8" name="Group 32">
            <a:extLst>
              <a:ext uri="{FF2B5EF4-FFF2-40B4-BE49-F238E27FC236}">
                <a16:creationId xmlns:a16="http://schemas.microsoft.com/office/drawing/2014/main" id="{03187E20-12AC-C743-A0D6-6CE81B3F5907}"/>
              </a:ext>
            </a:extLst>
          </p:cNvPr>
          <p:cNvGrpSpPr>
            <a:grpSpLocks/>
          </p:cNvGrpSpPr>
          <p:nvPr/>
        </p:nvGrpSpPr>
        <p:grpSpPr bwMode="auto">
          <a:xfrm>
            <a:off x="9075659" y="2928271"/>
            <a:ext cx="1028065" cy="1022018"/>
            <a:chOff x="634" y="1469"/>
            <a:chExt cx="411" cy="411"/>
          </a:xfrm>
          <a:solidFill>
            <a:schemeClr val="bg1"/>
          </a:solidFill>
        </p:grpSpPr>
        <p:sp>
          <p:nvSpPr>
            <p:cNvPr id="39" name="Oval 33">
              <a:extLst>
                <a:ext uri="{FF2B5EF4-FFF2-40B4-BE49-F238E27FC236}">
                  <a16:creationId xmlns:a16="http://schemas.microsoft.com/office/drawing/2014/main" id="{5F2A82D5-D757-654C-A5DB-398FD3E15225}"/>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40" name="Arc 34">
              <a:extLst>
                <a:ext uri="{FF2B5EF4-FFF2-40B4-BE49-F238E27FC236}">
                  <a16:creationId xmlns:a16="http://schemas.microsoft.com/office/drawing/2014/main" id="{F34BEEBD-8D8B-F14C-98DC-595C22143045}"/>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41" name="Arc 35">
              <a:extLst>
                <a:ext uri="{FF2B5EF4-FFF2-40B4-BE49-F238E27FC236}">
                  <a16:creationId xmlns:a16="http://schemas.microsoft.com/office/drawing/2014/main" id="{5B181E83-49D0-3D45-BF05-9B503BBF6AEA}"/>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42" name="Arc 36">
              <a:extLst>
                <a:ext uri="{FF2B5EF4-FFF2-40B4-BE49-F238E27FC236}">
                  <a16:creationId xmlns:a16="http://schemas.microsoft.com/office/drawing/2014/main" id="{FDE7CA2A-9E7E-134B-AE1A-5430F3A7673A}"/>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43" name="Arc 37">
              <a:extLst>
                <a:ext uri="{FF2B5EF4-FFF2-40B4-BE49-F238E27FC236}">
                  <a16:creationId xmlns:a16="http://schemas.microsoft.com/office/drawing/2014/main" id="{F66E8EB2-F3CB-6E49-BA0C-25404FF174DA}"/>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10" name="Rectangle 71">
            <a:extLst>
              <a:ext uri="{FF2B5EF4-FFF2-40B4-BE49-F238E27FC236}">
                <a16:creationId xmlns:a16="http://schemas.microsoft.com/office/drawing/2014/main" id="{1D0DE31A-2578-B946-AF9B-EC19FFE01431}"/>
              </a:ext>
            </a:extLst>
          </p:cNvPr>
          <p:cNvSpPr>
            <a:spLocks noChangeArrowheads="1"/>
          </p:cNvSpPr>
          <p:nvPr/>
        </p:nvSpPr>
        <p:spPr bwMode="auto">
          <a:xfrm>
            <a:off x="5927834" y="2782849"/>
            <a:ext cx="1595563" cy="1312863"/>
          </a:xfrm>
          <a:prstGeom prst="rect">
            <a:avLst/>
          </a:prstGeom>
          <a:noFill/>
          <a:ln w="28575">
            <a:solidFill>
              <a:schemeClr val="tx1"/>
            </a:solidFill>
            <a:miter lim="800000"/>
            <a:headEnd/>
            <a:tailEnd/>
          </a:ln>
        </p:spPr>
        <p:txBody>
          <a:bodyPr wrap="none" anchor="ctr"/>
          <a:lstStyle/>
          <a:p>
            <a:pPr algn="ctr"/>
            <a:r>
              <a:rPr lang="en-US" dirty="0">
                <a:latin typeface="Arial" panose="020B0604020202020204" pitchFamily="34" charset="0"/>
                <a:cs typeface="Arial" panose="020B0604020202020204" pitchFamily="34" charset="0"/>
              </a:rPr>
              <a:t>Prime Mover</a:t>
            </a:r>
          </a:p>
        </p:txBody>
      </p:sp>
      <p:sp>
        <p:nvSpPr>
          <p:cNvPr id="14" name="Rectangle 13">
            <a:extLst>
              <a:ext uri="{FF2B5EF4-FFF2-40B4-BE49-F238E27FC236}">
                <a16:creationId xmlns:a16="http://schemas.microsoft.com/office/drawing/2014/main" id="{E47DF2E7-DB69-0348-9CA3-74AC60902DF6}"/>
              </a:ext>
            </a:extLst>
          </p:cNvPr>
          <p:cNvSpPr/>
          <p:nvPr/>
        </p:nvSpPr>
        <p:spPr>
          <a:xfrm>
            <a:off x="7529747" y="3379115"/>
            <a:ext cx="1545911" cy="120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Curved Down Arrow 14">
            <a:extLst>
              <a:ext uri="{FF2B5EF4-FFF2-40B4-BE49-F238E27FC236}">
                <a16:creationId xmlns:a16="http://schemas.microsoft.com/office/drawing/2014/main" id="{52E3CB26-6BA5-A945-BF4E-FFF85F71E3B9}"/>
              </a:ext>
            </a:extLst>
          </p:cNvPr>
          <p:cNvSpPr/>
          <p:nvPr/>
        </p:nvSpPr>
        <p:spPr>
          <a:xfrm>
            <a:off x="7893809" y="3210584"/>
            <a:ext cx="354348" cy="457395"/>
          </a:xfrm>
          <a:prstGeom prst="curvedDownArrow">
            <a:avLst/>
          </a:prstGeom>
          <a:solidFill>
            <a:schemeClr val="bg1">
              <a:lumMod val="6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F20FF8F7-AB47-634D-AD98-EB91F2B91D59}"/>
              </a:ext>
            </a:extLst>
          </p:cNvPr>
          <p:cNvSpPr/>
          <p:nvPr/>
        </p:nvSpPr>
        <p:spPr>
          <a:xfrm>
            <a:off x="7630254" y="3378606"/>
            <a:ext cx="394442" cy="1213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Rectangle 69">
            <a:extLst>
              <a:ext uri="{FF2B5EF4-FFF2-40B4-BE49-F238E27FC236}">
                <a16:creationId xmlns:a16="http://schemas.microsoft.com/office/drawing/2014/main" id="{3A45331E-8930-B149-9216-C520A0E9055D}"/>
              </a:ext>
            </a:extLst>
          </p:cNvPr>
          <p:cNvSpPr>
            <a:spLocks noChangeArrowheads="1"/>
          </p:cNvSpPr>
          <p:nvPr/>
        </p:nvSpPr>
        <p:spPr bwMode="auto">
          <a:xfrm>
            <a:off x="11018124" y="2783038"/>
            <a:ext cx="1066800" cy="1314342"/>
          </a:xfrm>
          <a:prstGeom prst="rect">
            <a:avLst/>
          </a:prstGeom>
          <a:solidFill>
            <a:schemeClr val="bg1"/>
          </a:solidFill>
          <a:ln w="28575">
            <a:solidFill>
              <a:schemeClr val="tx1"/>
            </a:solidFill>
            <a:miter lim="800000"/>
            <a:headEnd/>
            <a:tailEnd/>
          </a:ln>
        </p:spPr>
        <p:txBody>
          <a:bodyPr wrap="none" anchor="ctr"/>
          <a:lstStyle/>
          <a:p>
            <a:pPr algn="ctr"/>
            <a:r>
              <a:rPr lang="en-GB" dirty="0">
                <a:latin typeface="Arial" panose="020B0604020202020204" pitchFamily="34" charset="0"/>
                <a:cs typeface="Arial" panose="020B0604020202020204" pitchFamily="34" charset="0"/>
              </a:rPr>
              <a:t>Load</a:t>
            </a:r>
          </a:p>
        </p:txBody>
      </p:sp>
      <p:sp>
        <p:nvSpPr>
          <p:cNvPr id="29" name="Curved Down Arrow 28">
            <a:extLst>
              <a:ext uri="{FF2B5EF4-FFF2-40B4-BE49-F238E27FC236}">
                <a16:creationId xmlns:a16="http://schemas.microsoft.com/office/drawing/2014/main" id="{33331E83-ACCC-C744-8924-EA6D341D40FA}"/>
              </a:ext>
            </a:extLst>
          </p:cNvPr>
          <p:cNvSpPr/>
          <p:nvPr/>
        </p:nvSpPr>
        <p:spPr>
          <a:xfrm flipH="1">
            <a:off x="8551526" y="3210584"/>
            <a:ext cx="354348" cy="457395"/>
          </a:xfrm>
          <a:prstGeom prst="curvedDownArrow">
            <a:avLst/>
          </a:prstGeom>
          <a:solidFill>
            <a:schemeClr val="bg1">
              <a:lumMod val="6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CD3B1460-ECA3-E34F-BD44-CDD22AC4896A}"/>
              </a:ext>
            </a:extLst>
          </p:cNvPr>
          <p:cNvSpPr/>
          <p:nvPr/>
        </p:nvSpPr>
        <p:spPr>
          <a:xfrm>
            <a:off x="8350209" y="3377155"/>
            <a:ext cx="394442" cy="1213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7E9AD599-76AE-DA4E-A837-CFE04C44A673}"/>
                  </a:ext>
                </a:extLst>
              </p:cNvPr>
              <p:cNvSpPr/>
              <p:nvPr/>
            </p:nvSpPr>
            <p:spPr>
              <a:xfrm>
                <a:off x="7780155" y="2759503"/>
                <a:ext cx="62087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𝑇</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sub>
                      </m:sSub>
                    </m:oMath>
                  </m:oMathPara>
                </a14:m>
                <a:endParaRPr lang="en-US" sz="2400" dirty="0"/>
              </a:p>
            </p:txBody>
          </p:sp>
        </mc:Choice>
        <mc:Fallback xmlns="">
          <p:sp>
            <p:nvSpPr>
              <p:cNvPr id="31" name="Rectangle 30">
                <a:extLst>
                  <a:ext uri="{FF2B5EF4-FFF2-40B4-BE49-F238E27FC236}">
                    <a16:creationId xmlns:a16="http://schemas.microsoft.com/office/drawing/2014/main" id="{7E9AD599-76AE-DA4E-A837-CFE04C44A673}"/>
                  </a:ext>
                </a:extLst>
              </p:cNvPr>
              <p:cNvSpPr>
                <a:spLocks noRot="1" noChangeAspect="1" noMove="1" noResize="1" noEditPoints="1" noAdjustHandles="1" noChangeArrowheads="1" noChangeShapeType="1" noTextEdit="1"/>
              </p:cNvSpPr>
              <p:nvPr/>
            </p:nvSpPr>
            <p:spPr>
              <a:xfrm>
                <a:off x="7780155" y="2759503"/>
                <a:ext cx="620875"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4A873E2-7DD1-BB42-94DB-A6F8287C0EB8}"/>
                  </a:ext>
                </a:extLst>
              </p:cNvPr>
              <p:cNvSpPr/>
              <p:nvPr/>
            </p:nvSpPr>
            <p:spPr>
              <a:xfrm>
                <a:off x="8491004" y="2759503"/>
                <a:ext cx="53565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𝑇</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𝑒</m:t>
                          </m:r>
                        </m:sub>
                      </m:sSub>
                    </m:oMath>
                  </m:oMathPara>
                </a14:m>
                <a:endParaRPr lang="en-US" sz="2400" dirty="0"/>
              </a:p>
            </p:txBody>
          </p:sp>
        </mc:Choice>
        <mc:Fallback xmlns="">
          <p:sp>
            <p:nvSpPr>
              <p:cNvPr id="32" name="Rectangle 31">
                <a:extLst>
                  <a:ext uri="{FF2B5EF4-FFF2-40B4-BE49-F238E27FC236}">
                    <a16:creationId xmlns:a16="http://schemas.microsoft.com/office/drawing/2014/main" id="{24A873E2-7DD1-BB42-94DB-A6F8287C0EB8}"/>
                  </a:ext>
                </a:extLst>
              </p:cNvPr>
              <p:cNvSpPr>
                <a:spLocks noRot="1" noChangeAspect="1" noMove="1" noResize="1" noEditPoints="1" noAdjustHandles="1" noChangeArrowheads="1" noChangeShapeType="1" noTextEdit="1"/>
              </p:cNvSpPr>
              <p:nvPr/>
            </p:nvSpPr>
            <p:spPr>
              <a:xfrm>
                <a:off x="8491004" y="2759503"/>
                <a:ext cx="535659" cy="461665"/>
              </a:xfrm>
              <a:prstGeom prst="rect">
                <a:avLst/>
              </a:prstGeom>
              <a:blipFill>
                <a:blip r:embed="rId4"/>
                <a:stretch>
                  <a:fillRect/>
                </a:stretch>
              </a:blipFill>
            </p:spPr>
            <p:txBody>
              <a:bodyPr/>
              <a:lstStyle/>
              <a:p>
                <a:r>
                  <a:rPr lang="en-US">
                    <a:noFill/>
                  </a:rPr>
                  <a:t> </a:t>
                </a:r>
              </a:p>
            </p:txBody>
          </p:sp>
        </mc:Fallback>
      </mc:AlternateContent>
      <p:sp>
        <p:nvSpPr>
          <p:cNvPr id="33" name="Right Arrow 32">
            <a:extLst>
              <a:ext uri="{FF2B5EF4-FFF2-40B4-BE49-F238E27FC236}">
                <a16:creationId xmlns:a16="http://schemas.microsoft.com/office/drawing/2014/main" id="{3EED8AE6-6AEC-A447-B4DF-4EE8485716F4}"/>
              </a:ext>
            </a:extLst>
          </p:cNvPr>
          <p:cNvSpPr/>
          <p:nvPr/>
        </p:nvSpPr>
        <p:spPr>
          <a:xfrm>
            <a:off x="8001156" y="2356159"/>
            <a:ext cx="765639" cy="2854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4" name="Right Arrow 33">
            <a:extLst>
              <a:ext uri="{FF2B5EF4-FFF2-40B4-BE49-F238E27FC236}">
                <a16:creationId xmlns:a16="http://schemas.microsoft.com/office/drawing/2014/main" id="{1051A321-8C5F-7D44-A9EA-52044A5D488F}"/>
              </a:ext>
            </a:extLst>
          </p:cNvPr>
          <p:cNvSpPr/>
          <p:nvPr/>
        </p:nvSpPr>
        <p:spPr>
          <a:xfrm>
            <a:off x="10074648" y="2356159"/>
            <a:ext cx="765639" cy="2854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2367A4CC-4C5A-6148-A2FA-942C9B9266A4}"/>
                  </a:ext>
                </a:extLst>
              </p:cNvPr>
              <p:cNvSpPr/>
              <p:nvPr/>
            </p:nvSpPr>
            <p:spPr>
              <a:xfrm>
                <a:off x="8127270" y="1947408"/>
                <a:ext cx="61087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𝑃</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sub>
                      </m:sSub>
                    </m:oMath>
                  </m:oMathPara>
                </a14:m>
                <a:endParaRPr lang="en-US" sz="2400" dirty="0"/>
              </a:p>
            </p:txBody>
          </p:sp>
        </mc:Choice>
        <mc:Fallback xmlns="">
          <p:sp>
            <p:nvSpPr>
              <p:cNvPr id="35" name="Rectangle 34">
                <a:extLst>
                  <a:ext uri="{FF2B5EF4-FFF2-40B4-BE49-F238E27FC236}">
                    <a16:creationId xmlns:a16="http://schemas.microsoft.com/office/drawing/2014/main" id="{2367A4CC-4C5A-6148-A2FA-942C9B9266A4}"/>
                  </a:ext>
                </a:extLst>
              </p:cNvPr>
              <p:cNvSpPr>
                <a:spLocks noRot="1" noChangeAspect="1" noMove="1" noResize="1" noEditPoints="1" noAdjustHandles="1" noChangeArrowheads="1" noChangeShapeType="1" noTextEdit="1"/>
              </p:cNvSpPr>
              <p:nvPr/>
            </p:nvSpPr>
            <p:spPr>
              <a:xfrm>
                <a:off x="8127270" y="1947408"/>
                <a:ext cx="610873"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60598F0E-4BCA-B84B-AC20-F2B7E2A345C3}"/>
                  </a:ext>
                </a:extLst>
              </p:cNvPr>
              <p:cNvSpPr/>
              <p:nvPr/>
            </p:nvSpPr>
            <p:spPr>
              <a:xfrm>
                <a:off x="10232533" y="1993554"/>
                <a:ext cx="52565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𝑃</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𝑒</m:t>
                          </m:r>
                        </m:sub>
                      </m:sSub>
                    </m:oMath>
                  </m:oMathPara>
                </a14:m>
                <a:endParaRPr lang="en-US" sz="2400" dirty="0"/>
              </a:p>
            </p:txBody>
          </p:sp>
        </mc:Choice>
        <mc:Fallback xmlns="">
          <p:sp>
            <p:nvSpPr>
              <p:cNvPr id="36" name="Rectangle 35">
                <a:extLst>
                  <a:ext uri="{FF2B5EF4-FFF2-40B4-BE49-F238E27FC236}">
                    <a16:creationId xmlns:a16="http://schemas.microsoft.com/office/drawing/2014/main" id="{60598F0E-4BCA-B84B-AC20-F2B7E2A345C3}"/>
                  </a:ext>
                </a:extLst>
              </p:cNvPr>
              <p:cNvSpPr>
                <a:spLocks noRot="1" noChangeAspect="1" noMove="1" noResize="1" noEditPoints="1" noAdjustHandles="1" noChangeArrowheads="1" noChangeShapeType="1" noTextEdit="1"/>
              </p:cNvSpPr>
              <p:nvPr/>
            </p:nvSpPr>
            <p:spPr>
              <a:xfrm>
                <a:off x="10232533" y="1993554"/>
                <a:ext cx="525657" cy="46166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0962830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1516E3-FE62-D54A-9667-5F64BE41B5C8}"/>
              </a:ext>
            </a:extLst>
          </p:cNvPr>
          <p:cNvSpPr>
            <a:spLocks noGrp="1"/>
          </p:cNvSpPr>
          <p:nvPr>
            <p:ph type="body" sz="quarter" idx="10"/>
          </p:nvPr>
        </p:nvSpPr>
        <p:spPr/>
        <p:txBody>
          <a:bodyPr/>
          <a:lstStyle/>
          <a:p>
            <a:r>
              <a:rPr lang="en-US" dirty="0"/>
              <a:t>Single generator</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3CF48C3-D7F0-7740-AA6E-E11C9820F8AF}"/>
                  </a:ext>
                </a:extLst>
              </p:cNvPr>
              <p:cNvSpPr>
                <a:spLocks noGrp="1"/>
              </p:cNvSpPr>
              <p:nvPr>
                <p:ph sz="quarter" idx="12"/>
              </p:nvPr>
            </p:nvSpPr>
            <p:spPr>
              <a:xfrm>
                <a:off x="570016" y="1642118"/>
                <a:ext cx="5145201" cy="4730750"/>
              </a:xfrm>
            </p:spPr>
            <p:txBody>
              <a:bodyPr/>
              <a:lstStyle/>
              <a:p>
                <a:pPr marL="342900" lvl="1" indent="0" algn="ctr">
                  <a:buNone/>
                </a:pPr>
                <a14:m>
                  <m:oMath xmlns:m="http://schemas.openxmlformats.org/officeDocument/2006/math">
                    <m:r>
                      <a:rPr lang="en-US" sz="2400" i="1" smtClean="0">
                        <a:latin typeface="Cambria Math" panose="02040503050406030204" pitchFamily="18" charset="0"/>
                      </a:rPr>
                      <m:t>𝐽</m:t>
                    </m:r>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𝑚</m:t>
                        </m:r>
                      </m:sub>
                    </m:sSub>
                    <m:f>
                      <m:fPr>
                        <m:ctrlPr>
                          <a:rPr lang="en-US" sz="2400" i="1">
                            <a:latin typeface="Cambria Math" panose="02040503050406030204" pitchFamily="18" charset="0"/>
                          </a:rPr>
                        </m:ctrlPr>
                      </m:fPr>
                      <m:num>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𝑚</m:t>
                            </m:r>
                          </m:sub>
                        </m:sSub>
                      </m:num>
                      <m:den>
                        <m:r>
                          <a:rPr lang="en-US" sz="2400" i="1">
                            <a:latin typeface="Cambria Math" panose="02040503050406030204" pitchFamily="18" charset="0"/>
                          </a:rPr>
                          <m:t>𝑑𝑡</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𝑚</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𝑒</m:t>
                        </m:r>
                      </m:sub>
                    </m:sSub>
                  </m:oMath>
                </a14:m>
                <a:r>
                  <a:rPr lang="en-US" dirty="0"/>
                  <a:t> </a:t>
                </a:r>
              </a:p>
              <a:p>
                <a:r>
                  <a:rPr lang="en-US" dirty="0"/>
                  <a:t>Steady state: </a:t>
                </a:r>
                <a:endParaRPr lang="en-US" i="1" dirty="0">
                  <a:latin typeface="Cambria Math" panose="02040503050406030204" pitchFamily="18" charset="0"/>
                </a:endParaRPr>
              </a:p>
              <a:p>
                <a:pPr marL="342900" lvl="1"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𝑚</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𝑒</m:t>
                          </m:r>
                        </m:sub>
                      </m:sSub>
                      <m:r>
                        <a:rPr lang="en-US" sz="2400" b="0" i="1" smtClean="0">
                          <a:latin typeface="Cambria Math" panose="02040503050406030204" pitchFamily="18" charset="0"/>
                        </a:rPr>
                        <m:t>→</m:t>
                      </m:r>
                      <m:r>
                        <a:rPr lang="en-US" sz="2400" i="1">
                          <a:latin typeface="Cambria Math" panose="02040503050406030204" pitchFamily="18" charset="0"/>
                        </a:rPr>
                        <m:t>𝐽</m:t>
                      </m:r>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𝑚</m:t>
                          </m:r>
                        </m:sub>
                      </m:sSub>
                      <m:f>
                        <m:fPr>
                          <m:ctrlPr>
                            <a:rPr lang="en-US" sz="2400" i="1" smtClean="0">
                              <a:latin typeface="Cambria Math" panose="02040503050406030204" pitchFamily="18" charset="0"/>
                            </a:rPr>
                          </m:ctrlPr>
                        </m:fPr>
                        <m:num>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𝑚</m:t>
                              </m:r>
                            </m:sub>
                          </m:sSub>
                        </m:num>
                        <m:den>
                          <m:r>
                            <a:rPr lang="en-US" sz="2400" i="1">
                              <a:latin typeface="Cambria Math" panose="02040503050406030204" pitchFamily="18" charset="0"/>
                            </a:rPr>
                            <m:t>𝑑𝑡</m:t>
                          </m:r>
                        </m:den>
                      </m:f>
                      <m:r>
                        <a:rPr lang="en-US" sz="2400" i="1">
                          <a:latin typeface="Cambria Math" panose="02040503050406030204" pitchFamily="18" charset="0"/>
                        </a:rPr>
                        <m:t>=</m:t>
                      </m:r>
                      <m:r>
                        <a:rPr lang="en-US" sz="2400" b="0" i="1" smtClean="0">
                          <a:latin typeface="Cambria Math" panose="02040503050406030204" pitchFamily="18" charset="0"/>
                        </a:rPr>
                        <m:t>0</m:t>
                      </m:r>
                    </m:oMath>
                  </m:oMathPara>
                </a14:m>
                <a:endParaRPr lang="en-US" sz="2400" dirty="0"/>
              </a:p>
              <a:p>
                <a:pPr marL="0" indent="0">
                  <a:buNone/>
                </a:pPr>
                <a:r>
                  <a:rPr lang="en-US" dirty="0"/>
                  <a:t> </a:t>
                </a:r>
                <a14:m>
                  <m:oMath xmlns:m="http://schemas.openxmlformats.org/officeDocument/2006/math">
                    <m:r>
                      <a:rPr lang="en-US" b="0" i="0" smtClean="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num>
                      <m:den>
                        <m:r>
                          <a:rPr lang="en-US" i="1">
                            <a:latin typeface="Cambria Math" panose="02040503050406030204" pitchFamily="18" charset="0"/>
                          </a:rPr>
                          <m:t>𝑑𝑡</m:t>
                        </m:r>
                      </m:den>
                    </m:f>
                    <m:r>
                      <a:rPr lang="en-US" i="1">
                        <a:latin typeface="Cambria Math" panose="02040503050406030204" pitchFamily="18" charset="0"/>
                      </a:rPr>
                      <m:t>=0</m:t>
                    </m:r>
                    <m:r>
                      <a:rPr lang="en-US" b="0" i="1" smtClean="0">
                        <a:latin typeface="Cambria Math" panose="02040503050406030204" pitchFamily="18" charset="0"/>
                      </a:rPr>
                      <m:t>→</m:t>
                    </m:r>
                  </m:oMath>
                </a14:m>
                <a:r>
                  <a:rPr lang="en-US" dirty="0"/>
                  <a:t> frequency is constant</a:t>
                </a:r>
              </a:p>
              <a:p>
                <a:pPr marL="0" indent="0">
                  <a:buNone/>
                </a:pPr>
                <a:endParaRPr lang="en-US" dirty="0"/>
              </a:p>
              <a:p>
                <a:r>
                  <a:rPr lang="en-US" dirty="0"/>
                  <a:t>Load suddenly increase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b="0" i="1" smtClean="0">
                        <a:latin typeface="Cambria Math" panose="02040503050406030204" pitchFamily="18" charset="0"/>
                      </a:rPr>
                      <m:t>→</m:t>
                    </m:r>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b="0" i="1" smtClean="0">
                            <a:latin typeface="Cambria Math" panose="02040503050406030204" pitchFamily="18" charset="0"/>
                          </a:rPr>
                          <m:t> </m:t>
                        </m:r>
                        <m:r>
                          <a:rPr lang="en-US" b="0" i="1" smtClean="0">
                            <a:latin typeface="Cambria Math" panose="02040503050406030204" pitchFamily="18" charset="0"/>
                          </a:rPr>
                          <m:t>𝑒</m:t>
                        </m:r>
                      </m:sub>
                      <m:sup>
                        <m:r>
                          <a:rPr lang="en-US" i="1">
                            <a:latin typeface="Cambria Math" panose="02040503050406030204" pitchFamily="18" charset="0"/>
                          </a:rPr>
                          <m:t>′</m:t>
                        </m:r>
                      </m:sup>
                    </m:sSubSup>
                  </m:oMath>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𝐽</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num>
                        <m:den>
                          <m:r>
                            <a:rPr lang="en-US" i="1">
                              <a:latin typeface="Cambria Math" panose="02040503050406030204" pitchFamily="18" charset="0"/>
                            </a:rPr>
                            <m:t>𝑑𝑡</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 </m:t>
                          </m:r>
                          <m:r>
                            <a:rPr lang="en-US" i="1">
                              <a:latin typeface="Cambria Math" panose="02040503050406030204" pitchFamily="18" charset="0"/>
                            </a:rPr>
                            <m:t>𝑒</m:t>
                          </m:r>
                        </m:sub>
                        <m:sup>
                          <m:r>
                            <a:rPr lang="en-US" i="1">
                              <a:latin typeface="Cambria Math" panose="02040503050406030204" pitchFamily="18" charset="0"/>
                            </a:rPr>
                            <m:t>′</m:t>
                          </m:r>
                        </m:sup>
                      </m:sSubSup>
                      <m:r>
                        <a:rPr lang="en-US" b="0" i="1" smtClean="0">
                          <a:latin typeface="Cambria Math" panose="02040503050406030204" pitchFamily="18" charset="0"/>
                        </a:rPr>
                        <m:t>&lt;0</m:t>
                      </m:r>
                    </m:oMath>
                  </m:oMathPara>
                </a14:m>
                <a:endParaRPr lang="en-US" b="0" dirty="0"/>
              </a:p>
              <a:p>
                <a:pPr marL="0" indent="0">
                  <a:buNone/>
                </a:pPr>
                <a14:m>
                  <m:oMath xmlns:m="http://schemas.openxmlformats.org/officeDocument/2006/math">
                    <m:r>
                      <a:rPr lang="en-US">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num>
                      <m:den>
                        <m:r>
                          <a:rPr lang="en-US" i="1">
                            <a:latin typeface="Cambria Math" panose="02040503050406030204" pitchFamily="18" charset="0"/>
                          </a:rPr>
                          <m:t>𝑑𝑡</m:t>
                        </m:r>
                      </m:den>
                    </m:f>
                    <m:r>
                      <a:rPr lang="en-US" b="0" i="1" smtClean="0">
                        <a:latin typeface="Cambria Math" panose="02040503050406030204" pitchFamily="18" charset="0"/>
                      </a:rPr>
                      <m:t>&lt;</m:t>
                    </m:r>
                    <m:r>
                      <a:rPr lang="en-US" i="1">
                        <a:latin typeface="Cambria Math" panose="02040503050406030204" pitchFamily="18" charset="0"/>
                      </a:rPr>
                      <m:t>0→</m:t>
                    </m:r>
                  </m:oMath>
                </a14:m>
                <a:r>
                  <a:rPr lang="en-US" dirty="0"/>
                  <a:t> frequency decreases</a:t>
                </a:r>
              </a:p>
              <a:p>
                <a:endParaRPr lang="en-US" dirty="0"/>
              </a:p>
            </p:txBody>
          </p:sp>
        </mc:Choice>
        <mc:Fallback xmlns="">
          <p:sp>
            <p:nvSpPr>
              <p:cNvPr id="4" name="Content Placeholder 3">
                <a:extLst>
                  <a:ext uri="{FF2B5EF4-FFF2-40B4-BE49-F238E27FC236}">
                    <a16:creationId xmlns:a16="http://schemas.microsoft.com/office/drawing/2014/main" id="{93CF48C3-D7F0-7740-AA6E-E11C9820F8AF}"/>
                  </a:ext>
                </a:extLst>
              </p:cNvPr>
              <p:cNvSpPr>
                <a:spLocks noGrp="1" noRot="1" noChangeAspect="1" noMove="1" noResize="1" noEditPoints="1" noAdjustHandles="1" noChangeArrowheads="1" noChangeShapeType="1" noTextEdit="1"/>
              </p:cNvSpPr>
              <p:nvPr>
                <p:ph sz="quarter" idx="12"/>
              </p:nvPr>
            </p:nvSpPr>
            <p:spPr>
              <a:xfrm>
                <a:off x="570016" y="1642118"/>
                <a:ext cx="5145201" cy="4730750"/>
              </a:xfrm>
              <a:blipFill>
                <a:blip r:embed="rId2"/>
                <a:stretch>
                  <a:fillRect l="-1724"/>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105B959F-F57B-3448-8CC5-AB4E58CC1F65}"/>
              </a:ext>
            </a:extLst>
          </p:cNvPr>
          <p:cNvGrpSpPr/>
          <p:nvPr/>
        </p:nvGrpSpPr>
        <p:grpSpPr>
          <a:xfrm>
            <a:off x="9896813" y="3212900"/>
            <a:ext cx="1121311" cy="452760"/>
            <a:chOff x="5695406" y="2309374"/>
            <a:chExt cx="1121311" cy="452760"/>
          </a:xfrm>
        </p:grpSpPr>
        <p:sp>
          <p:nvSpPr>
            <p:cNvPr id="44" name="Line 67">
              <a:extLst>
                <a:ext uri="{FF2B5EF4-FFF2-40B4-BE49-F238E27FC236}">
                  <a16:creationId xmlns:a16="http://schemas.microsoft.com/office/drawing/2014/main" id="{9F1CC5BC-8593-CF47-9B22-DE04DB3D80B3}"/>
                </a:ext>
              </a:extLst>
            </p:cNvPr>
            <p:cNvSpPr>
              <a:spLocks noChangeShapeType="1"/>
            </p:cNvSpPr>
            <p:nvPr/>
          </p:nvSpPr>
          <p:spPr bwMode="auto">
            <a:xfrm>
              <a:off x="5695406" y="2762134"/>
              <a:ext cx="1121311"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45" name="Line 67">
              <a:extLst>
                <a:ext uri="{FF2B5EF4-FFF2-40B4-BE49-F238E27FC236}">
                  <a16:creationId xmlns:a16="http://schemas.microsoft.com/office/drawing/2014/main" id="{A15E48C1-F6AD-A948-B027-7CFD1EAE05D0}"/>
                </a:ext>
              </a:extLst>
            </p:cNvPr>
            <p:cNvSpPr>
              <a:spLocks noChangeShapeType="1"/>
            </p:cNvSpPr>
            <p:nvPr/>
          </p:nvSpPr>
          <p:spPr bwMode="auto">
            <a:xfrm>
              <a:off x="5695406" y="2309374"/>
              <a:ext cx="1121311"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46" name="Line 68">
              <a:extLst>
                <a:ext uri="{FF2B5EF4-FFF2-40B4-BE49-F238E27FC236}">
                  <a16:creationId xmlns:a16="http://schemas.microsoft.com/office/drawing/2014/main" id="{F0E83120-4BED-5B4D-90A6-F1EF178E2509}"/>
                </a:ext>
              </a:extLst>
            </p:cNvPr>
            <p:cNvSpPr>
              <a:spLocks noChangeShapeType="1"/>
            </p:cNvSpPr>
            <p:nvPr/>
          </p:nvSpPr>
          <p:spPr bwMode="auto">
            <a:xfrm>
              <a:off x="5902317" y="2535754"/>
              <a:ext cx="914400"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grpSp>
        <p:nvGrpSpPr>
          <p:cNvPr id="8" name="Group 32">
            <a:extLst>
              <a:ext uri="{FF2B5EF4-FFF2-40B4-BE49-F238E27FC236}">
                <a16:creationId xmlns:a16="http://schemas.microsoft.com/office/drawing/2014/main" id="{03187E20-12AC-C743-A0D6-6CE81B3F5907}"/>
              </a:ext>
            </a:extLst>
          </p:cNvPr>
          <p:cNvGrpSpPr>
            <a:grpSpLocks/>
          </p:cNvGrpSpPr>
          <p:nvPr/>
        </p:nvGrpSpPr>
        <p:grpSpPr bwMode="auto">
          <a:xfrm>
            <a:off x="9075659" y="2928271"/>
            <a:ext cx="1028065" cy="1022018"/>
            <a:chOff x="634" y="1469"/>
            <a:chExt cx="411" cy="411"/>
          </a:xfrm>
          <a:solidFill>
            <a:schemeClr val="bg1"/>
          </a:solidFill>
        </p:grpSpPr>
        <p:sp>
          <p:nvSpPr>
            <p:cNvPr id="39" name="Oval 33">
              <a:extLst>
                <a:ext uri="{FF2B5EF4-FFF2-40B4-BE49-F238E27FC236}">
                  <a16:creationId xmlns:a16="http://schemas.microsoft.com/office/drawing/2014/main" id="{5F2A82D5-D757-654C-A5DB-398FD3E15225}"/>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40" name="Arc 34">
              <a:extLst>
                <a:ext uri="{FF2B5EF4-FFF2-40B4-BE49-F238E27FC236}">
                  <a16:creationId xmlns:a16="http://schemas.microsoft.com/office/drawing/2014/main" id="{F34BEEBD-8D8B-F14C-98DC-595C22143045}"/>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41" name="Arc 35">
              <a:extLst>
                <a:ext uri="{FF2B5EF4-FFF2-40B4-BE49-F238E27FC236}">
                  <a16:creationId xmlns:a16="http://schemas.microsoft.com/office/drawing/2014/main" id="{5B181E83-49D0-3D45-BF05-9B503BBF6AEA}"/>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42" name="Arc 36">
              <a:extLst>
                <a:ext uri="{FF2B5EF4-FFF2-40B4-BE49-F238E27FC236}">
                  <a16:creationId xmlns:a16="http://schemas.microsoft.com/office/drawing/2014/main" id="{FDE7CA2A-9E7E-134B-AE1A-5430F3A7673A}"/>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43" name="Arc 37">
              <a:extLst>
                <a:ext uri="{FF2B5EF4-FFF2-40B4-BE49-F238E27FC236}">
                  <a16:creationId xmlns:a16="http://schemas.microsoft.com/office/drawing/2014/main" id="{F66E8EB2-F3CB-6E49-BA0C-25404FF174DA}"/>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10" name="Rectangle 71">
            <a:extLst>
              <a:ext uri="{FF2B5EF4-FFF2-40B4-BE49-F238E27FC236}">
                <a16:creationId xmlns:a16="http://schemas.microsoft.com/office/drawing/2014/main" id="{1D0DE31A-2578-B946-AF9B-EC19FFE01431}"/>
              </a:ext>
            </a:extLst>
          </p:cNvPr>
          <p:cNvSpPr>
            <a:spLocks noChangeArrowheads="1"/>
          </p:cNvSpPr>
          <p:nvPr/>
        </p:nvSpPr>
        <p:spPr bwMode="auto">
          <a:xfrm>
            <a:off x="5927834" y="2782849"/>
            <a:ext cx="1595563" cy="1312863"/>
          </a:xfrm>
          <a:prstGeom prst="rect">
            <a:avLst/>
          </a:prstGeom>
          <a:noFill/>
          <a:ln w="28575">
            <a:solidFill>
              <a:schemeClr val="tx1"/>
            </a:solidFill>
            <a:miter lim="800000"/>
            <a:headEnd/>
            <a:tailEnd/>
          </a:ln>
        </p:spPr>
        <p:txBody>
          <a:bodyPr wrap="none" anchor="ctr"/>
          <a:lstStyle/>
          <a:p>
            <a:pPr algn="ctr"/>
            <a:r>
              <a:rPr lang="en-US" dirty="0">
                <a:latin typeface="Arial" panose="020B0604020202020204" pitchFamily="34" charset="0"/>
                <a:cs typeface="Arial" panose="020B0604020202020204" pitchFamily="34" charset="0"/>
              </a:rPr>
              <a:t>Prime Mover</a:t>
            </a:r>
          </a:p>
        </p:txBody>
      </p:sp>
      <p:sp>
        <p:nvSpPr>
          <p:cNvPr id="14" name="Rectangle 13">
            <a:extLst>
              <a:ext uri="{FF2B5EF4-FFF2-40B4-BE49-F238E27FC236}">
                <a16:creationId xmlns:a16="http://schemas.microsoft.com/office/drawing/2014/main" id="{E47DF2E7-DB69-0348-9CA3-74AC60902DF6}"/>
              </a:ext>
            </a:extLst>
          </p:cNvPr>
          <p:cNvSpPr/>
          <p:nvPr/>
        </p:nvSpPr>
        <p:spPr>
          <a:xfrm>
            <a:off x="7529747" y="3379115"/>
            <a:ext cx="1545911" cy="120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Curved Down Arrow 14">
            <a:extLst>
              <a:ext uri="{FF2B5EF4-FFF2-40B4-BE49-F238E27FC236}">
                <a16:creationId xmlns:a16="http://schemas.microsoft.com/office/drawing/2014/main" id="{52E3CB26-6BA5-A945-BF4E-FFF85F71E3B9}"/>
              </a:ext>
            </a:extLst>
          </p:cNvPr>
          <p:cNvSpPr/>
          <p:nvPr/>
        </p:nvSpPr>
        <p:spPr>
          <a:xfrm>
            <a:off x="7893809" y="3210584"/>
            <a:ext cx="354348" cy="457395"/>
          </a:xfrm>
          <a:prstGeom prst="curvedDownArrow">
            <a:avLst/>
          </a:prstGeom>
          <a:solidFill>
            <a:schemeClr val="bg1">
              <a:lumMod val="6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F20FF8F7-AB47-634D-AD98-EB91F2B91D59}"/>
              </a:ext>
            </a:extLst>
          </p:cNvPr>
          <p:cNvSpPr/>
          <p:nvPr/>
        </p:nvSpPr>
        <p:spPr>
          <a:xfrm>
            <a:off x="7630254" y="3378606"/>
            <a:ext cx="394442" cy="1213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Rectangle 69">
            <a:extLst>
              <a:ext uri="{FF2B5EF4-FFF2-40B4-BE49-F238E27FC236}">
                <a16:creationId xmlns:a16="http://schemas.microsoft.com/office/drawing/2014/main" id="{3A45331E-8930-B149-9216-C520A0E9055D}"/>
              </a:ext>
            </a:extLst>
          </p:cNvPr>
          <p:cNvSpPr>
            <a:spLocks noChangeArrowheads="1"/>
          </p:cNvSpPr>
          <p:nvPr/>
        </p:nvSpPr>
        <p:spPr bwMode="auto">
          <a:xfrm>
            <a:off x="11018124" y="2783038"/>
            <a:ext cx="1066800" cy="1314342"/>
          </a:xfrm>
          <a:prstGeom prst="rect">
            <a:avLst/>
          </a:prstGeom>
          <a:solidFill>
            <a:schemeClr val="bg1"/>
          </a:solidFill>
          <a:ln w="28575">
            <a:solidFill>
              <a:schemeClr val="tx1"/>
            </a:solidFill>
            <a:miter lim="800000"/>
            <a:headEnd/>
            <a:tailEnd/>
          </a:ln>
        </p:spPr>
        <p:txBody>
          <a:bodyPr wrap="none" anchor="ctr"/>
          <a:lstStyle/>
          <a:p>
            <a:pPr algn="ctr"/>
            <a:r>
              <a:rPr lang="en-GB" dirty="0">
                <a:latin typeface="Arial" panose="020B0604020202020204" pitchFamily="34" charset="0"/>
                <a:cs typeface="Arial" panose="020B0604020202020204" pitchFamily="34" charset="0"/>
              </a:rPr>
              <a:t>Load</a:t>
            </a:r>
          </a:p>
        </p:txBody>
      </p:sp>
      <p:sp>
        <p:nvSpPr>
          <p:cNvPr id="29" name="Curved Down Arrow 28">
            <a:extLst>
              <a:ext uri="{FF2B5EF4-FFF2-40B4-BE49-F238E27FC236}">
                <a16:creationId xmlns:a16="http://schemas.microsoft.com/office/drawing/2014/main" id="{33331E83-ACCC-C744-8924-EA6D341D40FA}"/>
              </a:ext>
            </a:extLst>
          </p:cNvPr>
          <p:cNvSpPr/>
          <p:nvPr/>
        </p:nvSpPr>
        <p:spPr>
          <a:xfrm flipH="1">
            <a:off x="8551526" y="3210584"/>
            <a:ext cx="354348" cy="457395"/>
          </a:xfrm>
          <a:prstGeom prst="curvedDownArrow">
            <a:avLst/>
          </a:prstGeom>
          <a:solidFill>
            <a:schemeClr val="bg1">
              <a:lumMod val="6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CD3B1460-ECA3-E34F-BD44-CDD22AC4896A}"/>
              </a:ext>
            </a:extLst>
          </p:cNvPr>
          <p:cNvSpPr/>
          <p:nvPr/>
        </p:nvSpPr>
        <p:spPr>
          <a:xfrm>
            <a:off x="8350209" y="3377155"/>
            <a:ext cx="394442" cy="1213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7E9AD599-76AE-DA4E-A837-CFE04C44A673}"/>
                  </a:ext>
                </a:extLst>
              </p:cNvPr>
              <p:cNvSpPr/>
              <p:nvPr/>
            </p:nvSpPr>
            <p:spPr>
              <a:xfrm>
                <a:off x="7780155" y="2759503"/>
                <a:ext cx="62087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𝑇</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sub>
                      </m:sSub>
                    </m:oMath>
                  </m:oMathPara>
                </a14:m>
                <a:endParaRPr lang="en-US" sz="2400" dirty="0"/>
              </a:p>
            </p:txBody>
          </p:sp>
        </mc:Choice>
        <mc:Fallback xmlns="">
          <p:sp>
            <p:nvSpPr>
              <p:cNvPr id="31" name="Rectangle 30">
                <a:extLst>
                  <a:ext uri="{FF2B5EF4-FFF2-40B4-BE49-F238E27FC236}">
                    <a16:creationId xmlns:a16="http://schemas.microsoft.com/office/drawing/2014/main" id="{7E9AD599-76AE-DA4E-A837-CFE04C44A673}"/>
                  </a:ext>
                </a:extLst>
              </p:cNvPr>
              <p:cNvSpPr>
                <a:spLocks noRot="1" noChangeAspect="1" noMove="1" noResize="1" noEditPoints="1" noAdjustHandles="1" noChangeArrowheads="1" noChangeShapeType="1" noTextEdit="1"/>
              </p:cNvSpPr>
              <p:nvPr/>
            </p:nvSpPr>
            <p:spPr>
              <a:xfrm>
                <a:off x="7780155" y="2759503"/>
                <a:ext cx="620875"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4A873E2-7DD1-BB42-94DB-A6F8287C0EB8}"/>
                  </a:ext>
                </a:extLst>
              </p:cNvPr>
              <p:cNvSpPr/>
              <p:nvPr/>
            </p:nvSpPr>
            <p:spPr>
              <a:xfrm>
                <a:off x="8491004" y="2759503"/>
                <a:ext cx="53565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𝑇</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𝑒</m:t>
                          </m:r>
                        </m:sub>
                      </m:sSub>
                    </m:oMath>
                  </m:oMathPara>
                </a14:m>
                <a:endParaRPr lang="en-US" sz="2400" dirty="0"/>
              </a:p>
            </p:txBody>
          </p:sp>
        </mc:Choice>
        <mc:Fallback xmlns="">
          <p:sp>
            <p:nvSpPr>
              <p:cNvPr id="32" name="Rectangle 31">
                <a:extLst>
                  <a:ext uri="{FF2B5EF4-FFF2-40B4-BE49-F238E27FC236}">
                    <a16:creationId xmlns:a16="http://schemas.microsoft.com/office/drawing/2014/main" id="{24A873E2-7DD1-BB42-94DB-A6F8287C0EB8}"/>
                  </a:ext>
                </a:extLst>
              </p:cNvPr>
              <p:cNvSpPr>
                <a:spLocks noRot="1" noChangeAspect="1" noMove="1" noResize="1" noEditPoints="1" noAdjustHandles="1" noChangeArrowheads="1" noChangeShapeType="1" noTextEdit="1"/>
              </p:cNvSpPr>
              <p:nvPr/>
            </p:nvSpPr>
            <p:spPr>
              <a:xfrm>
                <a:off x="8491004" y="2759503"/>
                <a:ext cx="535659" cy="461665"/>
              </a:xfrm>
              <a:prstGeom prst="rect">
                <a:avLst/>
              </a:prstGeom>
              <a:blipFill>
                <a:blip r:embed="rId4"/>
                <a:stretch>
                  <a:fillRect/>
                </a:stretch>
              </a:blipFill>
            </p:spPr>
            <p:txBody>
              <a:bodyPr/>
              <a:lstStyle/>
              <a:p>
                <a:r>
                  <a:rPr lang="en-US">
                    <a:noFill/>
                  </a:rPr>
                  <a:t> </a:t>
                </a:r>
              </a:p>
            </p:txBody>
          </p:sp>
        </mc:Fallback>
      </mc:AlternateContent>
      <p:sp>
        <p:nvSpPr>
          <p:cNvPr id="33" name="Right Arrow 32">
            <a:extLst>
              <a:ext uri="{FF2B5EF4-FFF2-40B4-BE49-F238E27FC236}">
                <a16:creationId xmlns:a16="http://schemas.microsoft.com/office/drawing/2014/main" id="{3EED8AE6-6AEC-A447-B4DF-4EE8485716F4}"/>
              </a:ext>
            </a:extLst>
          </p:cNvPr>
          <p:cNvSpPr/>
          <p:nvPr/>
        </p:nvSpPr>
        <p:spPr>
          <a:xfrm>
            <a:off x="8001156" y="2356159"/>
            <a:ext cx="765639" cy="2854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4" name="Right Arrow 33">
            <a:extLst>
              <a:ext uri="{FF2B5EF4-FFF2-40B4-BE49-F238E27FC236}">
                <a16:creationId xmlns:a16="http://schemas.microsoft.com/office/drawing/2014/main" id="{1051A321-8C5F-7D44-A9EA-52044A5D488F}"/>
              </a:ext>
            </a:extLst>
          </p:cNvPr>
          <p:cNvSpPr/>
          <p:nvPr/>
        </p:nvSpPr>
        <p:spPr>
          <a:xfrm>
            <a:off x="10074648" y="2356159"/>
            <a:ext cx="765639" cy="2854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2367A4CC-4C5A-6148-A2FA-942C9B9266A4}"/>
                  </a:ext>
                </a:extLst>
              </p:cNvPr>
              <p:cNvSpPr/>
              <p:nvPr/>
            </p:nvSpPr>
            <p:spPr>
              <a:xfrm>
                <a:off x="8127270" y="1947408"/>
                <a:ext cx="61087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𝑃</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sub>
                      </m:sSub>
                    </m:oMath>
                  </m:oMathPara>
                </a14:m>
                <a:endParaRPr lang="en-US" sz="2400" dirty="0"/>
              </a:p>
            </p:txBody>
          </p:sp>
        </mc:Choice>
        <mc:Fallback xmlns="">
          <p:sp>
            <p:nvSpPr>
              <p:cNvPr id="35" name="Rectangle 34">
                <a:extLst>
                  <a:ext uri="{FF2B5EF4-FFF2-40B4-BE49-F238E27FC236}">
                    <a16:creationId xmlns:a16="http://schemas.microsoft.com/office/drawing/2014/main" id="{2367A4CC-4C5A-6148-A2FA-942C9B9266A4}"/>
                  </a:ext>
                </a:extLst>
              </p:cNvPr>
              <p:cNvSpPr>
                <a:spLocks noRot="1" noChangeAspect="1" noMove="1" noResize="1" noEditPoints="1" noAdjustHandles="1" noChangeArrowheads="1" noChangeShapeType="1" noTextEdit="1"/>
              </p:cNvSpPr>
              <p:nvPr/>
            </p:nvSpPr>
            <p:spPr>
              <a:xfrm>
                <a:off x="8127270" y="1947408"/>
                <a:ext cx="610873"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60598F0E-4BCA-B84B-AC20-F2B7E2A345C3}"/>
                  </a:ext>
                </a:extLst>
              </p:cNvPr>
              <p:cNvSpPr/>
              <p:nvPr/>
            </p:nvSpPr>
            <p:spPr>
              <a:xfrm>
                <a:off x="10232533" y="1993554"/>
                <a:ext cx="52565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𝑃</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𝑒</m:t>
                          </m:r>
                        </m:sub>
                      </m:sSub>
                    </m:oMath>
                  </m:oMathPara>
                </a14:m>
                <a:endParaRPr lang="en-US" sz="2400" dirty="0"/>
              </a:p>
            </p:txBody>
          </p:sp>
        </mc:Choice>
        <mc:Fallback xmlns="">
          <p:sp>
            <p:nvSpPr>
              <p:cNvPr id="36" name="Rectangle 35">
                <a:extLst>
                  <a:ext uri="{FF2B5EF4-FFF2-40B4-BE49-F238E27FC236}">
                    <a16:creationId xmlns:a16="http://schemas.microsoft.com/office/drawing/2014/main" id="{60598F0E-4BCA-B84B-AC20-F2B7E2A345C3}"/>
                  </a:ext>
                </a:extLst>
              </p:cNvPr>
              <p:cNvSpPr>
                <a:spLocks noRot="1" noChangeAspect="1" noMove="1" noResize="1" noEditPoints="1" noAdjustHandles="1" noChangeArrowheads="1" noChangeShapeType="1" noTextEdit="1"/>
              </p:cNvSpPr>
              <p:nvPr/>
            </p:nvSpPr>
            <p:spPr>
              <a:xfrm>
                <a:off x="10232533" y="1993554"/>
                <a:ext cx="525657" cy="46166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120698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AF2063-88E3-3B46-8A2B-51138D54FABC}"/>
              </a:ext>
            </a:extLst>
          </p:cNvPr>
          <p:cNvSpPr>
            <a:spLocks noGrp="1"/>
          </p:cNvSpPr>
          <p:nvPr>
            <p:ph type="body" sz="quarter" idx="10"/>
          </p:nvPr>
        </p:nvSpPr>
        <p:spPr/>
        <p:txBody>
          <a:bodyPr/>
          <a:lstStyle/>
          <a:p>
            <a:r>
              <a:rPr lang="en-US" dirty="0"/>
              <a:t>Governor control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1CDFF1A-A7A4-8D4B-B3DB-FBAF6DDDDBC7}"/>
                  </a:ext>
                </a:extLst>
              </p:cNvPr>
              <p:cNvSpPr>
                <a:spLocks noGrp="1"/>
              </p:cNvSpPr>
              <p:nvPr>
                <p:ph sz="quarter" idx="12"/>
              </p:nvPr>
            </p:nvSpPr>
            <p:spPr>
              <a:xfrm>
                <a:off x="731144" y="1718462"/>
                <a:ext cx="5032156" cy="4730750"/>
              </a:xfrm>
            </p:spPr>
            <p:txBody>
              <a:bodyPr/>
              <a:lstStyle/>
              <a:p>
                <a:r>
                  <a:rPr lang="en-US" dirty="0"/>
                  <a:t>Detects positive or negative difference between actual speed and reference speed</a:t>
                </a:r>
              </a:p>
              <a:p>
                <a:r>
                  <a:rPr lang="en-US" dirty="0"/>
                  <a:t>Adjusts the amount of primary energy injected in the prime mover</a:t>
                </a:r>
              </a:p>
              <a:p>
                <a:r>
                  <a:rPr lang="en-US" dirty="0"/>
                  <a:t>Restores the equilibrium:</a:t>
                </a:r>
              </a:p>
              <a:p>
                <a:pPr marL="342900" lvl="1" indent="0">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𝑚</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𝑒</m:t>
                          </m:r>
                        </m:sub>
                        <m:sup>
                          <m:r>
                            <a:rPr lang="en-US" i="1">
                              <a:latin typeface="Cambria Math" panose="02040503050406030204" pitchFamily="18" charset="0"/>
                            </a:rPr>
                            <m:t>′</m:t>
                          </m:r>
                        </m:sup>
                      </m:sSubSup>
                      <m:r>
                        <a:rPr lang="en-US" b="0" i="0" smtClean="0">
                          <a:latin typeface="Cambria Math" panose="02040503050406030204" pitchFamily="18" charset="0"/>
                        </a:rPr>
                        <m:t>→</m:t>
                      </m:r>
                      <m:r>
                        <a:rPr lang="en-US" i="1">
                          <a:latin typeface="Cambria Math" panose="02040503050406030204" pitchFamily="18" charset="0"/>
                        </a:rPr>
                        <m:t>𝐽</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num>
                        <m:den>
                          <m:r>
                            <a:rPr lang="en-US" i="1">
                              <a:latin typeface="Cambria Math" panose="02040503050406030204" pitchFamily="18" charset="0"/>
                            </a:rPr>
                            <m:t>𝑑𝑡</m:t>
                          </m:r>
                        </m:den>
                      </m:f>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r>
                  <a:rPr lang="en-US" dirty="0"/>
                  <a:t>Frequency is stabilized</a:t>
                </a:r>
              </a:p>
              <a:p>
                <a:r>
                  <a:rPr lang="en-US" i="1" dirty="0"/>
                  <a:t>Primary frequency control</a:t>
                </a:r>
              </a:p>
            </p:txBody>
          </p:sp>
        </mc:Choice>
        <mc:Fallback xmlns="">
          <p:sp>
            <p:nvSpPr>
              <p:cNvPr id="4" name="Content Placeholder 3">
                <a:extLst>
                  <a:ext uri="{FF2B5EF4-FFF2-40B4-BE49-F238E27FC236}">
                    <a16:creationId xmlns:a16="http://schemas.microsoft.com/office/drawing/2014/main" id="{81CDFF1A-A7A4-8D4B-B3DB-FBAF6DDDDBC7}"/>
                  </a:ext>
                </a:extLst>
              </p:cNvPr>
              <p:cNvSpPr>
                <a:spLocks noGrp="1" noRot="1" noChangeAspect="1" noMove="1" noResize="1" noEditPoints="1" noAdjustHandles="1" noChangeArrowheads="1" noChangeShapeType="1" noTextEdit="1"/>
              </p:cNvSpPr>
              <p:nvPr>
                <p:ph sz="quarter" idx="12"/>
              </p:nvPr>
            </p:nvSpPr>
            <p:spPr>
              <a:xfrm>
                <a:off x="731144" y="1718462"/>
                <a:ext cx="5032156" cy="4730750"/>
              </a:xfrm>
              <a:blipFill>
                <a:blip r:embed="rId2"/>
                <a:stretch>
                  <a:fillRect l="-1763" t="-1072" r="-3275"/>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AC59EAC2-C653-4346-ACA6-B9D7450B40FC}"/>
              </a:ext>
            </a:extLst>
          </p:cNvPr>
          <p:cNvGrpSpPr/>
          <p:nvPr/>
        </p:nvGrpSpPr>
        <p:grpSpPr>
          <a:xfrm>
            <a:off x="5927834" y="1935533"/>
            <a:ext cx="6157090" cy="3813590"/>
            <a:chOff x="1726427" y="1051283"/>
            <a:chExt cx="6157090" cy="3813590"/>
          </a:xfrm>
        </p:grpSpPr>
        <p:grpSp>
          <p:nvGrpSpPr>
            <p:cNvPr id="7" name="Group 6">
              <a:extLst>
                <a:ext uri="{FF2B5EF4-FFF2-40B4-BE49-F238E27FC236}">
                  <a16:creationId xmlns:a16="http://schemas.microsoft.com/office/drawing/2014/main" id="{356FAA5C-EA87-B34C-A622-7EB77F2030DB}"/>
                </a:ext>
              </a:extLst>
            </p:cNvPr>
            <p:cNvGrpSpPr/>
            <p:nvPr/>
          </p:nvGrpSpPr>
          <p:grpSpPr>
            <a:xfrm>
              <a:off x="5695406" y="2316775"/>
              <a:ext cx="1121311" cy="452760"/>
              <a:chOff x="5695406" y="2309374"/>
              <a:chExt cx="1121311" cy="452760"/>
            </a:xfrm>
          </p:grpSpPr>
          <p:sp>
            <p:nvSpPr>
              <p:cNvPr id="44" name="Line 67">
                <a:extLst>
                  <a:ext uri="{FF2B5EF4-FFF2-40B4-BE49-F238E27FC236}">
                    <a16:creationId xmlns:a16="http://schemas.microsoft.com/office/drawing/2014/main" id="{B16CDBDF-6271-5D47-9F6B-3A77BE0DDDD4}"/>
                  </a:ext>
                </a:extLst>
              </p:cNvPr>
              <p:cNvSpPr>
                <a:spLocks noChangeShapeType="1"/>
              </p:cNvSpPr>
              <p:nvPr/>
            </p:nvSpPr>
            <p:spPr bwMode="auto">
              <a:xfrm>
                <a:off x="5695406" y="2762134"/>
                <a:ext cx="1121311"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45" name="Line 67">
                <a:extLst>
                  <a:ext uri="{FF2B5EF4-FFF2-40B4-BE49-F238E27FC236}">
                    <a16:creationId xmlns:a16="http://schemas.microsoft.com/office/drawing/2014/main" id="{E9B2AE63-512B-3B4A-B2B9-38C06A4D5280}"/>
                  </a:ext>
                </a:extLst>
              </p:cNvPr>
              <p:cNvSpPr>
                <a:spLocks noChangeShapeType="1"/>
              </p:cNvSpPr>
              <p:nvPr/>
            </p:nvSpPr>
            <p:spPr bwMode="auto">
              <a:xfrm>
                <a:off x="5695406" y="2309374"/>
                <a:ext cx="1121311"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46" name="Line 68">
                <a:extLst>
                  <a:ext uri="{FF2B5EF4-FFF2-40B4-BE49-F238E27FC236}">
                    <a16:creationId xmlns:a16="http://schemas.microsoft.com/office/drawing/2014/main" id="{FA53A9A6-63FC-DC4E-8CF9-5918A3EF5C08}"/>
                  </a:ext>
                </a:extLst>
              </p:cNvPr>
              <p:cNvSpPr>
                <a:spLocks noChangeShapeType="1"/>
              </p:cNvSpPr>
              <p:nvPr/>
            </p:nvSpPr>
            <p:spPr bwMode="auto">
              <a:xfrm>
                <a:off x="5902317" y="2535754"/>
                <a:ext cx="9144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grpSp>
          <p:nvGrpSpPr>
            <p:cNvPr id="8" name="Group 32">
              <a:extLst>
                <a:ext uri="{FF2B5EF4-FFF2-40B4-BE49-F238E27FC236}">
                  <a16:creationId xmlns:a16="http://schemas.microsoft.com/office/drawing/2014/main" id="{28B4CB6D-0FAE-4E4C-9F38-8EBB20982923}"/>
                </a:ext>
              </a:extLst>
            </p:cNvPr>
            <p:cNvGrpSpPr>
              <a:grpSpLocks/>
            </p:cNvGrpSpPr>
            <p:nvPr/>
          </p:nvGrpSpPr>
          <p:grpSpPr bwMode="auto">
            <a:xfrm>
              <a:off x="4874252" y="2032146"/>
              <a:ext cx="1028065" cy="1022018"/>
              <a:chOff x="634" y="1469"/>
              <a:chExt cx="411" cy="411"/>
            </a:xfrm>
            <a:solidFill>
              <a:schemeClr val="bg1"/>
            </a:solidFill>
          </p:grpSpPr>
          <p:sp>
            <p:nvSpPr>
              <p:cNvPr id="39" name="Oval 33">
                <a:extLst>
                  <a:ext uri="{FF2B5EF4-FFF2-40B4-BE49-F238E27FC236}">
                    <a16:creationId xmlns:a16="http://schemas.microsoft.com/office/drawing/2014/main" id="{5F86FAC9-03C9-E147-9CC2-8B48C04E4AB6}"/>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40" name="Arc 34">
                <a:extLst>
                  <a:ext uri="{FF2B5EF4-FFF2-40B4-BE49-F238E27FC236}">
                    <a16:creationId xmlns:a16="http://schemas.microsoft.com/office/drawing/2014/main" id="{23D4314C-1398-6743-9958-E5872ED07408}"/>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41" name="Arc 35">
                <a:extLst>
                  <a:ext uri="{FF2B5EF4-FFF2-40B4-BE49-F238E27FC236}">
                    <a16:creationId xmlns:a16="http://schemas.microsoft.com/office/drawing/2014/main" id="{DD4E3D42-DCAD-3147-B23D-4F2960F6F96E}"/>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42" name="Arc 36">
                <a:extLst>
                  <a:ext uri="{FF2B5EF4-FFF2-40B4-BE49-F238E27FC236}">
                    <a16:creationId xmlns:a16="http://schemas.microsoft.com/office/drawing/2014/main" id="{8C2AFD01-3DD3-404B-B85C-91DB0EA4213D}"/>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43" name="Arc 37">
                <a:extLst>
                  <a:ext uri="{FF2B5EF4-FFF2-40B4-BE49-F238E27FC236}">
                    <a16:creationId xmlns:a16="http://schemas.microsoft.com/office/drawing/2014/main" id="{22ECF3A0-2C79-0344-8C70-C5C17FB6A638}"/>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9" name="Text Box 17">
              <a:extLst>
                <a:ext uri="{FF2B5EF4-FFF2-40B4-BE49-F238E27FC236}">
                  <a16:creationId xmlns:a16="http://schemas.microsoft.com/office/drawing/2014/main" id="{9AB51291-B2BE-5F47-8275-97685D1C239A}"/>
                </a:ext>
              </a:extLst>
            </p:cNvPr>
            <p:cNvSpPr txBox="1">
              <a:spLocks noChangeArrowheads="1"/>
            </p:cNvSpPr>
            <p:nvPr/>
          </p:nvSpPr>
          <p:spPr bwMode="auto">
            <a:xfrm>
              <a:off x="2806137" y="3720707"/>
              <a:ext cx="930063" cy="307777"/>
            </a:xfrm>
            <a:prstGeom prst="rect">
              <a:avLst/>
            </a:prstGeom>
            <a:noFill/>
            <a:ln w="1270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50000"/>
                </a:spcBef>
              </a:pPr>
              <a:r>
                <a:rPr lang="en-GB" sz="1400" dirty="0">
                  <a:latin typeface="Arial" panose="020B0604020202020204" pitchFamily="34" charset="0"/>
                  <a:cs typeface="Arial" panose="020B0604020202020204" pitchFamily="34" charset="0"/>
                </a:rPr>
                <a:t>Governor</a:t>
              </a:r>
            </a:p>
          </p:txBody>
        </p:sp>
        <p:sp>
          <p:nvSpPr>
            <p:cNvPr id="10" name="Rectangle 71">
              <a:extLst>
                <a:ext uri="{FF2B5EF4-FFF2-40B4-BE49-F238E27FC236}">
                  <a16:creationId xmlns:a16="http://schemas.microsoft.com/office/drawing/2014/main" id="{612B431B-2E01-0946-93A6-D3B43F16622B}"/>
                </a:ext>
              </a:extLst>
            </p:cNvPr>
            <p:cNvSpPr>
              <a:spLocks noChangeArrowheads="1"/>
            </p:cNvSpPr>
            <p:nvPr/>
          </p:nvSpPr>
          <p:spPr bwMode="auto">
            <a:xfrm>
              <a:off x="1726427" y="1886724"/>
              <a:ext cx="1595563" cy="1312863"/>
            </a:xfrm>
            <a:prstGeom prst="rect">
              <a:avLst/>
            </a:prstGeom>
            <a:noFill/>
            <a:ln w="28575">
              <a:solidFill>
                <a:schemeClr val="tx1"/>
              </a:solidFill>
              <a:miter lim="800000"/>
              <a:headEnd/>
              <a:tailEnd/>
            </a:ln>
          </p:spPr>
          <p:txBody>
            <a:bodyPr wrap="none" anchor="ctr"/>
            <a:lstStyle/>
            <a:p>
              <a:pPr algn="ctr"/>
              <a:r>
                <a:rPr lang="en-US" dirty="0">
                  <a:latin typeface="Arial" panose="020B0604020202020204" pitchFamily="34" charset="0"/>
                  <a:cs typeface="Arial" panose="020B0604020202020204" pitchFamily="34" charset="0"/>
                </a:rPr>
                <a:t>Prime Mover</a:t>
              </a:r>
            </a:p>
          </p:txBody>
        </p:sp>
        <p:grpSp>
          <p:nvGrpSpPr>
            <p:cNvPr id="11" name="Group 10">
              <a:extLst>
                <a:ext uri="{FF2B5EF4-FFF2-40B4-BE49-F238E27FC236}">
                  <a16:creationId xmlns:a16="http://schemas.microsoft.com/office/drawing/2014/main" id="{BA62DB90-C1F0-C342-A11E-1234C720AECA}"/>
                </a:ext>
              </a:extLst>
            </p:cNvPr>
            <p:cNvGrpSpPr/>
            <p:nvPr/>
          </p:nvGrpSpPr>
          <p:grpSpPr>
            <a:xfrm rot="16200000">
              <a:off x="2296547" y="3752855"/>
              <a:ext cx="436599" cy="243480"/>
              <a:chOff x="1192779" y="4446891"/>
              <a:chExt cx="664316" cy="312397"/>
            </a:xfrm>
            <a:solidFill>
              <a:schemeClr val="bg1"/>
            </a:solidFill>
          </p:grpSpPr>
          <p:sp>
            <p:nvSpPr>
              <p:cNvPr id="37" name="Triangle 36">
                <a:extLst>
                  <a:ext uri="{FF2B5EF4-FFF2-40B4-BE49-F238E27FC236}">
                    <a16:creationId xmlns:a16="http://schemas.microsoft.com/office/drawing/2014/main" id="{B1B4A143-C87D-D24A-8AEE-9A4BE3699E7D}"/>
                  </a:ext>
                </a:extLst>
              </p:cNvPr>
              <p:cNvSpPr/>
              <p:nvPr/>
            </p:nvSpPr>
            <p:spPr>
              <a:xfrm rot="5400000">
                <a:off x="1203137" y="4436533"/>
                <a:ext cx="312396" cy="333111"/>
              </a:xfrm>
              <a:prstGeom prst="triangl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8" name="Triangle 37">
                <a:extLst>
                  <a:ext uri="{FF2B5EF4-FFF2-40B4-BE49-F238E27FC236}">
                    <a16:creationId xmlns:a16="http://schemas.microsoft.com/office/drawing/2014/main" id="{5B36D49D-E033-D647-B97C-B281AEA07F89}"/>
                  </a:ext>
                </a:extLst>
              </p:cNvPr>
              <p:cNvSpPr/>
              <p:nvPr/>
            </p:nvSpPr>
            <p:spPr>
              <a:xfrm rot="16200000" flipH="1">
                <a:off x="1534342" y="4436534"/>
                <a:ext cx="312396" cy="333111"/>
              </a:xfrm>
              <a:prstGeom prst="triangl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2" name="Right Arrow 11">
              <a:extLst>
                <a:ext uri="{FF2B5EF4-FFF2-40B4-BE49-F238E27FC236}">
                  <a16:creationId xmlns:a16="http://schemas.microsoft.com/office/drawing/2014/main" id="{958ACECA-55C6-CB45-A5BF-579FDFC11949}"/>
                </a:ext>
              </a:extLst>
            </p:cNvPr>
            <p:cNvSpPr/>
            <p:nvPr/>
          </p:nvSpPr>
          <p:spPr>
            <a:xfrm rot="16200000">
              <a:off x="2324345" y="4215712"/>
              <a:ext cx="381000" cy="17692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Text Box 17">
              <a:extLst>
                <a:ext uri="{FF2B5EF4-FFF2-40B4-BE49-F238E27FC236}">
                  <a16:creationId xmlns:a16="http://schemas.microsoft.com/office/drawing/2014/main" id="{D1040B0F-06E5-8F4F-8CF5-BECDB32DD695}"/>
                </a:ext>
              </a:extLst>
            </p:cNvPr>
            <p:cNvSpPr txBox="1">
              <a:spLocks noChangeArrowheads="1"/>
            </p:cNvSpPr>
            <p:nvPr/>
          </p:nvSpPr>
          <p:spPr bwMode="auto">
            <a:xfrm>
              <a:off x="1824426" y="4495541"/>
              <a:ext cx="174919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50000"/>
                </a:spcBef>
              </a:pPr>
              <a:r>
                <a:rPr lang="en-GB" dirty="0">
                  <a:latin typeface="Arial" panose="020B0604020202020204" pitchFamily="34" charset="0"/>
                  <a:cs typeface="Arial" panose="020B0604020202020204" pitchFamily="34" charset="0"/>
                </a:rPr>
                <a:t>Primary energy</a:t>
              </a:r>
            </a:p>
          </p:txBody>
        </p:sp>
        <p:sp>
          <p:nvSpPr>
            <p:cNvPr id="14" name="Rectangle 13">
              <a:extLst>
                <a:ext uri="{FF2B5EF4-FFF2-40B4-BE49-F238E27FC236}">
                  <a16:creationId xmlns:a16="http://schemas.microsoft.com/office/drawing/2014/main" id="{172ACEBB-A4FC-CD4B-B23C-FE5BB6FB0311}"/>
                </a:ext>
              </a:extLst>
            </p:cNvPr>
            <p:cNvSpPr/>
            <p:nvPr/>
          </p:nvSpPr>
          <p:spPr>
            <a:xfrm>
              <a:off x="3328340" y="2482990"/>
              <a:ext cx="1545911" cy="120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Curved Down Arrow 14">
              <a:extLst>
                <a:ext uri="{FF2B5EF4-FFF2-40B4-BE49-F238E27FC236}">
                  <a16:creationId xmlns:a16="http://schemas.microsoft.com/office/drawing/2014/main" id="{051B9E3C-F35C-B64D-B2E2-5C9E12FBED78}"/>
                </a:ext>
              </a:extLst>
            </p:cNvPr>
            <p:cNvSpPr/>
            <p:nvPr/>
          </p:nvSpPr>
          <p:spPr>
            <a:xfrm>
              <a:off x="3692402" y="2314459"/>
              <a:ext cx="354348" cy="457395"/>
            </a:xfrm>
            <a:prstGeom prst="curvedDownArrow">
              <a:avLst/>
            </a:prstGeom>
            <a:solidFill>
              <a:schemeClr val="bg1">
                <a:lumMod val="6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EAE4F31-20F0-014D-A125-2C65E3E05C3D}"/>
                </a:ext>
              </a:extLst>
            </p:cNvPr>
            <p:cNvSpPr/>
            <p:nvPr/>
          </p:nvSpPr>
          <p:spPr>
            <a:xfrm>
              <a:off x="3428847" y="2482481"/>
              <a:ext cx="394442" cy="1213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ight Arrow 16">
              <a:extLst>
                <a:ext uri="{FF2B5EF4-FFF2-40B4-BE49-F238E27FC236}">
                  <a16:creationId xmlns:a16="http://schemas.microsoft.com/office/drawing/2014/main" id="{23E95CEC-AC5A-C94B-9AC3-F2620BEBE1F1}"/>
                </a:ext>
              </a:extLst>
            </p:cNvPr>
            <p:cNvSpPr/>
            <p:nvPr/>
          </p:nvSpPr>
          <p:spPr>
            <a:xfrm rot="16200000">
              <a:off x="2324346" y="3333298"/>
              <a:ext cx="381000" cy="17692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Oval 64">
              <a:extLst>
                <a:ext uri="{FF2B5EF4-FFF2-40B4-BE49-F238E27FC236}">
                  <a16:creationId xmlns:a16="http://schemas.microsoft.com/office/drawing/2014/main" id="{B3F4A860-6426-E346-A3B9-6D70A26F9AB5}"/>
                </a:ext>
              </a:extLst>
            </p:cNvPr>
            <p:cNvSpPr>
              <a:spLocks noChangeArrowheads="1"/>
            </p:cNvSpPr>
            <p:nvPr/>
          </p:nvSpPr>
          <p:spPr bwMode="auto">
            <a:xfrm>
              <a:off x="4117008" y="2629509"/>
              <a:ext cx="133272" cy="126391"/>
            </a:xfrm>
            <a:prstGeom prst="ellipse">
              <a:avLst/>
            </a:prstGeom>
            <a:solidFill>
              <a:schemeClr val="bg1"/>
            </a:solidFill>
            <a:ln w="28575">
              <a:solidFill>
                <a:schemeClr val="tx1"/>
              </a:solidFill>
              <a:round/>
              <a:headEnd/>
              <a:tailEnd/>
            </a:ln>
          </p:spPr>
          <p:txBody>
            <a:bodyPr wrap="none" anchor="ctr"/>
            <a:lstStyle/>
            <a:p>
              <a:endParaRPr lang="en-US">
                <a:latin typeface="Arial" panose="020B0604020202020204" pitchFamily="34" charset="0"/>
                <a:cs typeface="Arial" panose="020B0604020202020204" pitchFamily="34" charset="0"/>
              </a:endParaRPr>
            </a:p>
          </p:txBody>
        </p:sp>
        <p:sp>
          <p:nvSpPr>
            <p:cNvPr id="19" name="Oval 64">
              <a:extLst>
                <a:ext uri="{FF2B5EF4-FFF2-40B4-BE49-F238E27FC236}">
                  <a16:creationId xmlns:a16="http://schemas.microsoft.com/office/drawing/2014/main" id="{EEA26059-78F3-3949-B2C8-3636A2B29CD0}"/>
                </a:ext>
              </a:extLst>
            </p:cNvPr>
            <p:cNvSpPr>
              <a:spLocks noChangeArrowheads="1"/>
            </p:cNvSpPr>
            <p:nvPr/>
          </p:nvSpPr>
          <p:spPr bwMode="auto">
            <a:xfrm>
              <a:off x="4020304" y="3711564"/>
              <a:ext cx="324531" cy="307775"/>
            </a:xfrm>
            <a:prstGeom prst="ellipse">
              <a:avLst/>
            </a:prstGeom>
            <a:solidFill>
              <a:schemeClr val="bg1"/>
            </a:solidFill>
            <a:ln w="28575">
              <a:solidFill>
                <a:schemeClr val="tx1"/>
              </a:solidFill>
              <a:round/>
              <a:headEnd/>
              <a:tailEnd/>
            </a:ln>
          </p:spPr>
          <p:txBody>
            <a:bodyPr wrap="none" anchor="ctr"/>
            <a:lstStyle/>
            <a:p>
              <a:endParaRPr lang="en-US">
                <a:latin typeface="Arial" panose="020B0604020202020204" pitchFamily="34" charset="0"/>
                <a:cs typeface="Arial" panose="020B0604020202020204" pitchFamily="34" charset="0"/>
              </a:endParaRPr>
            </a:p>
          </p:txBody>
        </p:sp>
        <p:cxnSp>
          <p:nvCxnSpPr>
            <p:cNvPr id="20" name="Straight Arrow Connector 19">
              <a:extLst>
                <a:ext uri="{FF2B5EF4-FFF2-40B4-BE49-F238E27FC236}">
                  <a16:creationId xmlns:a16="http://schemas.microsoft.com/office/drawing/2014/main" id="{16B98501-667F-2944-9458-D6DEE07DB710}"/>
                </a:ext>
              </a:extLst>
            </p:cNvPr>
            <p:cNvCxnSpPr>
              <a:stCxn id="18" idx="4"/>
              <a:endCxn id="19" idx="0"/>
            </p:cNvCxnSpPr>
            <p:nvPr/>
          </p:nvCxnSpPr>
          <p:spPr>
            <a:xfrm flipH="1">
              <a:off x="4182570" y="2755900"/>
              <a:ext cx="1074" cy="9556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AC51348-3654-1F41-8334-E3AC4FE7B833}"/>
                </a:ext>
              </a:extLst>
            </p:cNvPr>
            <p:cNvCxnSpPr>
              <a:cxnSpLocks/>
            </p:cNvCxnSpPr>
            <p:nvPr/>
          </p:nvCxnSpPr>
          <p:spPr>
            <a:xfrm flipH="1" flipV="1">
              <a:off x="2524005" y="3871924"/>
              <a:ext cx="282132" cy="18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12FA31A-5871-A842-9B90-CE91870B69DE}"/>
                </a:ext>
              </a:extLst>
            </p:cNvPr>
            <p:cNvCxnSpPr>
              <a:cxnSpLocks/>
            </p:cNvCxnSpPr>
            <p:nvPr/>
          </p:nvCxnSpPr>
          <p:spPr>
            <a:xfrm flipH="1">
              <a:off x="3740902" y="3871924"/>
              <a:ext cx="2794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898A166-5944-2649-8E69-4AB5F5A1C7CE}"/>
                </a:ext>
              </a:extLst>
            </p:cNvPr>
            <p:cNvCxnSpPr>
              <a:cxnSpLocks/>
            </p:cNvCxnSpPr>
            <p:nvPr/>
          </p:nvCxnSpPr>
          <p:spPr>
            <a:xfrm flipV="1">
              <a:off x="4182569" y="4024324"/>
              <a:ext cx="0" cy="3076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849865C6-5110-D64F-96FB-E79F5316E722}"/>
                    </a:ext>
                  </a:extLst>
                </p:cNvPr>
                <p:cNvSpPr/>
                <p:nvPr/>
              </p:nvSpPr>
              <p:spPr>
                <a:xfrm>
                  <a:off x="3594034" y="3234867"/>
                  <a:ext cx="69102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ea typeface="Cambria Math" panose="02040503050406030204" pitchFamily="18" charset="0"/>
                                <a:cs typeface="Arial" panose="020B0604020202020204" pitchFamily="34" charset="0"/>
                              </a:rPr>
                            </m:ctrlPr>
                          </m:sSubPr>
                          <m:e>
                            <m:r>
                              <a:rPr lang="en-GB" sz="2400" i="1" smtClean="0">
                                <a:latin typeface="Cambria Math" panose="02040503050406030204" pitchFamily="18" charset="0"/>
                                <a:ea typeface="Cambria Math" panose="02040503050406030204" pitchFamily="18" charset="0"/>
                                <a:cs typeface="Arial" panose="020B0604020202020204" pitchFamily="34" charset="0"/>
                              </a:rPr>
                              <m:t>𝜔</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sub>
                        </m:sSub>
                      </m:oMath>
                    </m:oMathPara>
                  </a14:m>
                  <a:endParaRPr lang="en-US" sz="2400" dirty="0"/>
                </a:p>
              </p:txBody>
            </p:sp>
          </mc:Choice>
          <mc:Fallback xmlns="">
            <p:sp>
              <p:nvSpPr>
                <p:cNvPr id="24" name="Rectangle 23">
                  <a:extLst>
                    <a:ext uri="{FF2B5EF4-FFF2-40B4-BE49-F238E27FC236}">
                      <a16:creationId xmlns:a16="http://schemas.microsoft.com/office/drawing/2014/main" id="{849865C6-5110-D64F-96FB-E79F5316E722}"/>
                    </a:ext>
                  </a:extLst>
                </p:cNvPr>
                <p:cNvSpPr>
                  <a:spLocks noRot="1" noChangeAspect="1" noMove="1" noResize="1" noEditPoints="1" noAdjustHandles="1" noChangeArrowheads="1" noChangeShapeType="1" noTextEdit="1"/>
                </p:cNvSpPr>
                <p:nvPr/>
              </p:nvSpPr>
              <p:spPr>
                <a:xfrm>
                  <a:off x="3594034" y="3234867"/>
                  <a:ext cx="691023"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C402874F-36EF-744E-9348-12BD7624FC81}"/>
                    </a:ext>
                  </a:extLst>
                </p:cNvPr>
                <p:cNvSpPr/>
                <p:nvPr/>
              </p:nvSpPr>
              <p:spPr>
                <a:xfrm>
                  <a:off x="3832345" y="4235416"/>
                  <a:ext cx="870303" cy="4912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ea typeface="Cambria Math" panose="02040503050406030204" pitchFamily="18" charset="0"/>
                                <a:cs typeface="Arial" panose="020B0604020202020204" pitchFamily="34" charset="0"/>
                              </a:rPr>
                            </m:ctrlPr>
                          </m:sSubPr>
                          <m:e>
                            <m:r>
                              <a:rPr lang="en-GB" sz="2400" i="1" smtClean="0">
                                <a:latin typeface="Cambria Math" panose="02040503050406030204" pitchFamily="18" charset="0"/>
                                <a:ea typeface="Cambria Math" panose="02040503050406030204" pitchFamily="18" charset="0"/>
                                <a:cs typeface="Arial" panose="020B0604020202020204" pitchFamily="34" charset="0"/>
                              </a:rPr>
                              <m:t>𝜔</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𝑟𝑒𝑓</m:t>
                            </m:r>
                          </m:sub>
                        </m:sSub>
                      </m:oMath>
                    </m:oMathPara>
                  </a14:m>
                  <a:endParaRPr lang="en-US" sz="2400" dirty="0"/>
                </a:p>
              </p:txBody>
            </p:sp>
          </mc:Choice>
          <mc:Fallback xmlns="">
            <p:sp>
              <p:nvSpPr>
                <p:cNvPr id="25" name="Rectangle 24">
                  <a:extLst>
                    <a:ext uri="{FF2B5EF4-FFF2-40B4-BE49-F238E27FC236}">
                      <a16:creationId xmlns:a16="http://schemas.microsoft.com/office/drawing/2014/main" id="{C402874F-36EF-744E-9348-12BD7624FC81}"/>
                    </a:ext>
                  </a:extLst>
                </p:cNvPr>
                <p:cNvSpPr>
                  <a:spLocks noRot="1" noChangeAspect="1" noMove="1" noResize="1" noEditPoints="1" noAdjustHandles="1" noChangeArrowheads="1" noChangeShapeType="1" noTextEdit="1"/>
                </p:cNvSpPr>
                <p:nvPr/>
              </p:nvSpPr>
              <p:spPr>
                <a:xfrm>
                  <a:off x="3832345" y="4235416"/>
                  <a:ext cx="870303" cy="491288"/>
                </a:xfrm>
                <a:prstGeom prst="rect">
                  <a:avLst/>
                </a:prstGeom>
                <a:blipFill>
                  <a:blip r:embed="rId4"/>
                  <a:stretch>
                    <a:fillRect b="-1282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08DD3597-71E4-D74E-BC51-417A3121A33D}"/>
                </a:ext>
              </a:extLst>
            </p:cNvPr>
            <p:cNvSpPr txBox="1"/>
            <p:nvPr/>
          </p:nvSpPr>
          <p:spPr>
            <a:xfrm>
              <a:off x="4186386" y="3955862"/>
              <a:ext cx="338554" cy="461665"/>
            </a:xfrm>
            <a:prstGeom prst="rect">
              <a:avLst/>
            </a:prstGeom>
            <a:noFill/>
          </p:spPr>
          <p:txBody>
            <a:bodyPr wrap="none" rtlCol="0">
              <a:spAutoFit/>
            </a:bodyPr>
            <a:lstStyle/>
            <a:p>
              <a:r>
                <a:rPr lang="en-US" sz="2400" dirty="0"/>
                <a:t>+</a:t>
              </a:r>
            </a:p>
          </p:txBody>
        </p:sp>
        <p:sp>
          <p:nvSpPr>
            <p:cNvPr id="27" name="TextBox 26">
              <a:extLst>
                <a:ext uri="{FF2B5EF4-FFF2-40B4-BE49-F238E27FC236}">
                  <a16:creationId xmlns:a16="http://schemas.microsoft.com/office/drawing/2014/main" id="{D85DFEC6-4AF5-004E-9A13-55557141CCC7}"/>
                </a:ext>
              </a:extLst>
            </p:cNvPr>
            <p:cNvSpPr txBox="1"/>
            <p:nvPr/>
          </p:nvSpPr>
          <p:spPr>
            <a:xfrm>
              <a:off x="4203543" y="3376777"/>
              <a:ext cx="279244" cy="461665"/>
            </a:xfrm>
            <a:prstGeom prst="rect">
              <a:avLst/>
            </a:prstGeom>
            <a:noFill/>
          </p:spPr>
          <p:txBody>
            <a:bodyPr wrap="none" rtlCol="0">
              <a:spAutoFit/>
            </a:bodyPr>
            <a:lstStyle/>
            <a:p>
              <a:r>
                <a:rPr lang="en-US" sz="2400" dirty="0"/>
                <a:t>-</a:t>
              </a:r>
            </a:p>
          </p:txBody>
        </p:sp>
        <p:sp>
          <p:nvSpPr>
            <p:cNvPr id="28" name="Rectangle 69">
              <a:extLst>
                <a:ext uri="{FF2B5EF4-FFF2-40B4-BE49-F238E27FC236}">
                  <a16:creationId xmlns:a16="http://schemas.microsoft.com/office/drawing/2014/main" id="{DB843F92-B054-414B-9971-CB74CAA49485}"/>
                </a:ext>
              </a:extLst>
            </p:cNvPr>
            <p:cNvSpPr>
              <a:spLocks noChangeArrowheads="1"/>
            </p:cNvSpPr>
            <p:nvPr/>
          </p:nvSpPr>
          <p:spPr bwMode="auto">
            <a:xfrm>
              <a:off x="6816717" y="1886913"/>
              <a:ext cx="1066800" cy="1314342"/>
            </a:xfrm>
            <a:prstGeom prst="rect">
              <a:avLst/>
            </a:prstGeom>
            <a:solidFill>
              <a:schemeClr val="bg1"/>
            </a:solidFill>
            <a:ln w="28575">
              <a:solidFill>
                <a:schemeClr val="tx1"/>
              </a:solidFill>
              <a:miter lim="800000"/>
              <a:headEnd/>
              <a:tailEnd/>
            </a:ln>
          </p:spPr>
          <p:txBody>
            <a:bodyPr wrap="none" anchor="ctr"/>
            <a:lstStyle/>
            <a:p>
              <a:pPr algn="ctr"/>
              <a:r>
                <a:rPr lang="en-GB" dirty="0">
                  <a:latin typeface="Arial" panose="020B0604020202020204" pitchFamily="34" charset="0"/>
                  <a:cs typeface="Arial" panose="020B0604020202020204" pitchFamily="34" charset="0"/>
                </a:rPr>
                <a:t>Load</a:t>
              </a:r>
            </a:p>
          </p:txBody>
        </p:sp>
        <p:sp>
          <p:nvSpPr>
            <p:cNvPr id="29" name="Curved Down Arrow 28">
              <a:extLst>
                <a:ext uri="{FF2B5EF4-FFF2-40B4-BE49-F238E27FC236}">
                  <a16:creationId xmlns:a16="http://schemas.microsoft.com/office/drawing/2014/main" id="{2DF46DF0-12AB-DA41-B497-4B2277DF206E}"/>
                </a:ext>
              </a:extLst>
            </p:cNvPr>
            <p:cNvSpPr/>
            <p:nvPr/>
          </p:nvSpPr>
          <p:spPr>
            <a:xfrm flipH="1">
              <a:off x="4350119" y="2314459"/>
              <a:ext cx="354348" cy="457395"/>
            </a:xfrm>
            <a:prstGeom prst="curvedDownArrow">
              <a:avLst/>
            </a:prstGeom>
            <a:solidFill>
              <a:schemeClr val="bg1">
                <a:lumMod val="6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E7D11DFB-64C5-8D47-AAFA-062F97F49172}"/>
                </a:ext>
              </a:extLst>
            </p:cNvPr>
            <p:cNvSpPr/>
            <p:nvPr/>
          </p:nvSpPr>
          <p:spPr>
            <a:xfrm>
              <a:off x="4148802" y="2481030"/>
              <a:ext cx="394442" cy="1213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6F95D939-93C5-3E43-A440-8659F020E66F}"/>
                    </a:ext>
                  </a:extLst>
                </p:cNvPr>
                <p:cNvSpPr/>
                <p:nvPr/>
              </p:nvSpPr>
              <p:spPr>
                <a:xfrm>
                  <a:off x="3578748" y="1875253"/>
                  <a:ext cx="62087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𝑇</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sub>
                        </m:sSub>
                      </m:oMath>
                    </m:oMathPara>
                  </a14:m>
                  <a:endParaRPr lang="en-US" sz="2400" dirty="0"/>
                </a:p>
              </p:txBody>
            </p:sp>
          </mc:Choice>
          <mc:Fallback xmlns="">
            <p:sp>
              <p:nvSpPr>
                <p:cNvPr id="31" name="Rectangle 30">
                  <a:extLst>
                    <a:ext uri="{FF2B5EF4-FFF2-40B4-BE49-F238E27FC236}">
                      <a16:creationId xmlns:a16="http://schemas.microsoft.com/office/drawing/2014/main" id="{6F95D939-93C5-3E43-A440-8659F020E66F}"/>
                    </a:ext>
                  </a:extLst>
                </p:cNvPr>
                <p:cNvSpPr>
                  <a:spLocks noRot="1" noChangeAspect="1" noMove="1" noResize="1" noEditPoints="1" noAdjustHandles="1" noChangeArrowheads="1" noChangeShapeType="1" noTextEdit="1"/>
                </p:cNvSpPr>
                <p:nvPr/>
              </p:nvSpPr>
              <p:spPr>
                <a:xfrm>
                  <a:off x="3578748" y="1875253"/>
                  <a:ext cx="620875"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8889F46A-DEF9-EC48-9B5E-E5CD3522ADCF}"/>
                    </a:ext>
                  </a:extLst>
                </p:cNvPr>
                <p:cNvSpPr/>
                <p:nvPr/>
              </p:nvSpPr>
              <p:spPr>
                <a:xfrm>
                  <a:off x="4289597" y="1875253"/>
                  <a:ext cx="53565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𝑇</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𝑒</m:t>
                            </m:r>
                          </m:sub>
                        </m:sSub>
                      </m:oMath>
                    </m:oMathPara>
                  </a14:m>
                  <a:endParaRPr lang="en-US" sz="2400" dirty="0"/>
                </a:p>
              </p:txBody>
            </p:sp>
          </mc:Choice>
          <mc:Fallback xmlns="">
            <p:sp>
              <p:nvSpPr>
                <p:cNvPr id="32" name="Rectangle 31">
                  <a:extLst>
                    <a:ext uri="{FF2B5EF4-FFF2-40B4-BE49-F238E27FC236}">
                      <a16:creationId xmlns:a16="http://schemas.microsoft.com/office/drawing/2014/main" id="{8889F46A-DEF9-EC48-9B5E-E5CD3522ADCF}"/>
                    </a:ext>
                  </a:extLst>
                </p:cNvPr>
                <p:cNvSpPr>
                  <a:spLocks noRot="1" noChangeAspect="1" noMove="1" noResize="1" noEditPoints="1" noAdjustHandles="1" noChangeArrowheads="1" noChangeShapeType="1" noTextEdit="1"/>
                </p:cNvSpPr>
                <p:nvPr/>
              </p:nvSpPr>
              <p:spPr>
                <a:xfrm>
                  <a:off x="4289597" y="1875253"/>
                  <a:ext cx="535659" cy="461665"/>
                </a:xfrm>
                <a:prstGeom prst="rect">
                  <a:avLst/>
                </a:prstGeom>
                <a:blipFill>
                  <a:blip r:embed="rId6"/>
                  <a:stretch>
                    <a:fillRect/>
                  </a:stretch>
                </a:blipFill>
              </p:spPr>
              <p:txBody>
                <a:bodyPr/>
                <a:lstStyle/>
                <a:p>
                  <a:r>
                    <a:rPr lang="en-US">
                      <a:noFill/>
                    </a:rPr>
                    <a:t> </a:t>
                  </a:r>
                </a:p>
              </p:txBody>
            </p:sp>
          </mc:Fallback>
        </mc:AlternateContent>
        <p:sp>
          <p:nvSpPr>
            <p:cNvPr id="33" name="Right Arrow 32">
              <a:extLst>
                <a:ext uri="{FF2B5EF4-FFF2-40B4-BE49-F238E27FC236}">
                  <a16:creationId xmlns:a16="http://schemas.microsoft.com/office/drawing/2014/main" id="{93432433-D243-1B42-953F-912C9B6BD994}"/>
                </a:ext>
              </a:extLst>
            </p:cNvPr>
            <p:cNvSpPr/>
            <p:nvPr/>
          </p:nvSpPr>
          <p:spPr>
            <a:xfrm>
              <a:off x="3799749" y="1460034"/>
              <a:ext cx="765639" cy="2854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4" name="Right Arrow 33">
              <a:extLst>
                <a:ext uri="{FF2B5EF4-FFF2-40B4-BE49-F238E27FC236}">
                  <a16:creationId xmlns:a16="http://schemas.microsoft.com/office/drawing/2014/main" id="{E8DCCF19-F3B8-8A4F-A3D2-B2C0AF1CC308}"/>
                </a:ext>
              </a:extLst>
            </p:cNvPr>
            <p:cNvSpPr/>
            <p:nvPr/>
          </p:nvSpPr>
          <p:spPr>
            <a:xfrm>
              <a:off x="5873241" y="1460034"/>
              <a:ext cx="765639" cy="28544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30BDF92-A9E6-E341-9D05-CEB21F2F5549}"/>
                    </a:ext>
                  </a:extLst>
                </p:cNvPr>
                <p:cNvSpPr/>
                <p:nvPr/>
              </p:nvSpPr>
              <p:spPr>
                <a:xfrm>
                  <a:off x="3925863" y="1051283"/>
                  <a:ext cx="61087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𝑃</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sub>
                        </m:sSub>
                      </m:oMath>
                    </m:oMathPara>
                  </a14:m>
                  <a:endParaRPr lang="en-US" sz="2400" dirty="0"/>
                </a:p>
              </p:txBody>
            </p:sp>
          </mc:Choice>
          <mc:Fallback xmlns="">
            <p:sp>
              <p:nvSpPr>
                <p:cNvPr id="35" name="Rectangle 34">
                  <a:extLst>
                    <a:ext uri="{FF2B5EF4-FFF2-40B4-BE49-F238E27FC236}">
                      <a16:creationId xmlns:a16="http://schemas.microsoft.com/office/drawing/2014/main" id="{630BDF92-A9E6-E341-9D05-CEB21F2F5549}"/>
                    </a:ext>
                  </a:extLst>
                </p:cNvPr>
                <p:cNvSpPr>
                  <a:spLocks noRot="1" noChangeAspect="1" noMove="1" noResize="1" noEditPoints="1" noAdjustHandles="1" noChangeArrowheads="1" noChangeShapeType="1" noTextEdit="1"/>
                </p:cNvSpPr>
                <p:nvPr/>
              </p:nvSpPr>
              <p:spPr>
                <a:xfrm>
                  <a:off x="3925863" y="1051283"/>
                  <a:ext cx="610873"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767E8FA8-6FD7-3E45-A51E-CF75F5EFB5BA}"/>
                    </a:ext>
                  </a:extLst>
                </p:cNvPr>
                <p:cNvSpPr/>
                <p:nvPr/>
              </p:nvSpPr>
              <p:spPr>
                <a:xfrm>
                  <a:off x="6031126" y="1097429"/>
                  <a:ext cx="52565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𝑃</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𝑒</m:t>
                            </m:r>
                          </m:sub>
                        </m:sSub>
                      </m:oMath>
                    </m:oMathPara>
                  </a14:m>
                  <a:endParaRPr lang="en-US" sz="2400" dirty="0"/>
                </a:p>
              </p:txBody>
            </p:sp>
          </mc:Choice>
          <mc:Fallback xmlns="">
            <p:sp>
              <p:nvSpPr>
                <p:cNvPr id="36" name="Rectangle 35">
                  <a:extLst>
                    <a:ext uri="{FF2B5EF4-FFF2-40B4-BE49-F238E27FC236}">
                      <a16:creationId xmlns:a16="http://schemas.microsoft.com/office/drawing/2014/main" id="{767E8FA8-6FD7-3E45-A51E-CF75F5EFB5BA}"/>
                    </a:ext>
                  </a:extLst>
                </p:cNvPr>
                <p:cNvSpPr>
                  <a:spLocks noRot="1" noChangeAspect="1" noMove="1" noResize="1" noEditPoints="1" noAdjustHandles="1" noChangeArrowheads="1" noChangeShapeType="1" noTextEdit="1"/>
                </p:cNvSpPr>
                <p:nvPr/>
              </p:nvSpPr>
              <p:spPr>
                <a:xfrm>
                  <a:off x="6031126" y="1097429"/>
                  <a:ext cx="525657" cy="461665"/>
                </a:xfrm>
                <a:prstGeom prst="rect">
                  <a:avLst/>
                </a:prstGeom>
                <a:blipFill>
                  <a:blip r:embed="rId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68635910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4EDEE7-1F79-8C41-8B0D-8CE8DD3CC705}"/>
              </a:ext>
            </a:extLst>
          </p:cNvPr>
          <p:cNvSpPr>
            <a:spLocks noGrp="1"/>
          </p:cNvSpPr>
          <p:nvPr>
            <p:ph type="body" sz="quarter" idx="10"/>
          </p:nvPr>
        </p:nvSpPr>
        <p:spPr/>
        <p:txBody>
          <a:bodyPr/>
          <a:lstStyle/>
          <a:p>
            <a:r>
              <a:rPr lang="en-US" dirty="0"/>
              <a:t>Droop characteristic</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0FB894B-F47F-1A47-B69B-7EE7476EB60E}"/>
                  </a:ext>
                </a:extLst>
              </p:cNvPr>
              <p:cNvSpPr>
                <a:spLocks noGrp="1"/>
              </p:cNvSpPr>
              <p:nvPr>
                <p:ph sz="quarter" idx="13"/>
              </p:nvPr>
            </p:nvSpPr>
            <p:spPr>
              <a:xfrm>
                <a:off x="7936642" y="926277"/>
                <a:ext cx="3666473" cy="5446592"/>
              </a:xfrm>
            </p:spPr>
            <p:txBody>
              <a:bodyPr/>
              <a:lstStyle/>
              <a:p>
                <a:r>
                  <a:rPr lang="en-US" dirty="0"/>
                  <a:t>Primary frequency control does not maintain the frequency at its nominal value as the load changes</a:t>
                </a:r>
              </a:p>
              <a:p>
                <a:pPr marL="0" indent="0">
                  <a:buNone/>
                </a:pPr>
                <a14:m>
                  <m:oMathPara xmlns:m="http://schemas.openxmlformats.org/officeDocument/2006/math">
                    <m:oMathParaPr>
                      <m:jc m:val="centerGroup"/>
                    </m:oMathParaPr>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𝑓</m:t>
                          </m:r>
                        </m:num>
                        <m:den>
                          <m:sSup>
                            <m:sSupPr>
                              <m:ctrlPr>
                                <a:rPr lang="en-US" sz="2800" i="1">
                                  <a:latin typeface="Cambria Math" panose="02040503050406030204" pitchFamily="18" charset="0"/>
                                </a:rPr>
                              </m:ctrlPr>
                            </m:sSupPr>
                            <m:e>
                              <m:r>
                                <a:rPr lang="en-US" sz="2800" i="1">
                                  <a:latin typeface="Cambria Math" panose="02040503050406030204" pitchFamily="18" charset="0"/>
                                </a:rPr>
                                <m:t>𝑓</m:t>
                              </m:r>
                            </m:e>
                            <m:sup>
                              <m:r>
                                <a:rPr lang="en-US" sz="2800" i="1">
                                  <a:latin typeface="Cambria Math" panose="02040503050406030204" pitchFamily="18" charset="0"/>
                                </a:rPr>
                                <m:t>𝑛𝑜𝑚</m:t>
                              </m:r>
                            </m:sup>
                          </m:sSup>
                        </m:den>
                      </m:f>
                      <m:r>
                        <a:rPr lang="en-US" sz="2800" i="1">
                          <a:latin typeface="Cambria Math" panose="02040503050406030204" pitchFamily="18" charset="0"/>
                        </a:rPr>
                        <m:t>=1−</m:t>
                      </m:r>
                      <m:r>
                        <a:rPr lang="en-US" sz="2800" i="1">
                          <a:latin typeface="Cambria Math" panose="02040503050406030204" pitchFamily="18" charset="0"/>
                        </a:rPr>
                        <m:t>𝜌</m:t>
                      </m:r>
                      <m:f>
                        <m:fPr>
                          <m:ctrlPr>
                            <a:rPr lang="en-US" sz="2800" i="1">
                              <a:latin typeface="Cambria Math" panose="02040503050406030204" pitchFamily="18" charset="0"/>
                            </a:rPr>
                          </m:ctrlPr>
                        </m:fPr>
                        <m:num>
                          <m:r>
                            <a:rPr lang="en-US" sz="2800" i="1">
                              <a:latin typeface="Cambria Math" panose="02040503050406030204" pitchFamily="18" charset="0"/>
                            </a:rPr>
                            <m:t>𝑃</m:t>
                          </m:r>
                        </m:num>
                        <m:den>
                          <m:sSup>
                            <m:sSupPr>
                              <m:ctrlPr>
                                <a:rPr lang="en-US" sz="2800" i="1">
                                  <a:latin typeface="Cambria Math" panose="02040503050406030204" pitchFamily="18" charset="0"/>
                                </a:rPr>
                              </m:ctrlPr>
                            </m:sSupPr>
                            <m:e>
                              <m:r>
                                <a:rPr lang="en-US" sz="2800" i="1">
                                  <a:latin typeface="Cambria Math" panose="02040503050406030204" pitchFamily="18" charset="0"/>
                                </a:rPr>
                                <m:t>𝑃</m:t>
                              </m:r>
                            </m:e>
                            <m:sup>
                              <m:r>
                                <a:rPr lang="en-US" sz="2800" i="1">
                                  <a:latin typeface="Cambria Math" panose="02040503050406030204" pitchFamily="18" charset="0"/>
                                </a:rPr>
                                <m:t>𝑚𝑎𝑥</m:t>
                              </m:r>
                            </m:sup>
                          </m:sSup>
                        </m:den>
                      </m:f>
                    </m:oMath>
                  </m:oMathPara>
                </a14:m>
                <a:endParaRPr lang="en-US" sz="2800" dirty="0">
                  <a:effectLst/>
                </a:endParaRPr>
              </a:p>
              <a:p>
                <a:pPr marL="0" indent="0" algn="ctr">
                  <a:buNone/>
                </a:pP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f>
                      <m:fPr>
                        <m:ctrlPr>
                          <a:rPr lang="en-US"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𝑃</m:t>
                            </m:r>
                          </m:e>
                          <m:sup>
                            <m:r>
                              <a:rPr lang="en-US" i="1">
                                <a:latin typeface="Cambria Math" panose="02040503050406030204" pitchFamily="18" charset="0"/>
                              </a:rPr>
                              <m:t>𝑚𝑎𝑥</m:t>
                            </m:r>
                          </m:sup>
                        </m:sSup>
                      </m:num>
                      <m:den>
                        <m:r>
                          <a:rPr lang="en-US" i="1">
                            <a:latin typeface="Cambria Math" panose="02040503050406030204" pitchFamily="18" charset="0"/>
                          </a:rPr>
                          <m:t>𝜌</m:t>
                        </m:r>
                      </m:den>
                    </m:f>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𝑛𝑜𝑚</m:t>
                                </m:r>
                              </m:sup>
                            </m:sSup>
                            <m:r>
                              <a:rPr lang="en-US" i="1">
                                <a:latin typeface="Cambria Math" panose="02040503050406030204" pitchFamily="18" charset="0"/>
                              </a:rPr>
                              <m:t>−</m:t>
                            </m:r>
                            <m:r>
                              <a:rPr lang="en-US" i="1">
                                <a:latin typeface="Cambria Math" panose="02040503050406030204" pitchFamily="18" charset="0"/>
                              </a:rPr>
                              <m:t>𝑓</m:t>
                            </m:r>
                          </m:num>
                          <m:den>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𝑛𝑜𝑚</m:t>
                                </m:r>
                              </m:sup>
                            </m:sSup>
                          </m:den>
                        </m:f>
                      </m:e>
                    </m:d>
                  </m:oMath>
                </a14:m>
                <a:r>
                  <a:rPr lang="en-US" sz="2800" dirty="0">
                    <a:effectLst/>
                  </a:rPr>
                  <a:t>   </a:t>
                </a:r>
              </a:p>
              <a:p>
                <a:pPr marL="0" indent="0" algn="ctr">
                  <a:buNone/>
                </a:pPr>
                <a14:m>
                  <m:oMath xmlns:m="http://schemas.openxmlformats.org/officeDocument/2006/math">
                    <m:r>
                      <a:rPr lang="en-US" sz="2800" b="0" i="1" smtClean="0">
                        <a:latin typeface="Cambria Math" panose="02040503050406030204" pitchFamily="18" charset="0"/>
                      </a:rPr>
                      <m:t>0.04≤</m:t>
                    </m:r>
                  </m:oMath>
                </a14:m>
                <a:r>
                  <a:rPr lang="en-US" sz="2800" dirty="0"/>
                  <a:t> </a:t>
                </a:r>
                <a14:m>
                  <m:oMath xmlns:m="http://schemas.openxmlformats.org/officeDocument/2006/math">
                    <m:r>
                      <a:rPr lang="en-US" sz="2800" i="1">
                        <a:latin typeface="Cambria Math" panose="02040503050406030204" pitchFamily="18" charset="0"/>
                      </a:rPr>
                      <m:t>𝜌</m:t>
                    </m:r>
                    <m:r>
                      <a:rPr lang="en-US" sz="2800" b="0" i="1" smtClean="0">
                        <a:latin typeface="Cambria Math" panose="02040503050406030204" pitchFamily="18" charset="0"/>
                      </a:rPr>
                      <m:t>≤0.09</m:t>
                    </m:r>
                  </m:oMath>
                </a14:m>
                <a:endParaRPr lang="en-US" sz="2800" dirty="0"/>
              </a:p>
              <a:p>
                <a:r>
                  <a:rPr lang="en-US" sz="2800" dirty="0"/>
                  <a:t>Aggregated load has a slight dependence on frequency</a:t>
                </a:r>
              </a:p>
            </p:txBody>
          </p:sp>
        </mc:Choice>
        <mc:Fallback xmlns="">
          <p:sp>
            <p:nvSpPr>
              <p:cNvPr id="5" name="Content Placeholder 4">
                <a:extLst>
                  <a:ext uri="{FF2B5EF4-FFF2-40B4-BE49-F238E27FC236}">
                    <a16:creationId xmlns:a16="http://schemas.microsoft.com/office/drawing/2014/main" id="{D0FB894B-F47F-1A47-B69B-7EE7476EB60E}"/>
                  </a:ext>
                </a:extLst>
              </p:cNvPr>
              <p:cNvSpPr>
                <a:spLocks noGrp="1" noRot="1" noChangeAspect="1" noMove="1" noResize="1" noEditPoints="1" noAdjustHandles="1" noChangeArrowheads="1" noChangeShapeType="1" noTextEdit="1"/>
              </p:cNvSpPr>
              <p:nvPr>
                <p:ph sz="quarter" idx="13"/>
              </p:nvPr>
            </p:nvSpPr>
            <p:spPr>
              <a:xfrm>
                <a:off x="7936642" y="926277"/>
                <a:ext cx="3666473" cy="5446592"/>
              </a:xfrm>
              <a:blipFill>
                <a:blip r:embed="rId2"/>
                <a:stretch>
                  <a:fillRect l="-2759" t="-698" r="-4483" b="-2326"/>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A00C4371-900C-2647-8245-653348DE66F3}"/>
              </a:ext>
            </a:extLst>
          </p:cNvPr>
          <p:cNvGrpSpPr/>
          <p:nvPr/>
        </p:nvGrpSpPr>
        <p:grpSpPr>
          <a:xfrm>
            <a:off x="167489" y="2305228"/>
            <a:ext cx="7648623" cy="3950541"/>
            <a:chOff x="167489" y="2305228"/>
            <a:chExt cx="7648623" cy="3950541"/>
          </a:xfrm>
        </p:grpSpPr>
        <p:grpSp>
          <p:nvGrpSpPr>
            <p:cNvPr id="6" name="Group 5">
              <a:extLst>
                <a:ext uri="{FF2B5EF4-FFF2-40B4-BE49-F238E27FC236}">
                  <a16:creationId xmlns:a16="http://schemas.microsoft.com/office/drawing/2014/main" id="{94E83076-F91D-5144-90CA-E2156C436B4F}"/>
                </a:ext>
              </a:extLst>
            </p:cNvPr>
            <p:cNvGrpSpPr/>
            <p:nvPr/>
          </p:nvGrpSpPr>
          <p:grpSpPr>
            <a:xfrm>
              <a:off x="167489" y="2305228"/>
              <a:ext cx="7648623" cy="3950541"/>
              <a:chOff x="2486148" y="1995023"/>
              <a:chExt cx="5736172" cy="2947789"/>
            </a:xfrm>
          </p:grpSpPr>
          <p:sp>
            <p:nvSpPr>
              <p:cNvPr id="7" name="Line 22">
                <a:extLst>
                  <a:ext uri="{FF2B5EF4-FFF2-40B4-BE49-F238E27FC236}">
                    <a16:creationId xmlns:a16="http://schemas.microsoft.com/office/drawing/2014/main" id="{0BA7A757-9B6B-0341-963B-8865FC74CC5B}"/>
                  </a:ext>
                </a:extLst>
              </p:cNvPr>
              <p:cNvSpPr>
                <a:spLocks noChangeShapeType="1"/>
              </p:cNvSpPr>
              <p:nvPr/>
            </p:nvSpPr>
            <p:spPr bwMode="auto">
              <a:xfrm flipV="1">
                <a:off x="3027250" y="2095499"/>
                <a:ext cx="0" cy="2635227"/>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2400"/>
              </a:p>
            </p:txBody>
          </p:sp>
          <p:sp>
            <p:nvSpPr>
              <p:cNvPr id="8" name="Line 8">
                <a:extLst>
                  <a:ext uri="{FF2B5EF4-FFF2-40B4-BE49-F238E27FC236}">
                    <a16:creationId xmlns:a16="http://schemas.microsoft.com/office/drawing/2014/main" id="{1E03F949-DA10-0446-BA61-15DC6AD99345}"/>
                  </a:ext>
                </a:extLst>
              </p:cNvPr>
              <p:cNvSpPr>
                <a:spLocks noChangeShapeType="1"/>
              </p:cNvSpPr>
              <p:nvPr/>
            </p:nvSpPr>
            <p:spPr bwMode="auto">
              <a:xfrm flipH="1">
                <a:off x="3023900" y="2614219"/>
                <a:ext cx="4425421" cy="0"/>
              </a:xfrm>
              <a:prstGeom prst="line">
                <a:avLst/>
              </a:prstGeom>
              <a:noFill/>
              <a:ln w="1270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9" name="Line 21">
                <a:extLst>
                  <a:ext uri="{FF2B5EF4-FFF2-40B4-BE49-F238E27FC236}">
                    <a16:creationId xmlns:a16="http://schemas.microsoft.com/office/drawing/2014/main" id="{0DD8A9BA-A684-4F46-B7E0-959608D7237E}"/>
                  </a:ext>
                </a:extLst>
              </p:cNvPr>
              <p:cNvSpPr>
                <a:spLocks noChangeShapeType="1"/>
              </p:cNvSpPr>
              <p:nvPr/>
            </p:nvSpPr>
            <p:spPr bwMode="auto">
              <a:xfrm>
                <a:off x="2812848" y="4556567"/>
                <a:ext cx="5247552" cy="28021"/>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240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8288BD0-B689-B14D-8B4F-9B2B04938FA8}"/>
                      </a:ext>
                    </a:extLst>
                  </p:cNvPr>
                  <p:cNvSpPr txBox="1"/>
                  <p:nvPr/>
                </p:nvSpPr>
                <p:spPr>
                  <a:xfrm>
                    <a:off x="2826339" y="2760356"/>
                    <a:ext cx="185906" cy="2755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oMath>
                      </m:oMathPara>
                    </a14:m>
                    <a:endParaRPr lang="en-US" sz="2400" dirty="0"/>
                  </a:p>
                </p:txBody>
              </p:sp>
            </mc:Choice>
            <mc:Fallback xmlns="">
              <p:sp>
                <p:nvSpPr>
                  <p:cNvPr id="10" name="TextBox 9">
                    <a:extLst>
                      <a:ext uri="{FF2B5EF4-FFF2-40B4-BE49-F238E27FC236}">
                        <a16:creationId xmlns:a16="http://schemas.microsoft.com/office/drawing/2014/main" id="{08288BD0-B689-B14D-8B4F-9B2B04938FA8}"/>
                      </a:ext>
                    </a:extLst>
                  </p:cNvPr>
                  <p:cNvSpPr txBox="1">
                    <a:spLocks noRot="1" noChangeAspect="1" noMove="1" noResize="1" noEditPoints="1" noAdjustHandles="1" noChangeArrowheads="1" noChangeShapeType="1" noTextEdit="1"/>
                  </p:cNvSpPr>
                  <p:nvPr/>
                </p:nvSpPr>
                <p:spPr>
                  <a:xfrm>
                    <a:off x="2826339" y="2760356"/>
                    <a:ext cx="185906" cy="275586"/>
                  </a:xfrm>
                  <a:prstGeom prst="rect">
                    <a:avLst/>
                  </a:prstGeom>
                  <a:blipFill>
                    <a:blip r:embed="rId3"/>
                    <a:stretch>
                      <a:fillRect l="-38095" r="-38095"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6C62B55-FA99-B147-B02F-0F515B01FFF4}"/>
                      </a:ext>
                    </a:extLst>
                  </p:cNvPr>
                  <p:cNvSpPr txBox="1"/>
                  <p:nvPr/>
                </p:nvSpPr>
                <p:spPr>
                  <a:xfrm>
                    <a:off x="2486148" y="2426749"/>
                    <a:ext cx="513191" cy="2755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𝑛𝑜𝑚</m:t>
                              </m:r>
                            </m:sub>
                          </m:sSub>
                        </m:oMath>
                      </m:oMathPara>
                    </a14:m>
                    <a:endParaRPr lang="en-US" sz="2400" dirty="0"/>
                  </a:p>
                </p:txBody>
              </p:sp>
            </mc:Choice>
            <mc:Fallback xmlns="">
              <p:sp>
                <p:nvSpPr>
                  <p:cNvPr id="11" name="TextBox 10">
                    <a:extLst>
                      <a:ext uri="{FF2B5EF4-FFF2-40B4-BE49-F238E27FC236}">
                        <a16:creationId xmlns:a16="http://schemas.microsoft.com/office/drawing/2014/main" id="{96C62B55-FA99-B147-B02F-0F515B01FFF4}"/>
                      </a:ext>
                    </a:extLst>
                  </p:cNvPr>
                  <p:cNvSpPr txBox="1">
                    <a:spLocks noRot="1" noChangeAspect="1" noMove="1" noResize="1" noEditPoints="1" noAdjustHandles="1" noChangeArrowheads="1" noChangeShapeType="1" noTextEdit="1"/>
                  </p:cNvSpPr>
                  <p:nvPr/>
                </p:nvSpPr>
                <p:spPr>
                  <a:xfrm>
                    <a:off x="2486148" y="2426749"/>
                    <a:ext cx="513191" cy="275586"/>
                  </a:xfrm>
                  <a:prstGeom prst="rect">
                    <a:avLst/>
                  </a:prstGeom>
                  <a:blipFill>
                    <a:blip r:embed="rId4"/>
                    <a:stretch>
                      <a:fillRect l="-14286"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A476F3-6343-EE41-B7D6-C5CF499B8F9F}"/>
                      </a:ext>
                    </a:extLst>
                  </p:cNvPr>
                  <p:cNvSpPr txBox="1"/>
                  <p:nvPr/>
                </p:nvSpPr>
                <p:spPr>
                  <a:xfrm>
                    <a:off x="7761794" y="4667226"/>
                    <a:ext cx="200381" cy="2755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oMath>
                      </m:oMathPara>
                    </a14:m>
                    <a:endParaRPr lang="en-US" sz="2400" dirty="0"/>
                  </a:p>
                </p:txBody>
              </p:sp>
            </mc:Choice>
            <mc:Fallback xmlns="">
              <p:sp>
                <p:nvSpPr>
                  <p:cNvPr id="12" name="TextBox 11">
                    <a:extLst>
                      <a:ext uri="{FF2B5EF4-FFF2-40B4-BE49-F238E27FC236}">
                        <a16:creationId xmlns:a16="http://schemas.microsoft.com/office/drawing/2014/main" id="{ACA476F3-6343-EE41-B7D6-C5CF499B8F9F}"/>
                      </a:ext>
                    </a:extLst>
                  </p:cNvPr>
                  <p:cNvSpPr txBox="1">
                    <a:spLocks noRot="1" noChangeAspect="1" noMove="1" noResize="1" noEditPoints="1" noAdjustHandles="1" noChangeArrowheads="1" noChangeShapeType="1" noTextEdit="1"/>
                  </p:cNvSpPr>
                  <p:nvPr/>
                </p:nvSpPr>
                <p:spPr>
                  <a:xfrm>
                    <a:off x="7761794" y="4667226"/>
                    <a:ext cx="200381" cy="275586"/>
                  </a:xfrm>
                  <a:prstGeom prst="rect">
                    <a:avLst/>
                  </a:prstGeom>
                  <a:blipFill>
                    <a:blip r:embed="rId5"/>
                    <a:stretch>
                      <a:fillRect l="-22727" r="-22727" b="-6667"/>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911C8341-BC46-D54C-ABB2-D9DEC1CD4F94}"/>
                  </a:ext>
                </a:extLst>
              </p:cNvPr>
              <p:cNvCxnSpPr>
                <a:stCxn id="8" idx="1"/>
              </p:cNvCxnSpPr>
              <p:nvPr/>
            </p:nvCxnSpPr>
            <p:spPr>
              <a:xfrm>
                <a:off x="3023900" y="2614220"/>
                <a:ext cx="4425421" cy="3829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DE5AC04-AB91-A44A-B201-88BF11950115}"/>
                  </a:ext>
                </a:extLst>
              </p:cNvPr>
              <p:cNvCxnSpPr>
                <a:cxnSpLocks/>
              </p:cNvCxnSpPr>
              <p:nvPr/>
            </p:nvCxnSpPr>
            <p:spPr>
              <a:xfrm flipV="1">
                <a:off x="5956300" y="2301433"/>
                <a:ext cx="228600" cy="210899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 Box 17">
                <a:extLst>
                  <a:ext uri="{FF2B5EF4-FFF2-40B4-BE49-F238E27FC236}">
                    <a16:creationId xmlns:a16="http://schemas.microsoft.com/office/drawing/2014/main" id="{A0DB3210-DE92-604F-B585-7173F44C84A5}"/>
                  </a:ext>
                </a:extLst>
              </p:cNvPr>
              <p:cNvSpPr txBox="1">
                <a:spLocks noChangeArrowheads="1"/>
              </p:cNvSpPr>
              <p:nvPr/>
            </p:nvSpPr>
            <p:spPr bwMode="auto">
              <a:xfrm>
                <a:off x="5893490" y="1995023"/>
                <a:ext cx="2077624" cy="3444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50000"/>
                  </a:spcBef>
                </a:pPr>
                <a:r>
                  <a:rPr lang="en-GB" sz="2400" dirty="0">
                    <a:solidFill>
                      <a:srgbClr val="0070C0"/>
                    </a:solidFill>
                    <a:latin typeface="Arial" panose="020B0604020202020204" pitchFamily="34" charset="0"/>
                    <a:cs typeface="Arial" panose="020B0604020202020204" pitchFamily="34" charset="0"/>
                  </a:rPr>
                  <a:t>Load characteristic</a:t>
                </a:r>
              </a:p>
            </p:txBody>
          </p:sp>
          <p:sp>
            <p:nvSpPr>
              <p:cNvPr id="16" name="Text Box 17">
                <a:extLst>
                  <a:ext uri="{FF2B5EF4-FFF2-40B4-BE49-F238E27FC236}">
                    <a16:creationId xmlns:a16="http://schemas.microsoft.com/office/drawing/2014/main" id="{C964286F-45A2-7745-9F55-71C0F72BA7AF}"/>
                  </a:ext>
                </a:extLst>
              </p:cNvPr>
              <p:cNvSpPr txBox="1">
                <a:spLocks noChangeArrowheads="1"/>
              </p:cNvSpPr>
              <p:nvPr/>
            </p:nvSpPr>
            <p:spPr bwMode="auto">
              <a:xfrm>
                <a:off x="6325024" y="3053961"/>
                <a:ext cx="1897296" cy="6200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50000"/>
                  </a:spcBef>
                </a:pPr>
                <a:r>
                  <a:rPr lang="en-GB" sz="2400" dirty="0">
                    <a:solidFill>
                      <a:srgbClr val="FF0000"/>
                    </a:solidFill>
                    <a:latin typeface="Arial" panose="020B0604020202020204" pitchFamily="34" charset="0"/>
                    <a:cs typeface="Arial" panose="020B0604020202020204" pitchFamily="34" charset="0"/>
                  </a:rPr>
                  <a:t>Generator droop </a:t>
                </a:r>
                <a:br>
                  <a:rPr lang="en-GB" sz="2400" dirty="0">
                    <a:solidFill>
                      <a:srgbClr val="FF0000"/>
                    </a:solidFill>
                    <a:latin typeface="Arial" panose="020B0604020202020204" pitchFamily="34" charset="0"/>
                    <a:cs typeface="Arial" panose="020B0604020202020204" pitchFamily="34" charset="0"/>
                  </a:rPr>
                </a:br>
                <a:r>
                  <a:rPr lang="en-GB" sz="2400" dirty="0">
                    <a:solidFill>
                      <a:srgbClr val="FF0000"/>
                    </a:solidFill>
                    <a:latin typeface="Arial" panose="020B0604020202020204" pitchFamily="34" charset="0"/>
                    <a:cs typeface="Arial" panose="020B0604020202020204" pitchFamily="34" charset="0"/>
                  </a:rPr>
                  <a:t>characteristic</a:t>
                </a:r>
              </a:p>
            </p:txBody>
          </p:sp>
          <p:sp>
            <p:nvSpPr>
              <p:cNvPr id="17" name="Line 8">
                <a:extLst>
                  <a:ext uri="{FF2B5EF4-FFF2-40B4-BE49-F238E27FC236}">
                    <a16:creationId xmlns:a16="http://schemas.microsoft.com/office/drawing/2014/main" id="{ABF20FF8-4C6E-9541-84EF-3A39CD9ACA97}"/>
                  </a:ext>
                </a:extLst>
              </p:cNvPr>
              <p:cNvSpPr>
                <a:spLocks noChangeShapeType="1"/>
              </p:cNvSpPr>
              <p:nvPr/>
            </p:nvSpPr>
            <p:spPr bwMode="auto">
              <a:xfrm flipH="1" flipV="1">
                <a:off x="3023898" y="2890566"/>
                <a:ext cx="3097501" cy="1"/>
              </a:xfrm>
              <a:prstGeom prst="line">
                <a:avLst/>
              </a:prstGeom>
              <a:noFill/>
              <a:ln w="12700">
                <a:solidFill>
                  <a:srgbClr val="000000"/>
                </a:solidFill>
                <a:prstDash val="sysDash"/>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8" name="Line 8">
                <a:extLst>
                  <a:ext uri="{FF2B5EF4-FFF2-40B4-BE49-F238E27FC236}">
                    <a16:creationId xmlns:a16="http://schemas.microsoft.com/office/drawing/2014/main" id="{50F710EF-B943-EF46-8F1E-CCCFC292F4F1}"/>
                  </a:ext>
                </a:extLst>
              </p:cNvPr>
              <p:cNvSpPr>
                <a:spLocks noChangeShapeType="1"/>
              </p:cNvSpPr>
              <p:nvPr/>
            </p:nvSpPr>
            <p:spPr bwMode="auto">
              <a:xfrm rot="16200000" flipH="1" flipV="1">
                <a:off x="5286603" y="3749791"/>
                <a:ext cx="1669591" cy="1"/>
              </a:xfrm>
              <a:prstGeom prst="line">
                <a:avLst/>
              </a:prstGeom>
              <a:noFill/>
              <a:ln w="12700">
                <a:solidFill>
                  <a:srgbClr val="000000"/>
                </a:solidFill>
                <a:prstDash val="sysDash"/>
                <a:round/>
                <a:headEnd/>
                <a:tailEnd/>
              </a:ln>
            </p:spPr>
            <p:txBody>
              <a:bodyPr vert="horz" wrap="square" lIns="91440" tIns="45720" rIns="91440" bIns="45720" numCol="1" anchor="t" anchorCtr="0" compatLnSpc="1">
                <a:prstTxWarp prst="textNoShape">
                  <a:avLst/>
                </a:prstTxWarp>
              </a:bodyPr>
              <a:lstStyle/>
              <a:p>
                <a:endParaRPr lang="en-US" sz="240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8386C6C-21D6-0640-908C-1A918D854459}"/>
                      </a:ext>
                    </a:extLst>
                  </p:cNvPr>
                  <p:cNvSpPr txBox="1"/>
                  <p:nvPr/>
                </p:nvSpPr>
                <p:spPr>
                  <a:xfrm>
                    <a:off x="6028104" y="4634305"/>
                    <a:ext cx="255730" cy="2755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𝑒</m:t>
                              </m:r>
                            </m:sub>
                          </m:sSub>
                        </m:oMath>
                      </m:oMathPara>
                    </a14:m>
                    <a:endParaRPr lang="en-US" sz="2400" dirty="0"/>
                  </a:p>
                </p:txBody>
              </p:sp>
            </mc:Choice>
            <mc:Fallback xmlns="">
              <p:sp>
                <p:nvSpPr>
                  <p:cNvPr id="19" name="TextBox 18">
                    <a:extLst>
                      <a:ext uri="{FF2B5EF4-FFF2-40B4-BE49-F238E27FC236}">
                        <a16:creationId xmlns:a16="http://schemas.microsoft.com/office/drawing/2014/main" id="{C8386C6C-21D6-0640-908C-1A918D854459}"/>
                      </a:ext>
                    </a:extLst>
                  </p:cNvPr>
                  <p:cNvSpPr txBox="1">
                    <a:spLocks noRot="1" noChangeAspect="1" noMove="1" noResize="1" noEditPoints="1" noAdjustHandles="1" noChangeArrowheads="1" noChangeShapeType="1" noTextEdit="1"/>
                  </p:cNvSpPr>
                  <p:nvPr/>
                </p:nvSpPr>
                <p:spPr>
                  <a:xfrm>
                    <a:off x="6028104" y="4634305"/>
                    <a:ext cx="255730" cy="275586"/>
                  </a:xfrm>
                  <a:prstGeom prst="rect">
                    <a:avLst/>
                  </a:prstGeom>
                  <a:blipFill>
                    <a:blip r:embed="rId6"/>
                    <a:stretch>
                      <a:fillRect l="-17857" r="-3571" b="-9677"/>
                    </a:stretch>
                  </a:blipFill>
                </p:spPr>
                <p:txBody>
                  <a:bodyPr/>
                  <a:lstStyle/>
                  <a:p>
                    <a:r>
                      <a:rPr lang="en-US">
                        <a:noFill/>
                      </a:rPr>
                      <a:t> </a:t>
                    </a:r>
                  </a:p>
                </p:txBody>
              </p:sp>
            </mc:Fallback>
          </mc:AlternateContent>
        </p:grpSp>
        <p:sp>
          <p:nvSpPr>
            <p:cNvPr id="22" name="Left-Right Arrow 21">
              <a:extLst>
                <a:ext uri="{FF2B5EF4-FFF2-40B4-BE49-F238E27FC236}">
                  <a16:creationId xmlns:a16="http://schemas.microsoft.com/office/drawing/2014/main" id="{74F03038-E6B7-9E41-A686-0A95ED9F1EAF}"/>
                </a:ext>
              </a:extLst>
            </p:cNvPr>
            <p:cNvSpPr/>
            <p:nvPr/>
          </p:nvSpPr>
          <p:spPr>
            <a:xfrm>
              <a:off x="4063873" y="4730737"/>
              <a:ext cx="1607879" cy="342595"/>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332162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3A01299-34AC-104B-99EB-891744A7CD3D}"/>
              </a:ext>
            </a:extLst>
          </p:cNvPr>
          <p:cNvSpPr>
            <a:spLocks noGrp="1"/>
          </p:cNvSpPr>
          <p:nvPr>
            <p:ph type="body" sz="quarter" idx="10"/>
          </p:nvPr>
        </p:nvSpPr>
        <p:spPr/>
        <p:txBody>
          <a:bodyPr/>
          <a:lstStyle/>
          <a:p>
            <a:r>
              <a:rPr lang="en-US" dirty="0"/>
              <a:t>Example 6.1</a:t>
            </a:r>
          </a:p>
        </p:txBody>
      </p:sp>
      <p:sp>
        <p:nvSpPr>
          <p:cNvPr id="10" name="TextBox 9">
            <a:extLst>
              <a:ext uri="{FF2B5EF4-FFF2-40B4-BE49-F238E27FC236}">
                <a16:creationId xmlns:a16="http://schemas.microsoft.com/office/drawing/2014/main" id="{5E8F6BF9-4C3B-8144-9298-8E0EEF0B4CE6}"/>
              </a:ext>
            </a:extLst>
          </p:cNvPr>
          <p:cNvSpPr txBox="1"/>
          <p:nvPr/>
        </p:nvSpPr>
        <p:spPr>
          <a:xfrm>
            <a:off x="795647" y="1674421"/>
            <a:ext cx="10438410" cy="1200329"/>
          </a:xfrm>
          <a:prstGeom prst="rect">
            <a:avLst/>
          </a:prstGeom>
          <a:noFill/>
        </p:spPr>
        <p:txBody>
          <a:bodyPr wrap="square">
            <a:spAutoFit/>
          </a:bodyPr>
          <a:lstStyle/>
          <a:p>
            <a:pPr marL="0" marR="0">
              <a:spcBef>
                <a:spcPts val="0"/>
              </a:spcBef>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governor of a 50kW, 60 Hz generator has a droop of 4%. Calculate the frequency provided by this generator when it supplies a </a:t>
            </a:r>
            <a:r>
              <a:rPr lang="en-US" sz="2400" dirty="0">
                <a:latin typeface="Calibri" panose="020F0502020204030204" pitchFamily="34" charset="0"/>
                <a:ea typeface="Calibri" panose="020F0502020204030204" pitchFamily="34" charset="0"/>
                <a:cs typeface="Times New Roman" panose="02020603050405020304" pitchFamily="18" charset="0"/>
              </a:rPr>
              <a:t>25</a:t>
            </a:r>
            <a:r>
              <a:rPr lang="en-US" sz="2400" dirty="0">
                <a:effectLst/>
                <a:latin typeface="Calibri" panose="020F0502020204030204" pitchFamily="34" charset="0"/>
                <a:ea typeface="Calibri" panose="020F0502020204030204" pitchFamily="34" charset="0"/>
                <a:cs typeface="Times New Roman" panose="02020603050405020304" pitchFamily="18" charset="0"/>
              </a:rPr>
              <a:t>kW load. Neglect the frequency dependence of the load.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3AA0D4-8DAD-2A0A-D87F-FFECC9752D86}"/>
                  </a:ext>
                </a:extLst>
              </p:cNvPr>
              <p:cNvSpPr txBox="1"/>
              <p:nvPr/>
            </p:nvSpPr>
            <p:spPr>
              <a:xfrm>
                <a:off x="895678" y="3359041"/>
                <a:ext cx="6094206" cy="68326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000" i="1" smtClean="0">
                          <a:latin typeface="Cambria Math" panose="02040503050406030204" pitchFamily="18" charset="0"/>
                        </a:rPr>
                        <m:t>𝑓</m:t>
                      </m:r>
                      <m:r>
                        <a:rPr lang="en-US" sz="2000" i="0">
                          <a:latin typeface="Cambria Math" panose="02040503050406030204" pitchFamily="18" charset="0"/>
                        </a:rPr>
                        <m:t>=60</m:t>
                      </m:r>
                      <m:d>
                        <m:dPr>
                          <m:ctrlPr>
                            <a:rPr lang="en-US" sz="2000" i="1">
                              <a:solidFill>
                                <a:srgbClr val="836967"/>
                              </a:solidFill>
                              <a:latin typeface="Cambria Math" panose="02040503050406030204" pitchFamily="18" charset="0"/>
                            </a:rPr>
                          </m:ctrlPr>
                        </m:dPr>
                        <m:e>
                          <m:r>
                            <a:rPr lang="en-US" sz="2000" i="0">
                              <a:latin typeface="Cambria Math" panose="02040503050406030204" pitchFamily="18" charset="0"/>
                            </a:rPr>
                            <m:t>1−0.04</m:t>
                          </m:r>
                          <m:f>
                            <m:fPr>
                              <m:ctrlPr>
                                <a:rPr lang="en-US" sz="2000" i="1">
                                  <a:solidFill>
                                    <a:srgbClr val="836967"/>
                                  </a:solidFill>
                                  <a:latin typeface="Cambria Math" panose="02040503050406030204" pitchFamily="18" charset="0"/>
                                </a:rPr>
                              </m:ctrlPr>
                            </m:fPr>
                            <m:num>
                              <m:r>
                                <a:rPr lang="en-US" sz="2000" i="0">
                                  <a:latin typeface="Cambria Math" panose="02040503050406030204" pitchFamily="18" charset="0"/>
                                </a:rPr>
                                <m:t>25</m:t>
                              </m:r>
                            </m:num>
                            <m:den>
                              <m:r>
                                <a:rPr lang="en-US" sz="2000" i="0">
                                  <a:latin typeface="Cambria Math" panose="02040503050406030204" pitchFamily="18" charset="0"/>
                                </a:rPr>
                                <m:t>50</m:t>
                              </m:r>
                            </m:den>
                          </m:f>
                        </m:e>
                      </m:d>
                      <m:r>
                        <a:rPr lang="en-US" sz="2000" i="0">
                          <a:latin typeface="Cambria Math" panose="02040503050406030204" pitchFamily="18" charset="0"/>
                        </a:rPr>
                        <m:t>=58.8</m:t>
                      </m:r>
                      <m:r>
                        <m:rPr>
                          <m:sty m:val="p"/>
                        </m:rPr>
                        <a:rPr lang="en-US" sz="2000" i="0">
                          <a:latin typeface="Cambria Math" panose="02040503050406030204" pitchFamily="18" charset="0"/>
                        </a:rPr>
                        <m:t>Hz</m:t>
                      </m:r>
                    </m:oMath>
                  </m:oMathPara>
                </a14:m>
                <a:endParaRPr lang="en-US" sz="2000" dirty="0"/>
              </a:p>
            </p:txBody>
          </p:sp>
        </mc:Choice>
        <mc:Fallback xmlns="">
          <p:sp>
            <p:nvSpPr>
              <p:cNvPr id="4" name="TextBox 3">
                <a:extLst>
                  <a:ext uri="{FF2B5EF4-FFF2-40B4-BE49-F238E27FC236}">
                    <a16:creationId xmlns:a16="http://schemas.microsoft.com/office/drawing/2014/main" id="{1D3AA0D4-8DAD-2A0A-D87F-FFECC9752D86}"/>
                  </a:ext>
                </a:extLst>
              </p:cNvPr>
              <p:cNvSpPr txBox="1">
                <a:spLocks noRot="1" noChangeAspect="1" noMove="1" noResize="1" noEditPoints="1" noAdjustHandles="1" noChangeArrowheads="1" noChangeShapeType="1" noTextEdit="1"/>
              </p:cNvSpPr>
              <p:nvPr/>
            </p:nvSpPr>
            <p:spPr>
              <a:xfrm>
                <a:off x="895678" y="3359041"/>
                <a:ext cx="6094206" cy="683264"/>
              </a:xfrm>
              <a:prstGeom prst="rect">
                <a:avLst/>
              </a:prstGeom>
              <a:blipFill>
                <a:blip r:embed="rId2"/>
                <a:stretch>
                  <a:fillRect l="-416" b="-3636"/>
                </a:stretch>
              </a:blipFill>
            </p:spPr>
            <p:txBody>
              <a:bodyPr/>
              <a:lstStyle/>
              <a:p>
                <a:r>
                  <a:rPr lang="en-US">
                    <a:noFill/>
                  </a:rPr>
                  <a:t> </a:t>
                </a:r>
              </a:p>
            </p:txBody>
          </p:sp>
        </mc:Fallback>
      </mc:AlternateContent>
    </p:spTree>
    <p:extLst>
      <p:ext uri="{BB962C8B-B14F-4D97-AF65-F5344CB8AC3E}">
        <p14:creationId xmlns:p14="http://schemas.microsoft.com/office/powerpoint/2010/main" val="40253167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DC395C6-469F-5640-A3F3-1C291183A447}"/>
              </a:ext>
            </a:extLst>
          </p:cNvPr>
          <p:cNvSpPr>
            <a:spLocks noGrp="1"/>
          </p:cNvSpPr>
          <p:nvPr>
            <p:ph type="body" sz="quarter" idx="10"/>
          </p:nvPr>
        </p:nvSpPr>
        <p:spPr/>
        <p:txBody>
          <a:bodyPr/>
          <a:lstStyle/>
          <a:p>
            <a:r>
              <a:rPr lang="en-US" dirty="0"/>
              <a:t>Multiple generators</a:t>
            </a:r>
          </a:p>
        </p:txBody>
      </p:sp>
      <p:grpSp>
        <p:nvGrpSpPr>
          <p:cNvPr id="7" name="Group 6">
            <a:extLst>
              <a:ext uri="{FF2B5EF4-FFF2-40B4-BE49-F238E27FC236}">
                <a16:creationId xmlns:a16="http://schemas.microsoft.com/office/drawing/2014/main" id="{5E78330E-920D-C74D-9337-077BDF8C392C}"/>
              </a:ext>
            </a:extLst>
          </p:cNvPr>
          <p:cNvGrpSpPr/>
          <p:nvPr/>
        </p:nvGrpSpPr>
        <p:grpSpPr>
          <a:xfrm>
            <a:off x="6955076" y="2247245"/>
            <a:ext cx="4036149" cy="2363510"/>
            <a:chOff x="6337559" y="1517616"/>
            <a:chExt cx="4036149" cy="2363510"/>
          </a:xfrm>
        </p:grpSpPr>
        <p:sp>
          <p:nvSpPr>
            <p:cNvPr id="8" name="Rectangle 7">
              <a:extLst>
                <a:ext uri="{FF2B5EF4-FFF2-40B4-BE49-F238E27FC236}">
                  <a16:creationId xmlns:a16="http://schemas.microsoft.com/office/drawing/2014/main" id="{1D666D8F-2E2F-D44E-A05C-39F83699EE41}"/>
                </a:ext>
              </a:extLst>
            </p:cNvPr>
            <p:cNvSpPr/>
            <p:nvPr/>
          </p:nvSpPr>
          <p:spPr>
            <a:xfrm>
              <a:off x="7493876" y="1618593"/>
              <a:ext cx="2364828" cy="2228193"/>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Network</a:t>
              </a:r>
            </a:p>
          </p:txBody>
        </p:sp>
        <p:cxnSp>
          <p:nvCxnSpPr>
            <p:cNvPr id="9" name="Elbow Connector 8">
              <a:extLst>
                <a:ext uri="{FF2B5EF4-FFF2-40B4-BE49-F238E27FC236}">
                  <a16:creationId xmlns:a16="http://schemas.microsoft.com/office/drawing/2014/main" id="{B47CA256-F0A4-0142-88C5-7FAEEDF9EC32}"/>
                </a:ext>
              </a:extLst>
            </p:cNvPr>
            <p:cNvCxnSpPr>
              <a:cxnSpLocks/>
            </p:cNvCxnSpPr>
            <p:nvPr/>
          </p:nvCxnSpPr>
          <p:spPr>
            <a:xfrm>
              <a:off x="9858701" y="1813032"/>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Elbow Connector 9">
              <a:extLst>
                <a:ext uri="{FF2B5EF4-FFF2-40B4-BE49-F238E27FC236}">
                  <a16:creationId xmlns:a16="http://schemas.microsoft.com/office/drawing/2014/main" id="{934D1D50-40C1-DE45-812D-648A543BA357}"/>
                </a:ext>
              </a:extLst>
            </p:cNvPr>
            <p:cNvCxnSpPr>
              <a:cxnSpLocks/>
            </p:cNvCxnSpPr>
            <p:nvPr/>
          </p:nvCxnSpPr>
          <p:spPr>
            <a:xfrm>
              <a:off x="9858701" y="2576396"/>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Elbow Connector 10">
              <a:extLst>
                <a:ext uri="{FF2B5EF4-FFF2-40B4-BE49-F238E27FC236}">
                  <a16:creationId xmlns:a16="http://schemas.microsoft.com/office/drawing/2014/main" id="{D4A0E38D-94DF-FF41-8456-90F850EE8589}"/>
                </a:ext>
              </a:extLst>
            </p:cNvPr>
            <p:cNvCxnSpPr>
              <a:cxnSpLocks/>
            </p:cNvCxnSpPr>
            <p:nvPr/>
          </p:nvCxnSpPr>
          <p:spPr>
            <a:xfrm>
              <a:off x="9848188" y="3339761"/>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11D72AA0-62CB-7A44-A6BB-32636FB11DD0}"/>
                </a:ext>
              </a:extLst>
            </p:cNvPr>
            <p:cNvGrpSpPr/>
            <p:nvPr/>
          </p:nvGrpSpPr>
          <p:grpSpPr>
            <a:xfrm>
              <a:off x="6337559" y="1517616"/>
              <a:ext cx="1156317" cy="647992"/>
              <a:chOff x="6337559" y="1829532"/>
              <a:chExt cx="1156317" cy="647992"/>
            </a:xfrm>
          </p:grpSpPr>
          <p:grpSp>
            <p:nvGrpSpPr>
              <p:cNvPr id="30" name="Group 32">
                <a:extLst>
                  <a:ext uri="{FF2B5EF4-FFF2-40B4-BE49-F238E27FC236}">
                    <a16:creationId xmlns:a16="http://schemas.microsoft.com/office/drawing/2014/main" id="{2695E681-5DF3-FE49-B4CD-01220230C654}"/>
                  </a:ext>
                </a:extLst>
              </p:cNvPr>
              <p:cNvGrpSpPr>
                <a:grpSpLocks/>
              </p:cNvGrpSpPr>
              <p:nvPr/>
            </p:nvGrpSpPr>
            <p:grpSpPr bwMode="auto">
              <a:xfrm>
                <a:off x="6337559" y="1829532"/>
                <a:ext cx="651826" cy="647992"/>
                <a:chOff x="634" y="1469"/>
                <a:chExt cx="411" cy="411"/>
              </a:xfrm>
              <a:solidFill>
                <a:schemeClr val="bg1"/>
              </a:solidFill>
            </p:grpSpPr>
            <p:sp>
              <p:nvSpPr>
                <p:cNvPr id="32" name="Oval 33">
                  <a:extLst>
                    <a:ext uri="{FF2B5EF4-FFF2-40B4-BE49-F238E27FC236}">
                      <a16:creationId xmlns:a16="http://schemas.microsoft.com/office/drawing/2014/main" id="{ADA8E9F8-CF50-F142-8DC0-9A2DF74F245D}"/>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3" name="Arc 34">
                  <a:extLst>
                    <a:ext uri="{FF2B5EF4-FFF2-40B4-BE49-F238E27FC236}">
                      <a16:creationId xmlns:a16="http://schemas.microsoft.com/office/drawing/2014/main" id="{44849A23-EFD5-FB4C-8E18-56FF262B65C2}"/>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4" name="Arc 35">
                  <a:extLst>
                    <a:ext uri="{FF2B5EF4-FFF2-40B4-BE49-F238E27FC236}">
                      <a16:creationId xmlns:a16="http://schemas.microsoft.com/office/drawing/2014/main" id="{6D7A2CCB-8161-E44B-B971-5764C518C394}"/>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5" name="Arc 36">
                  <a:extLst>
                    <a:ext uri="{FF2B5EF4-FFF2-40B4-BE49-F238E27FC236}">
                      <a16:creationId xmlns:a16="http://schemas.microsoft.com/office/drawing/2014/main" id="{823460A9-7E1F-B048-BCE5-A62867BDABF5}"/>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6" name="Arc 37">
                  <a:extLst>
                    <a:ext uri="{FF2B5EF4-FFF2-40B4-BE49-F238E27FC236}">
                      <a16:creationId xmlns:a16="http://schemas.microsoft.com/office/drawing/2014/main" id="{1C6A4769-D7E6-C84F-BDA7-736A58FE8F6B}"/>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31" name="Straight Connector 30">
                <a:extLst>
                  <a:ext uri="{FF2B5EF4-FFF2-40B4-BE49-F238E27FC236}">
                    <a16:creationId xmlns:a16="http://schemas.microsoft.com/office/drawing/2014/main" id="{36228B94-4EA0-D140-B29E-137D937D39C2}"/>
                  </a:ext>
                </a:extLst>
              </p:cNvPr>
              <p:cNvCxnSpPr>
                <a:stCxn id="32"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02B2695C-D918-714A-819F-F02CDC7F3521}"/>
                </a:ext>
              </a:extLst>
            </p:cNvPr>
            <p:cNvGrpSpPr/>
            <p:nvPr/>
          </p:nvGrpSpPr>
          <p:grpSpPr>
            <a:xfrm>
              <a:off x="6337559" y="2375375"/>
              <a:ext cx="1156317" cy="647992"/>
              <a:chOff x="6337559" y="1829532"/>
              <a:chExt cx="1156317" cy="647992"/>
            </a:xfrm>
          </p:grpSpPr>
          <p:grpSp>
            <p:nvGrpSpPr>
              <p:cNvPr id="23" name="Group 32">
                <a:extLst>
                  <a:ext uri="{FF2B5EF4-FFF2-40B4-BE49-F238E27FC236}">
                    <a16:creationId xmlns:a16="http://schemas.microsoft.com/office/drawing/2014/main" id="{31800742-E135-D949-AA08-B8207CA5B278}"/>
                  </a:ext>
                </a:extLst>
              </p:cNvPr>
              <p:cNvGrpSpPr>
                <a:grpSpLocks/>
              </p:cNvGrpSpPr>
              <p:nvPr/>
            </p:nvGrpSpPr>
            <p:grpSpPr bwMode="auto">
              <a:xfrm>
                <a:off x="6337559" y="1829532"/>
                <a:ext cx="651826" cy="647992"/>
                <a:chOff x="634" y="1469"/>
                <a:chExt cx="411" cy="411"/>
              </a:xfrm>
              <a:solidFill>
                <a:schemeClr val="bg1"/>
              </a:solidFill>
            </p:grpSpPr>
            <p:sp>
              <p:nvSpPr>
                <p:cNvPr id="25" name="Oval 33">
                  <a:extLst>
                    <a:ext uri="{FF2B5EF4-FFF2-40B4-BE49-F238E27FC236}">
                      <a16:creationId xmlns:a16="http://schemas.microsoft.com/office/drawing/2014/main" id="{2963489C-9C03-3744-8E3B-74E4D2A279BD}"/>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6" name="Arc 34">
                  <a:extLst>
                    <a:ext uri="{FF2B5EF4-FFF2-40B4-BE49-F238E27FC236}">
                      <a16:creationId xmlns:a16="http://schemas.microsoft.com/office/drawing/2014/main" id="{D69E0E0B-35F7-4248-94BD-096DAD6897C2}"/>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7" name="Arc 35">
                  <a:extLst>
                    <a:ext uri="{FF2B5EF4-FFF2-40B4-BE49-F238E27FC236}">
                      <a16:creationId xmlns:a16="http://schemas.microsoft.com/office/drawing/2014/main" id="{34499C5F-CD9B-E24A-8F41-4D954277C450}"/>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8" name="Arc 36">
                  <a:extLst>
                    <a:ext uri="{FF2B5EF4-FFF2-40B4-BE49-F238E27FC236}">
                      <a16:creationId xmlns:a16="http://schemas.microsoft.com/office/drawing/2014/main" id="{DE016F18-CAF7-C847-BB76-F923B158E81C}"/>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9" name="Arc 37">
                  <a:extLst>
                    <a:ext uri="{FF2B5EF4-FFF2-40B4-BE49-F238E27FC236}">
                      <a16:creationId xmlns:a16="http://schemas.microsoft.com/office/drawing/2014/main" id="{C13E032D-18D9-8542-B6DA-FFBBB97617A0}"/>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24" name="Straight Connector 23">
                <a:extLst>
                  <a:ext uri="{FF2B5EF4-FFF2-40B4-BE49-F238E27FC236}">
                    <a16:creationId xmlns:a16="http://schemas.microsoft.com/office/drawing/2014/main" id="{58E84E5D-4A08-0E46-A9FC-01902910E141}"/>
                  </a:ext>
                </a:extLst>
              </p:cNvPr>
              <p:cNvCxnSpPr>
                <a:stCxn id="25"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Group 14">
              <a:extLst>
                <a:ext uri="{FF2B5EF4-FFF2-40B4-BE49-F238E27FC236}">
                  <a16:creationId xmlns:a16="http://schemas.microsoft.com/office/drawing/2014/main" id="{53A0E62D-7FFC-1C46-B212-6F87114AD046}"/>
                </a:ext>
              </a:extLst>
            </p:cNvPr>
            <p:cNvGrpSpPr/>
            <p:nvPr/>
          </p:nvGrpSpPr>
          <p:grpSpPr>
            <a:xfrm>
              <a:off x="6337559" y="3233134"/>
              <a:ext cx="1156317" cy="647992"/>
              <a:chOff x="6337559" y="1829532"/>
              <a:chExt cx="1156317" cy="647992"/>
            </a:xfrm>
          </p:grpSpPr>
          <p:grpSp>
            <p:nvGrpSpPr>
              <p:cNvPr id="16" name="Group 32">
                <a:extLst>
                  <a:ext uri="{FF2B5EF4-FFF2-40B4-BE49-F238E27FC236}">
                    <a16:creationId xmlns:a16="http://schemas.microsoft.com/office/drawing/2014/main" id="{DD56D519-C6D0-6440-893E-E7707B635F2C}"/>
                  </a:ext>
                </a:extLst>
              </p:cNvPr>
              <p:cNvGrpSpPr>
                <a:grpSpLocks/>
              </p:cNvGrpSpPr>
              <p:nvPr/>
            </p:nvGrpSpPr>
            <p:grpSpPr bwMode="auto">
              <a:xfrm>
                <a:off x="6337559" y="1829532"/>
                <a:ext cx="651826" cy="647992"/>
                <a:chOff x="634" y="1469"/>
                <a:chExt cx="411" cy="411"/>
              </a:xfrm>
              <a:solidFill>
                <a:schemeClr val="bg1"/>
              </a:solidFill>
            </p:grpSpPr>
            <p:sp>
              <p:nvSpPr>
                <p:cNvPr id="18" name="Oval 33">
                  <a:extLst>
                    <a:ext uri="{FF2B5EF4-FFF2-40B4-BE49-F238E27FC236}">
                      <a16:creationId xmlns:a16="http://schemas.microsoft.com/office/drawing/2014/main" id="{DB76ED84-C3EF-AD4A-870C-96FF8C55311D}"/>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19" name="Arc 34">
                  <a:extLst>
                    <a:ext uri="{FF2B5EF4-FFF2-40B4-BE49-F238E27FC236}">
                      <a16:creationId xmlns:a16="http://schemas.microsoft.com/office/drawing/2014/main" id="{26742C14-6E15-3E43-9405-0B405CE3312B}"/>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0" name="Arc 35">
                  <a:extLst>
                    <a:ext uri="{FF2B5EF4-FFF2-40B4-BE49-F238E27FC236}">
                      <a16:creationId xmlns:a16="http://schemas.microsoft.com/office/drawing/2014/main" id="{87634AEC-09C9-574A-9EFD-3A9A380693BD}"/>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1" name="Arc 36">
                  <a:extLst>
                    <a:ext uri="{FF2B5EF4-FFF2-40B4-BE49-F238E27FC236}">
                      <a16:creationId xmlns:a16="http://schemas.microsoft.com/office/drawing/2014/main" id="{F1378890-7AD5-0045-A597-3AFCCD6C9887}"/>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2" name="Arc 37">
                  <a:extLst>
                    <a:ext uri="{FF2B5EF4-FFF2-40B4-BE49-F238E27FC236}">
                      <a16:creationId xmlns:a16="http://schemas.microsoft.com/office/drawing/2014/main" id="{5888857C-A1AD-094B-AD48-FEFC3A1A6947}"/>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17" name="Straight Connector 16">
                <a:extLst>
                  <a:ext uri="{FF2B5EF4-FFF2-40B4-BE49-F238E27FC236}">
                    <a16:creationId xmlns:a16="http://schemas.microsoft.com/office/drawing/2014/main" id="{CBA0FEDB-9982-404B-9BE2-A83CE537FA20}"/>
                  </a:ext>
                </a:extLst>
              </p:cNvPr>
              <p:cNvCxnSpPr>
                <a:stCxn id="18"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37" name="TextBox 36">
            <a:extLst>
              <a:ext uri="{FF2B5EF4-FFF2-40B4-BE49-F238E27FC236}">
                <a16:creationId xmlns:a16="http://schemas.microsoft.com/office/drawing/2014/main" id="{DB9A2053-0883-0A45-A616-1A52AE59B77B}"/>
              </a:ext>
            </a:extLst>
          </p:cNvPr>
          <p:cNvSpPr txBox="1"/>
          <p:nvPr/>
        </p:nvSpPr>
        <p:spPr>
          <a:xfrm>
            <a:off x="6606005" y="1780309"/>
            <a:ext cx="1348382" cy="400110"/>
          </a:xfrm>
          <a:prstGeom prst="rect">
            <a:avLst/>
          </a:prstGeom>
          <a:noFill/>
        </p:spPr>
        <p:txBody>
          <a:bodyPr wrap="none" rtlCol="0">
            <a:spAutoFit/>
          </a:bodyPr>
          <a:lstStyle/>
          <a:p>
            <a:r>
              <a:rPr lang="en-US" sz="2000" dirty="0"/>
              <a:t>Generators</a:t>
            </a:r>
          </a:p>
        </p:txBody>
      </p:sp>
      <p:sp>
        <p:nvSpPr>
          <p:cNvPr id="38" name="TextBox 37">
            <a:extLst>
              <a:ext uri="{FF2B5EF4-FFF2-40B4-BE49-F238E27FC236}">
                <a16:creationId xmlns:a16="http://schemas.microsoft.com/office/drawing/2014/main" id="{73AB893A-4D78-A54D-A0D5-BA5256F4398B}"/>
              </a:ext>
            </a:extLst>
          </p:cNvPr>
          <p:cNvSpPr txBox="1"/>
          <p:nvPr/>
        </p:nvSpPr>
        <p:spPr>
          <a:xfrm>
            <a:off x="10587769" y="1780309"/>
            <a:ext cx="785793" cy="400110"/>
          </a:xfrm>
          <a:prstGeom prst="rect">
            <a:avLst/>
          </a:prstGeom>
          <a:noFill/>
        </p:spPr>
        <p:txBody>
          <a:bodyPr wrap="none" rtlCol="0">
            <a:spAutoFit/>
          </a:bodyPr>
          <a:lstStyle/>
          <a:p>
            <a:r>
              <a:rPr lang="en-US" sz="2000" dirty="0"/>
              <a:t>Loads</a:t>
            </a:r>
          </a:p>
        </p:txBody>
      </p:sp>
      <p:grpSp>
        <p:nvGrpSpPr>
          <p:cNvPr id="45" name="Group 44">
            <a:extLst>
              <a:ext uri="{FF2B5EF4-FFF2-40B4-BE49-F238E27FC236}">
                <a16:creationId xmlns:a16="http://schemas.microsoft.com/office/drawing/2014/main" id="{3512243E-B520-4A40-8F4C-12C9E79780EE}"/>
              </a:ext>
            </a:extLst>
          </p:cNvPr>
          <p:cNvGrpSpPr/>
          <p:nvPr/>
        </p:nvGrpSpPr>
        <p:grpSpPr>
          <a:xfrm>
            <a:off x="303544" y="1876301"/>
            <a:ext cx="6400800" cy="4323962"/>
            <a:chOff x="303544" y="1876301"/>
            <a:chExt cx="6400800" cy="4323962"/>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B0A0E9A-1880-754A-9865-FF0020E846FC}"/>
                    </a:ext>
                  </a:extLst>
                </p:cNvPr>
                <p:cNvSpPr txBox="1"/>
                <p:nvPr/>
              </p:nvSpPr>
              <p:spPr>
                <a:xfrm>
                  <a:off x="303544" y="3826665"/>
                  <a:ext cx="6400800" cy="2373598"/>
                </a:xfrm>
                <a:prstGeom prst="rect">
                  <a:avLst/>
                </a:prstGeom>
                <a:noFill/>
              </p:spPr>
              <p:txBody>
                <a:bodyPr wrap="square">
                  <a:spAutoFit/>
                </a:bodyPr>
                <a:lstStyle/>
                <a:p>
                  <a:pPr marL="0" marR="0">
                    <a:spcBef>
                      <a:spcPts val="0"/>
                    </a:spcBef>
                    <a:spcAft>
                      <a:spcPts val="600"/>
                    </a:spcAft>
                  </a:pPr>
                  <a14:m>
                    <m:oMath xmlns:m="http://schemas.openxmlformats.org/officeDocument/2006/math">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𝐺</m:t>
                      </m:r>
                    </m:oMath>
                  </a14:m>
                  <a:r>
                    <a:rPr lang="en-US" sz="2000" dirty="0">
                      <a:effectLst/>
                      <a:latin typeface="Calibri" panose="020F0502020204030204" pitchFamily="34" charset="0"/>
                      <a:ea typeface="Calibri" panose="020F0502020204030204" pitchFamily="34" charset="0"/>
                      <a:cs typeface="Times New Roman" panose="02020603050405020304" pitchFamily="18" charset="0"/>
                    </a:rPr>
                    <a:t>: 	  set of generators</a:t>
                  </a:r>
                </a:p>
                <a:p>
                  <a:pPr marL="0" marR="0">
                    <a:spcBef>
                      <a:spcPts val="0"/>
                    </a:spcBef>
                    <a:spcAft>
                      <a:spcPts val="600"/>
                    </a:spcAft>
                  </a:pPr>
                  <a14:m>
                    <m:oMath xmlns:m="http://schemas.openxmlformats.org/officeDocument/2006/math">
                      <m:sSub>
                        <m:sSubPr>
                          <m:ctrlPr>
                            <a:rPr lang="en-US" sz="20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0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sz="20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𝑔</m:t>
                          </m:r>
                        </m:sub>
                      </m:sSub>
                    </m:oMath>
                  </a14:m>
                  <a:r>
                    <a:rPr lang="en-US" sz="2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mechanical power of the prime mover of generator </a:t>
                  </a:r>
                  <a14:m>
                    <m:oMath xmlns:m="http://schemas.openxmlformats.org/officeDocument/2006/math">
                      <m:r>
                        <a:rPr lang="en-US" sz="20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𝑔</m:t>
                      </m:r>
                    </m:oMath>
                  </a14:m>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600"/>
                    </a:spcAft>
                  </a:pPr>
                  <a14:m>
                    <m:oMath xmlns:m="http://schemas.openxmlformats.org/officeDocument/2006/math">
                      <m:sSub>
                        <m:sSubPr>
                          <m:ctrlPr>
                            <a:rPr lang="en-US" sz="20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0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𝑒</m:t>
                          </m:r>
                          <m:r>
                            <a:rPr lang="en-US" sz="20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𝑔</m:t>
                          </m:r>
                        </m:sub>
                      </m:sSub>
                    </m:oMath>
                  </a14:m>
                  <a:r>
                    <a:rPr lang="en-US" sz="2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electrical power produced by the generator </a:t>
                  </a:r>
                  <a14:m>
                    <m:oMath xmlns:m="http://schemas.openxmlformats.org/officeDocument/2006/math">
                      <m:r>
                        <a:rPr lang="en-US" sz="20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𝑔</m:t>
                      </m:r>
                    </m:oMath>
                  </a14:m>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600"/>
                    </a:spcAft>
                  </a:pPr>
                  <a14:m>
                    <m:oMath xmlns:m="http://schemas.openxmlformats.org/officeDocument/2006/math">
                      <m:r>
                        <a:rPr lang="en-US" sz="2000" i="1">
                          <a:effectLst/>
                          <a:latin typeface="Cambria Math" panose="02040503050406030204" pitchFamily="18" charset="0"/>
                          <a:ea typeface="Calibri" panose="020F0502020204030204" pitchFamily="34" charset="0"/>
                          <a:cs typeface="Times New Roman" panose="02020603050405020304" pitchFamily="18" charset="0"/>
                        </a:rPr>
                        <m:t>𝐿</m:t>
                      </m:r>
                    </m:oMath>
                  </a14:m>
                  <a:r>
                    <a:rPr lang="en-US" sz="2000" dirty="0">
                      <a:effectLst/>
                      <a:latin typeface="Calibri" panose="020F0502020204030204" pitchFamily="34" charset="0"/>
                      <a:ea typeface="Calibri" panose="020F0502020204030204" pitchFamily="34" charset="0"/>
                      <a:cs typeface="Times New Roman" panose="02020603050405020304" pitchFamily="18" charset="0"/>
                    </a:rPr>
                    <a:t>: 	 set of loads</a:t>
                  </a:r>
                </a:p>
                <a:p>
                  <a:pPr marL="0" marR="0">
                    <a:spcBef>
                      <a:spcPts val="0"/>
                    </a:spcBef>
                    <a:spcAft>
                      <a:spcPts val="600"/>
                    </a:spcAft>
                  </a:pPr>
                  <a14:m>
                    <m:oMath xmlns:m="http://schemas.openxmlformats.org/officeDocument/2006/math">
                      <m:sSub>
                        <m:sSubPr>
                          <m:ctrlPr>
                            <a:rPr lang="en-US" sz="20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0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𝑙</m:t>
                          </m:r>
                        </m:sub>
                      </m:sSub>
                    </m:oMath>
                  </a14:m>
                  <a:r>
                    <a:rPr lang="en-US" sz="2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power consumed by load </a:t>
                  </a:r>
                  <a14:m>
                    <m:oMath xmlns:m="http://schemas.openxmlformats.org/officeDocument/2006/math">
                      <m:r>
                        <a:rPr lang="en-US" sz="20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𝑙</m:t>
                      </m:r>
                    </m:oMath>
                  </a14:m>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600"/>
                    </a:spcAft>
                  </a:pPr>
                  <a14:m>
                    <m:oMath xmlns:m="http://schemas.openxmlformats.org/officeDocument/2006/math">
                      <m:sSub>
                        <m:sSubPr>
                          <m:ctrlPr>
                            <a:rPr lang="en-US" sz="20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0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𝑙𝑜𝑠𝑠𝑒𝑠</m:t>
                          </m:r>
                        </m:sub>
                      </m:sSub>
                      <m:r>
                        <a:rPr lang="en-US" sz="20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sz="2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power losses in the network and the generators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2" name="TextBox 41">
                  <a:extLst>
                    <a:ext uri="{FF2B5EF4-FFF2-40B4-BE49-F238E27FC236}">
                      <a16:creationId xmlns:a16="http://schemas.microsoft.com/office/drawing/2014/main" id="{1B0A0E9A-1880-754A-9865-FF0020E846FC}"/>
                    </a:ext>
                  </a:extLst>
                </p:cNvPr>
                <p:cNvSpPr txBox="1">
                  <a:spLocks noRot="1" noChangeAspect="1" noMove="1" noResize="1" noEditPoints="1" noAdjustHandles="1" noChangeArrowheads="1" noChangeShapeType="1" noTextEdit="1"/>
                </p:cNvSpPr>
                <p:nvPr/>
              </p:nvSpPr>
              <p:spPr>
                <a:xfrm>
                  <a:off x="303544" y="3826665"/>
                  <a:ext cx="6400800" cy="2373598"/>
                </a:xfrm>
                <a:prstGeom prst="rect">
                  <a:avLst/>
                </a:prstGeom>
                <a:blipFill>
                  <a:blip r:embed="rId2"/>
                  <a:stretch>
                    <a:fillRect t="-1596" b="-3723"/>
                  </a:stretch>
                </a:blipFill>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43FC4AAC-6E54-394D-8F1F-AC948AA724D3}"/>
                </a:ext>
              </a:extLst>
            </p:cNvPr>
            <p:cNvGrpSpPr/>
            <p:nvPr/>
          </p:nvGrpSpPr>
          <p:grpSpPr>
            <a:xfrm>
              <a:off x="479480" y="1876301"/>
              <a:ext cx="5208801" cy="1597351"/>
              <a:chOff x="479480" y="1876301"/>
              <a:chExt cx="5208801" cy="1597351"/>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11E4818-9AAF-DD4B-94F5-898E14335C2E}"/>
                      </a:ext>
                    </a:extLst>
                  </p:cNvPr>
                  <p:cNvSpPr txBox="1"/>
                  <p:nvPr/>
                </p:nvSpPr>
                <p:spPr>
                  <a:xfrm>
                    <a:off x="479480" y="2442985"/>
                    <a:ext cx="5208801" cy="10306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hr m:val="∑"/>
                              <m:limLoc m:val="undOvr"/>
                              <m:supHide m:val="on"/>
                              <m:ctrlPr>
                                <a:rPr lang="en-US" sz="2400" i="1" smtClean="0">
                                  <a:latin typeface="Cambria Math" panose="02040503050406030204" pitchFamily="18" charset="0"/>
                                </a:rPr>
                              </m:ctrlPr>
                            </m:naryPr>
                            <m:sub>
                              <m:r>
                                <a:rPr lang="en-US" sz="2400" i="1">
                                  <a:latin typeface="Cambria Math" panose="02040503050406030204" pitchFamily="18" charset="0"/>
                                </a:rPr>
                                <m:t>𝑔</m:t>
                              </m:r>
                              <m:r>
                                <a:rPr lang="en-US" sz="2400" i="0">
                                  <a:latin typeface="Cambria Math" panose="02040503050406030204" pitchFamily="18" charset="0"/>
                                </a:rPr>
                                <m:t>∈</m:t>
                              </m:r>
                              <m:r>
                                <a:rPr lang="en-US" sz="2400" i="1">
                                  <a:latin typeface="Cambria Math" panose="02040503050406030204" pitchFamily="18" charset="0"/>
                                </a:rPr>
                                <m:t>𝐺</m:t>
                              </m:r>
                            </m:sub>
                            <m:sup/>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𝑚</m:t>
                                  </m:r>
                                  <m:r>
                                    <a:rPr lang="en-US" sz="2400" i="0">
                                      <a:latin typeface="Cambria Math" panose="02040503050406030204" pitchFamily="18" charset="0"/>
                                    </a:rPr>
                                    <m:t>,</m:t>
                                  </m:r>
                                  <m:r>
                                    <a:rPr lang="en-US" sz="2400" i="1">
                                      <a:latin typeface="Cambria Math" panose="02040503050406030204" pitchFamily="18" charset="0"/>
                                    </a:rPr>
                                    <m:t>𝑔</m:t>
                                  </m:r>
                                </m:sub>
                              </m:sSub>
                            </m:e>
                          </m:nary>
                          <m:r>
                            <a:rPr lang="en-US" sz="2400" i="0">
                              <a:latin typeface="Cambria Math" panose="02040503050406030204" pitchFamily="18" charset="0"/>
                            </a:rPr>
                            <m:t>=</m:t>
                          </m:r>
                          <m:nary>
                            <m:naryPr>
                              <m:chr m:val="∑"/>
                              <m:limLoc m:val="undOvr"/>
                              <m:supHide m:val="on"/>
                              <m:ctrlPr>
                                <a:rPr lang="en-US" sz="2400" i="1">
                                  <a:latin typeface="Cambria Math" panose="02040503050406030204" pitchFamily="18" charset="0"/>
                                </a:rPr>
                              </m:ctrlPr>
                            </m:naryPr>
                            <m:sub>
                              <m:r>
                                <a:rPr lang="en-US" sz="2400" i="1">
                                  <a:latin typeface="Cambria Math" panose="02040503050406030204" pitchFamily="18" charset="0"/>
                                </a:rPr>
                                <m:t>𝑔</m:t>
                              </m:r>
                              <m:r>
                                <a:rPr lang="en-US" sz="2400" i="0">
                                  <a:latin typeface="Cambria Math" panose="02040503050406030204" pitchFamily="18" charset="0"/>
                                </a:rPr>
                                <m:t>∈</m:t>
                              </m:r>
                              <m:r>
                                <a:rPr lang="en-US" sz="2400" i="1">
                                  <a:latin typeface="Cambria Math" panose="02040503050406030204" pitchFamily="18" charset="0"/>
                                </a:rPr>
                                <m:t>𝐺</m:t>
                              </m:r>
                            </m:sub>
                            <m:sup/>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𝑒</m:t>
                                  </m:r>
                                  <m:r>
                                    <a:rPr lang="en-US" sz="2400" i="0">
                                      <a:latin typeface="Cambria Math" panose="02040503050406030204" pitchFamily="18" charset="0"/>
                                    </a:rPr>
                                    <m:t>,</m:t>
                                  </m:r>
                                  <m:r>
                                    <a:rPr lang="en-US" sz="2400" i="1">
                                      <a:latin typeface="Cambria Math" panose="02040503050406030204" pitchFamily="18" charset="0"/>
                                    </a:rPr>
                                    <m:t>𝑔</m:t>
                                  </m:r>
                                </m:sub>
                              </m:sSub>
                            </m:e>
                          </m:nary>
                          <m:r>
                            <a:rPr lang="en-US" sz="2400" i="0">
                              <a:latin typeface="Cambria Math" panose="02040503050406030204" pitchFamily="18" charset="0"/>
                            </a:rPr>
                            <m:t>=</m:t>
                          </m:r>
                          <m:nary>
                            <m:naryPr>
                              <m:chr m:val="∑"/>
                              <m:limLoc m:val="undOvr"/>
                              <m:supHide m:val="on"/>
                              <m:ctrlPr>
                                <a:rPr lang="en-US" sz="2400" i="1">
                                  <a:latin typeface="Cambria Math" panose="02040503050406030204" pitchFamily="18" charset="0"/>
                                </a:rPr>
                              </m:ctrlPr>
                            </m:naryPr>
                            <m:sub>
                              <m:r>
                                <a:rPr lang="en-US" sz="2400" i="1">
                                  <a:latin typeface="Cambria Math" panose="02040503050406030204" pitchFamily="18" charset="0"/>
                                </a:rPr>
                                <m:t>𝑙</m:t>
                              </m:r>
                              <m:r>
                                <a:rPr lang="en-US" sz="2400" i="0">
                                  <a:latin typeface="Cambria Math" panose="02040503050406030204" pitchFamily="18" charset="0"/>
                                </a:rPr>
                                <m:t>∈</m:t>
                              </m:r>
                              <m:r>
                                <a:rPr lang="en-US" sz="2400" i="1">
                                  <a:latin typeface="Cambria Math" panose="02040503050406030204" pitchFamily="18" charset="0"/>
                                </a:rPr>
                                <m:t>𝐿</m:t>
                              </m:r>
                            </m:sub>
                            <m:sup/>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𝑙</m:t>
                                  </m:r>
                                </m:sub>
                              </m:sSub>
                            </m:e>
                          </m:nary>
                          <m:r>
                            <a:rPr lang="en-US" sz="2400" i="0">
                              <a:latin typeface="Cambria Math" panose="02040503050406030204" pitchFamily="18" charset="0"/>
                            </a:rPr>
                            <m:t>+</m:t>
                          </m:r>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𝑙𝑜𝑠𝑠𝑒𝑠</m:t>
                              </m:r>
                            </m:sub>
                          </m:sSub>
                        </m:oMath>
                      </m:oMathPara>
                    </a14:m>
                    <a:endParaRPr lang="en-US" sz="2400" dirty="0"/>
                  </a:p>
                </p:txBody>
              </p:sp>
            </mc:Choice>
            <mc:Fallback xmlns="">
              <p:sp>
                <p:nvSpPr>
                  <p:cNvPr id="40" name="TextBox 39">
                    <a:extLst>
                      <a:ext uri="{FF2B5EF4-FFF2-40B4-BE49-F238E27FC236}">
                        <a16:creationId xmlns:a16="http://schemas.microsoft.com/office/drawing/2014/main" id="{D11E4818-9AAF-DD4B-94F5-898E14335C2E}"/>
                      </a:ext>
                    </a:extLst>
                  </p:cNvPr>
                  <p:cNvSpPr txBox="1">
                    <a:spLocks noRot="1" noChangeAspect="1" noMove="1" noResize="1" noEditPoints="1" noAdjustHandles="1" noChangeArrowheads="1" noChangeShapeType="1" noTextEdit="1"/>
                  </p:cNvSpPr>
                  <p:nvPr/>
                </p:nvSpPr>
                <p:spPr>
                  <a:xfrm>
                    <a:off x="479480" y="2442985"/>
                    <a:ext cx="5208801" cy="1030667"/>
                  </a:xfrm>
                  <a:prstGeom prst="rect">
                    <a:avLst/>
                  </a:prstGeom>
                  <a:blipFill>
                    <a:blip r:embed="rId3"/>
                    <a:stretch>
                      <a:fillRect l="-20195" t="-125610" b="-169512"/>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782C98D7-702E-1748-92C1-A8E5E9CB6032}"/>
                  </a:ext>
                </a:extLst>
              </p:cNvPr>
              <p:cNvSpPr txBox="1"/>
              <p:nvPr/>
            </p:nvSpPr>
            <p:spPr>
              <a:xfrm>
                <a:off x="486888" y="1876301"/>
                <a:ext cx="2562496" cy="461665"/>
              </a:xfrm>
              <a:prstGeom prst="rect">
                <a:avLst/>
              </a:prstGeom>
              <a:noFill/>
            </p:spPr>
            <p:txBody>
              <a:bodyPr wrap="none" rtlCol="0">
                <a:spAutoFit/>
              </a:bodyPr>
              <a:lstStyle/>
              <a:p>
                <a:r>
                  <a:rPr lang="en-US" sz="2400" dirty="0"/>
                  <a:t>In the steady state:</a:t>
                </a:r>
              </a:p>
            </p:txBody>
          </p:sp>
        </p:grpSp>
      </p:grpSp>
    </p:spTree>
    <p:extLst>
      <p:ext uri="{BB962C8B-B14F-4D97-AF65-F5344CB8AC3E}">
        <p14:creationId xmlns:p14="http://schemas.microsoft.com/office/powerpoint/2010/main" val="367865424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DC395C6-469F-5640-A3F3-1C291183A447}"/>
              </a:ext>
            </a:extLst>
          </p:cNvPr>
          <p:cNvSpPr>
            <a:spLocks noGrp="1"/>
          </p:cNvSpPr>
          <p:nvPr>
            <p:ph type="body" sz="quarter" idx="10"/>
          </p:nvPr>
        </p:nvSpPr>
        <p:spPr/>
        <p:txBody>
          <a:bodyPr/>
          <a:lstStyle/>
          <a:p>
            <a:r>
              <a:rPr lang="en-US" dirty="0"/>
              <a:t>Multiple generators</a:t>
            </a:r>
          </a:p>
        </p:txBody>
      </p:sp>
      <p:grpSp>
        <p:nvGrpSpPr>
          <p:cNvPr id="7" name="Group 6">
            <a:extLst>
              <a:ext uri="{FF2B5EF4-FFF2-40B4-BE49-F238E27FC236}">
                <a16:creationId xmlns:a16="http://schemas.microsoft.com/office/drawing/2014/main" id="{5E78330E-920D-C74D-9337-077BDF8C392C}"/>
              </a:ext>
            </a:extLst>
          </p:cNvPr>
          <p:cNvGrpSpPr/>
          <p:nvPr/>
        </p:nvGrpSpPr>
        <p:grpSpPr>
          <a:xfrm>
            <a:off x="6955076" y="2247245"/>
            <a:ext cx="4036149" cy="2363510"/>
            <a:chOff x="6337559" y="1517616"/>
            <a:chExt cx="4036149" cy="2363510"/>
          </a:xfrm>
        </p:grpSpPr>
        <p:sp>
          <p:nvSpPr>
            <p:cNvPr id="8" name="Rectangle 7">
              <a:extLst>
                <a:ext uri="{FF2B5EF4-FFF2-40B4-BE49-F238E27FC236}">
                  <a16:creationId xmlns:a16="http://schemas.microsoft.com/office/drawing/2014/main" id="{1D666D8F-2E2F-D44E-A05C-39F83699EE41}"/>
                </a:ext>
              </a:extLst>
            </p:cNvPr>
            <p:cNvSpPr/>
            <p:nvPr/>
          </p:nvSpPr>
          <p:spPr>
            <a:xfrm>
              <a:off x="7493876" y="1618593"/>
              <a:ext cx="2364828" cy="2228193"/>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Network</a:t>
              </a:r>
            </a:p>
          </p:txBody>
        </p:sp>
        <p:cxnSp>
          <p:nvCxnSpPr>
            <p:cNvPr id="9" name="Elbow Connector 8">
              <a:extLst>
                <a:ext uri="{FF2B5EF4-FFF2-40B4-BE49-F238E27FC236}">
                  <a16:creationId xmlns:a16="http://schemas.microsoft.com/office/drawing/2014/main" id="{B47CA256-F0A4-0142-88C5-7FAEEDF9EC32}"/>
                </a:ext>
              </a:extLst>
            </p:cNvPr>
            <p:cNvCxnSpPr>
              <a:cxnSpLocks/>
            </p:cNvCxnSpPr>
            <p:nvPr/>
          </p:nvCxnSpPr>
          <p:spPr>
            <a:xfrm>
              <a:off x="9858701" y="1813032"/>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Elbow Connector 9">
              <a:extLst>
                <a:ext uri="{FF2B5EF4-FFF2-40B4-BE49-F238E27FC236}">
                  <a16:creationId xmlns:a16="http://schemas.microsoft.com/office/drawing/2014/main" id="{934D1D50-40C1-DE45-812D-648A543BA357}"/>
                </a:ext>
              </a:extLst>
            </p:cNvPr>
            <p:cNvCxnSpPr>
              <a:cxnSpLocks/>
            </p:cNvCxnSpPr>
            <p:nvPr/>
          </p:nvCxnSpPr>
          <p:spPr>
            <a:xfrm>
              <a:off x="9858701" y="2576396"/>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Elbow Connector 10">
              <a:extLst>
                <a:ext uri="{FF2B5EF4-FFF2-40B4-BE49-F238E27FC236}">
                  <a16:creationId xmlns:a16="http://schemas.microsoft.com/office/drawing/2014/main" id="{D4A0E38D-94DF-FF41-8456-90F850EE8589}"/>
                </a:ext>
              </a:extLst>
            </p:cNvPr>
            <p:cNvCxnSpPr>
              <a:cxnSpLocks/>
            </p:cNvCxnSpPr>
            <p:nvPr/>
          </p:nvCxnSpPr>
          <p:spPr>
            <a:xfrm>
              <a:off x="9848188" y="3339761"/>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11D72AA0-62CB-7A44-A6BB-32636FB11DD0}"/>
                </a:ext>
              </a:extLst>
            </p:cNvPr>
            <p:cNvGrpSpPr/>
            <p:nvPr/>
          </p:nvGrpSpPr>
          <p:grpSpPr>
            <a:xfrm>
              <a:off x="6337559" y="1517616"/>
              <a:ext cx="1156317" cy="647992"/>
              <a:chOff x="6337559" y="1829532"/>
              <a:chExt cx="1156317" cy="647992"/>
            </a:xfrm>
          </p:grpSpPr>
          <p:grpSp>
            <p:nvGrpSpPr>
              <p:cNvPr id="30" name="Group 32">
                <a:extLst>
                  <a:ext uri="{FF2B5EF4-FFF2-40B4-BE49-F238E27FC236}">
                    <a16:creationId xmlns:a16="http://schemas.microsoft.com/office/drawing/2014/main" id="{2695E681-5DF3-FE49-B4CD-01220230C654}"/>
                  </a:ext>
                </a:extLst>
              </p:cNvPr>
              <p:cNvGrpSpPr>
                <a:grpSpLocks/>
              </p:cNvGrpSpPr>
              <p:nvPr/>
            </p:nvGrpSpPr>
            <p:grpSpPr bwMode="auto">
              <a:xfrm>
                <a:off x="6337559" y="1829532"/>
                <a:ext cx="651826" cy="647992"/>
                <a:chOff x="634" y="1469"/>
                <a:chExt cx="411" cy="411"/>
              </a:xfrm>
              <a:solidFill>
                <a:schemeClr val="bg1"/>
              </a:solidFill>
            </p:grpSpPr>
            <p:sp>
              <p:nvSpPr>
                <p:cNvPr id="32" name="Oval 33">
                  <a:extLst>
                    <a:ext uri="{FF2B5EF4-FFF2-40B4-BE49-F238E27FC236}">
                      <a16:creationId xmlns:a16="http://schemas.microsoft.com/office/drawing/2014/main" id="{ADA8E9F8-CF50-F142-8DC0-9A2DF74F245D}"/>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3" name="Arc 34">
                  <a:extLst>
                    <a:ext uri="{FF2B5EF4-FFF2-40B4-BE49-F238E27FC236}">
                      <a16:creationId xmlns:a16="http://schemas.microsoft.com/office/drawing/2014/main" id="{44849A23-EFD5-FB4C-8E18-56FF262B65C2}"/>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4" name="Arc 35">
                  <a:extLst>
                    <a:ext uri="{FF2B5EF4-FFF2-40B4-BE49-F238E27FC236}">
                      <a16:creationId xmlns:a16="http://schemas.microsoft.com/office/drawing/2014/main" id="{6D7A2CCB-8161-E44B-B971-5764C518C394}"/>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5" name="Arc 36">
                  <a:extLst>
                    <a:ext uri="{FF2B5EF4-FFF2-40B4-BE49-F238E27FC236}">
                      <a16:creationId xmlns:a16="http://schemas.microsoft.com/office/drawing/2014/main" id="{823460A9-7E1F-B048-BCE5-A62867BDABF5}"/>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6" name="Arc 37">
                  <a:extLst>
                    <a:ext uri="{FF2B5EF4-FFF2-40B4-BE49-F238E27FC236}">
                      <a16:creationId xmlns:a16="http://schemas.microsoft.com/office/drawing/2014/main" id="{1C6A4769-D7E6-C84F-BDA7-736A58FE8F6B}"/>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31" name="Straight Connector 30">
                <a:extLst>
                  <a:ext uri="{FF2B5EF4-FFF2-40B4-BE49-F238E27FC236}">
                    <a16:creationId xmlns:a16="http://schemas.microsoft.com/office/drawing/2014/main" id="{36228B94-4EA0-D140-B29E-137D937D39C2}"/>
                  </a:ext>
                </a:extLst>
              </p:cNvPr>
              <p:cNvCxnSpPr>
                <a:stCxn id="32"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02B2695C-D918-714A-819F-F02CDC7F3521}"/>
                </a:ext>
              </a:extLst>
            </p:cNvPr>
            <p:cNvGrpSpPr/>
            <p:nvPr/>
          </p:nvGrpSpPr>
          <p:grpSpPr>
            <a:xfrm>
              <a:off x="6337559" y="2375375"/>
              <a:ext cx="1156317" cy="647992"/>
              <a:chOff x="6337559" y="1829532"/>
              <a:chExt cx="1156317" cy="647992"/>
            </a:xfrm>
          </p:grpSpPr>
          <p:grpSp>
            <p:nvGrpSpPr>
              <p:cNvPr id="23" name="Group 32">
                <a:extLst>
                  <a:ext uri="{FF2B5EF4-FFF2-40B4-BE49-F238E27FC236}">
                    <a16:creationId xmlns:a16="http://schemas.microsoft.com/office/drawing/2014/main" id="{31800742-E135-D949-AA08-B8207CA5B278}"/>
                  </a:ext>
                </a:extLst>
              </p:cNvPr>
              <p:cNvGrpSpPr>
                <a:grpSpLocks/>
              </p:cNvGrpSpPr>
              <p:nvPr/>
            </p:nvGrpSpPr>
            <p:grpSpPr bwMode="auto">
              <a:xfrm>
                <a:off x="6337559" y="1829532"/>
                <a:ext cx="651826" cy="647992"/>
                <a:chOff x="634" y="1469"/>
                <a:chExt cx="411" cy="411"/>
              </a:xfrm>
              <a:solidFill>
                <a:schemeClr val="bg1"/>
              </a:solidFill>
            </p:grpSpPr>
            <p:sp>
              <p:nvSpPr>
                <p:cNvPr id="25" name="Oval 33">
                  <a:extLst>
                    <a:ext uri="{FF2B5EF4-FFF2-40B4-BE49-F238E27FC236}">
                      <a16:creationId xmlns:a16="http://schemas.microsoft.com/office/drawing/2014/main" id="{2963489C-9C03-3744-8E3B-74E4D2A279BD}"/>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6" name="Arc 34">
                  <a:extLst>
                    <a:ext uri="{FF2B5EF4-FFF2-40B4-BE49-F238E27FC236}">
                      <a16:creationId xmlns:a16="http://schemas.microsoft.com/office/drawing/2014/main" id="{D69E0E0B-35F7-4248-94BD-096DAD6897C2}"/>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7" name="Arc 35">
                  <a:extLst>
                    <a:ext uri="{FF2B5EF4-FFF2-40B4-BE49-F238E27FC236}">
                      <a16:creationId xmlns:a16="http://schemas.microsoft.com/office/drawing/2014/main" id="{34499C5F-CD9B-E24A-8F41-4D954277C450}"/>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8" name="Arc 36">
                  <a:extLst>
                    <a:ext uri="{FF2B5EF4-FFF2-40B4-BE49-F238E27FC236}">
                      <a16:creationId xmlns:a16="http://schemas.microsoft.com/office/drawing/2014/main" id="{DE016F18-CAF7-C847-BB76-F923B158E81C}"/>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9" name="Arc 37">
                  <a:extLst>
                    <a:ext uri="{FF2B5EF4-FFF2-40B4-BE49-F238E27FC236}">
                      <a16:creationId xmlns:a16="http://schemas.microsoft.com/office/drawing/2014/main" id="{C13E032D-18D9-8542-B6DA-FFBBB97617A0}"/>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24" name="Straight Connector 23">
                <a:extLst>
                  <a:ext uri="{FF2B5EF4-FFF2-40B4-BE49-F238E27FC236}">
                    <a16:creationId xmlns:a16="http://schemas.microsoft.com/office/drawing/2014/main" id="{58E84E5D-4A08-0E46-A9FC-01902910E141}"/>
                  </a:ext>
                </a:extLst>
              </p:cNvPr>
              <p:cNvCxnSpPr>
                <a:stCxn id="25"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Group 14">
              <a:extLst>
                <a:ext uri="{FF2B5EF4-FFF2-40B4-BE49-F238E27FC236}">
                  <a16:creationId xmlns:a16="http://schemas.microsoft.com/office/drawing/2014/main" id="{53A0E62D-7FFC-1C46-B212-6F87114AD046}"/>
                </a:ext>
              </a:extLst>
            </p:cNvPr>
            <p:cNvGrpSpPr/>
            <p:nvPr/>
          </p:nvGrpSpPr>
          <p:grpSpPr>
            <a:xfrm>
              <a:off x="6337559" y="3233134"/>
              <a:ext cx="1156317" cy="647992"/>
              <a:chOff x="6337559" y="1829532"/>
              <a:chExt cx="1156317" cy="647992"/>
            </a:xfrm>
          </p:grpSpPr>
          <p:grpSp>
            <p:nvGrpSpPr>
              <p:cNvPr id="16" name="Group 32">
                <a:extLst>
                  <a:ext uri="{FF2B5EF4-FFF2-40B4-BE49-F238E27FC236}">
                    <a16:creationId xmlns:a16="http://schemas.microsoft.com/office/drawing/2014/main" id="{DD56D519-C6D0-6440-893E-E7707B635F2C}"/>
                  </a:ext>
                </a:extLst>
              </p:cNvPr>
              <p:cNvGrpSpPr>
                <a:grpSpLocks/>
              </p:cNvGrpSpPr>
              <p:nvPr/>
            </p:nvGrpSpPr>
            <p:grpSpPr bwMode="auto">
              <a:xfrm>
                <a:off x="6337559" y="1829532"/>
                <a:ext cx="651826" cy="647992"/>
                <a:chOff x="634" y="1469"/>
                <a:chExt cx="411" cy="411"/>
              </a:xfrm>
              <a:solidFill>
                <a:schemeClr val="bg1"/>
              </a:solidFill>
            </p:grpSpPr>
            <p:sp>
              <p:nvSpPr>
                <p:cNvPr id="18" name="Oval 33">
                  <a:extLst>
                    <a:ext uri="{FF2B5EF4-FFF2-40B4-BE49-F238E27FC236}">
                      <a16:creationId xmlns:a16="http://schemas.microsoft.com/office/drawing/2014/main" id="{DB76ED84-C3EF-AD4A-870C-96FF8C55311D}"/>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19" name="Arc 34">
                  <a:extLst>
                    <a:ext uri="{FF2B5EF4-FFF2-40B4-BE49-F238E27FC236}">
                      <a16:creationId xmlns:a16="http://schemas.microsoft.com/office/drawing/2014/main" id="{26742C14-6E15-3E43-9405-0B405CE3312B}"/>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0" name="Arc 35">
                  <a:extLst>
                    <a:ext uri="{FF2B5EF4-FFF2-40B4-BE49-F238E27FC236}">
                      <a16:creationId xmlns:a16="http://schemas.microsoft.com/office/drawing/2014/main" id="{87634AEC-09C9-574A-9EFD-3A9A380693BD}"/>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1" name="Arc 36">
                  <a:extLst>
                    <a:ext uri="{FF2B5EF4-FFF2-40B4-BE49-F238E27FC236}">
                      <a16:creationId xmlns:a16="http://schemas.microsoft.com/office/drawing/2014/main" id="{F1378890-7AD5-0045-A597-3AFCCD6C9887}"/>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2" name="Arc 37">
                  <a:extLst>
                    <a:ext uri="{FF2B5EF4-FFF2-40B4-BE49-F238E27FC236}">
                      <a16:creationId xmlns:a16="http://schemas.microsoft.com/office/drawing/2014/main" id="{5888857C-A1AD-094B-AD48-FEFC3A1A6947}"/>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17" name="Straight Connector 16">
                <a:extLst>
                  <a:ext uri="{FF2B5EF4-FFF2-40B4-BE49-F238E27FC236}">
                    <a16:creationId xmlns:a16="http://schemas.microsoft.com/office/drawing/2014/main" id="{CBA0FEDB-9982-404B-9BE2-A83CE537FA20}"/>
                  </a:ext>
                </a:extLst>
              </p:cNvPr>
              <p:cNvCxnSpPr>
                <a:stCxn id="18"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37" name="TextBox 36">
            <a:extLst>
              <a:ext uri="{FF2B5EF4-FFF2-40B4-BE49-F238E27FC236}">
                <a16:creationId xmlns:a16="http://schemas.microsoft.com/office/drawing/2014/main" id="{DB9A2053-0883-0A45-A616-1A52AE59B77B}"/>
              </a:ext>
            </a:extLst>
          </p:cNvPr>
          <p:cNvSpPr txBox="1"/>
          <p:nvPr/>
        </p:nvSpPr>
        <p:spPr>
          <a:xfrm>
            <a:off x="6606005" y="1780309"/>
            <a:ext cx="1348382" cy="400110"/>
          </a:xfrm>
          <a:prstGeom prst="rect">
            <a:avLst/>
          </a:prstGeom>
          <a:noFill/>
        </p:spPr>
        <p:txBody>
          <a:bodyPr wrap="none" rtlCol="0">
            <a:spAutoFit/>
          </a:bodyPr>
          <a:lstStyle/>
          <a:p>
            <a:r>
              <a:rPr lang="en-US" sz="2000" dirty="0"/>
              <a:t>Generators</a:t>
            </a:r>
          </a:p>
        </p:txBody>
      </p:sp>
      <p:sp>
        <p:nvSpPr>
          <p:cNvPr id="38" name="TextBox 37">
            <a:extLst>
              <a:ext uri="{FF2B5EF4-FFF2-40B4-BE49-F238E27FC236}">
                <a16:creationId xmlns:a16="http://schemas.microsoft.com/office/drawing/2014/main" id="{73AB893A-4D78-A54D-A0D5-BA5256F4398B}"/>
              </a:ext>
            </a:extLst>
          </p:cNvPr>
          <p:cNvSpPr txBox="1"/>
          <p:nvPr/>
        </p:nvSpPr>
        <p:spPr>
          <a:xfrm>
            <a:off x="10587769" y="1780309"/>
            <a:ext cx="785793" cy="400110"/>
          </a:xfrm>
          <a:prstGeom prst="rect">
            <a:avLst/>
          </a:prstGeom>
          <a:noFill/>
        </p:spPr>
        <p:txBody>
          <a:bodyPr wrap="none" rtlCol="0">
            <a:spAutoFit/>
          </a:bodyPr>
          <a:lstStyle/>
          <a:p>
            <a:r>
              <a:rPr lang="en-US" sz="2000" dirty="0"/>
              <a:t>Loads</a:t>
            </a:r>
          </a:p>
        </p:txBody>
      </p:sp>
      <p:grpSp>
        <p:nvGrpSpPr>
          <p:cNvPr id="5" name="Group 4">
            <a:extLst>
              <a:ext uri="{FF2B5EF4-FFF2-40B4-BE49-F238E27FC236}">
                <a16:creationId xmlns:a16="http://schemas.microsoft.com/office/drawing/2014/main" id="{C9FDBAFD-345F-2247-99F7-10EBEE498E3B}"/>
              </a:ext>
            </a:extLst>
          </p:cNvPr>
          <p:cNvGrpSpPr/>
          <p:nvPr/>
        </p:nvGrpSpPr>
        <p:grpSpPr>
          <a:xfrm>
            <a:off x="303544" y="2442985"/>
            <a:ext cx="6400800" cy="2276232"/>
            <a:chOff x="303544" y="2442985"/>
            <a:chExt cx="6400800" cy="2276232"/>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B0A0E9A-1880-754A-9865-FF0020E846FC}"/>
                    </a:ext>
                  </a:extLst>
                </p:cNvPr>
                <p:cNvSpPr txBox="1"/>
                <p:nvPr/>
              </p:nvSpPr>
              <p:spPr>
                <a:xfrm>
                  <a:off x="303544" y="3826665"/>
                  <a:ext cx="6400800" cy="892552"/>
                </a:xfrm>
                <a:prstGeom prst="rect">
                  <a:avLst/>
                </a:prstGeom>
                <a:noFill/>
              </p:spPr>
              <p:txBody>
                <a:bodyPr wrap="square">
                  <a:spAutoFit/>
                </a:bodyPr>
                <a:lstStyle/>
                <a:p>
                  <a:pPr>
                    <a:spcAft>
                      <a:spcPts val="600"/>
                    </a:spcAft>
                  </a:pP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𝐽</m:t>
                          </m:r>
                        </m:e>
                        <m:sub>
                          <m:r>
                            <a:rPr lang="en-US" sz="2400" i="1">
                              <a:latin typeface="Cambria Math" panose="02040503050406030204" pitchFamily="18" charset="0"/>
                            </a:rPr>
                            <m:t>𝐺</m:t>
                          </m:r>
                        </m:sub>
                      </m:sSub>
                      <m:r>
                        <a:rPr lang="en-US" sz="2400" b="0" i="1" smtClean="0">
                          <a:latin typeface="Cambria Math" panose="02040503050406030204" pitchFamily="18" charset="0"/>
                        </a:rPr>
                        <m:t>:</m:t>
                      </m:r>
                    </m:oMath>
                  </a14:m>
                  <a:r>
                    <a:rPr lang="en-US" sz="2400" dirty="0"/>
                    <a:t> combined inertia of all the generators and their prime movers</a:t>
                  </a:r>
                  <a:r>
                    <a:rPr lang="en-US" sz="2800" dirty="0">
                      <a:effectLst/>
                    </a:rPr>
                    <a:t>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2" name="TextBox 41">
                  <a:extLst>
                    <a:ext uri="{FF2B5EF4-FFF2-40B4-BE49-F238E27FC236}">
                      <a16:creationId xmlns:a16="http://schemas.microsoft.com/office/drawing/2014/main" id="{1B0A0E9A-1880-754A-9865-FF0020E846FC}"/>
                    </a:ext>
                  </a:extLst>
                </p:cNvPr>
                <p:cNvSpPr txBox="1">
                  <a:spLocks noRot="1" noChangeAspect="1" noMove="1" noResize="1" noEditPoints="1" noAdjustHandles="1" noChangeArrowheads="1" noChangeShapeType="1" noTextEdit="1"/>
                </p:cNvSpPr>
                <p:nvPr/>
              </p:nvSpPr>
              <p:spPr>
                <a:xfrm>
                  <a:off x="303544" y="3826665"/>
                  <a:ext cx="6400800" cy="892552"/>
                </a:xfrm>
                <a:prstGeom prst="rect">
                  <a:avLst/>
                </a:prstGeom>
                <a:blipFill>
                  <a:blip r:embed="rId2"/>
                  <a:stretch>
                    <a:fillRect l="-1587" t="-4225"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11E4818-9AAF-DD4B-94F5-898E14335C2E}"/>
                    </a:ext>
                  </a:extLst>
                </p:cNvPr>
                <p:cNvSpPr txBox="1"/>
                <p:nvPr/>
              </p:nvSpPr>
              <p:spPr>
                <a:xfrm>
                  <a:off x="303544" y="2442985"/>
                  <a:ext cx="5966627" cy="103560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𝐽</m:t>
                            </m:r>
                          </m:e>
                          <m:sub>
                            <m:r>
                              <a:rPr lang="en-US" sz="2400" i="1">
                                <a:latin typeface="Cambria Math" panose="02040503050406030204" pitchFamily="18" charset="0"/>
                              </a:rPr>
                              <m:t>𝐺</m:t>
                            </m:r>
                          </m:sub>
                        </m:sSub>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𝑚</m:t>
                            </m:r>
                          </m:sub>
                        </m:sSub>
                        <m:f>
                          <m:fPr>
                            <m:ctrlPr>
                              <a:rPr lang="en-US" sz="2400" i="1">
                                <a:latin typeface="Cambria Math" panose="02040503050406030204" pitchFamily="18" charset="0"/>
                              </a:rPr>
                            </m:ctrlPr>
                          </m:fPr>
                          <m:num>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𝑚</m:t>
                                </m:r>
                              </m:sub>
                            </m:sSub>
                          </m:num>
                          <m:den>
                            <m:r>
                              <a:rPr lang="en-US" sz="2400" i="1">
                                <a:latin typeface="Cambria Math" panose="02040503050406030204" pitchFamily="18" charset="0"/>
                              </a:rPr>
                              <m:t>𝑑𝑡</m:t>
                            </m:r>
                          </m:den>
                        </m:f>
                        <m:r>
                          <a:rPr lang="en-US" sz="2400" i="1">
                            <a:latin typeface="Cambria Math" panose="02040503050406030204" pitchFamily="18" charset="0"/>
                          </a:rPr>
                          <m:t>=</m:t>
                        </m:r>
                        <m:nary>
                          <m:naryPr>
                            <m:chr m:val="∑"/>
                            <m:limLoc m:val="undOvr"/>
                            <m:supHide m:val="on"/>
                            <m:ctrlPr>
                              <a:rPr lang="en-US" sz="2400" i="1">
                                <a:latin typeface="Cambria Math" panose="02040503050406030204" pitchFamily="18" charset="0"/>
                              </a:rPr>
                            </m:ctrlPr>
                          </m:naryPr>
                          <m:sub>
                            <m:r>
                              <a:rPr lang="en-US" sz="2400" i="1">
                                <a:latin typeface="Cambria Math" panose="02040503050406030204" pitchFamily="18" charset="0"/>
                              </a:rPr>
                              <m:t>𝑔</m:t>
                            </m:r>
                            <m:r>
                              <a:rPr lang="en-US" sz="2400" i="1">
                                <a:latin typeface="Cambria Math" panose="02040503050406030204" pitchFamily="18" charset="0"/>
                              </a:rPr>
                              <m:t>∈</m:t>
                            </m:r>
                            <m:r>
                              <a:rPr lang="en-US" sz="2400" i="1">
                                <a:latin typeface="Cambria Math" panose="02040503050406030204" pitchFamily="18" charset="0"/>
                              </a:rPr>
                              <m:t>𝐺</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𝑚</m:t>
                                </m:r>
                                <m:r>
                                  <a:rPr lang="en-US" sz="2400" i="1">
                                    <a:latin typeface="Cambria Math" panose="02040503050406030204" pitchFamily="18" charset="0"/>
                                  </a:rPr>
                                  <m:t>,</m:t>
                                </m:r>
                                <m:r>
                                  <a:rPr lang="en-US" sz="2400" i="1">
                                    <a:latin typeface="Cambria Math" panose="02040503050406030204" pitchFamily="18" charset="0"/>
                                  </a:rPr>
                                  <m:t>𝑔</m:t>
                                </m:r>
                              </m:sub>
                            </m:sSub>
                          </m:e>
                        </m:nary>
                        <m:r>
                          <a:rPr lang="en-US" sz="2400" i="1">
                            <a:latin typeface="Cambria Math" panose="02040503050406030204" pitchFamily="18" charset="0"/>
                          </a:rPr>
                          <m:t>−</m:t>
                        </m:r>
                        <m:nary>
                          <m:naryPr>
                            <m:chr m:val="∑"/>
                            <m:limLoc m:val="undOvr"/>
                            <m:supHide m:val="on"/>
                            <m:ctrlPr>
                              <a:rPr lang="en-US" sz="2400" i="1">
                                <a:latin typeface="Cambria Math" panose="02040503050406030204" pitchFamily="18" charset="0"/>
                              </a:rPr>
                            </m:ctrlPr>
                          </m:naryPr>
                          <m:sub>
                            <m:r>
                              <a:rPr lang="en-US" sz="2400" i="1">
                                <a:latin typeface="Cambria Math" panose="02040503050406030204" pitchFamily="18" charset="0"/>
                              </a:rPr>
                              <m:t>𝑙</m:t>
                            </m:r>
                            <m:r>
                              <a:rPr lang="en-US" sz="2400" i="1">
                                <a:latin typeface="Cambria Math" panose="02040503050406030204" pitchFamily="18" charset="0"/>
                              </a:rPr>
                              <m:t>∈</m:t>
                            </m:r>
                            <m:r>
                              <a:rPr lang="en-US" sz="2400" i="1">
                                <a:latin typeface="Cambria Math" panose="02040503050406030204" pitchFamily="18" charset="0"/>
                              </a:rPr>
                              <m:t>𝐿</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𝑙</m:t>
                                </m:r>
                              </m:sub>
                            </m:sSub>
                          </m:e>
                        </m:nary>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𝑙𝑜𝑠𝑠𝑒𝑠</m:t>
                            </m:r>
                          </m:sub>
                        </m:sSub>
                        <m:r>
                          <a:rPr lang="en-US" sz="2400" i="1">
                            <a:latin typeface="Cambria Math" panose="02040503050406030204" pitchFamily="18" charset="0"/>
                          </a:rPr>
                          <m:t>&lt;0</m:t>
                        </m:r>
                      </m:oMath>
                    </m:oMathPara>
                  </a14:m>
                  <a:endParaRPr lang="en-US" sz="3200" dirty="0"/>
                </a:p>
              </p:txBody>
            </p:sp>
          </mc:Choice>
          <mc:Fallback xmlns="">
            <p:sp>
              <p:nvSpPr>
                <p:cNvPr id="40" name="TextBox 39">
                  <a:extLst>
                    <a:ext uri="{FF2B5EF4-FFF2-40B4-BE49-F238E27FC236}">
                      <a16:creationId xmlns:a16="http://schemas.microsoft.com/office/drawing/2014/main" id="{D11E4818-9AAF-DD4B-94F5-898E14335C2E}"/>
                    </a:ext>
                  </a:extLst>
                </p:cNvPr>
                <p:cNvSpPr txBox="1">
                  <a:spLocks noRot="1" noChangeAspect="1" noMove="1" noResize="1" noEditPoints="1" noAdjustHandles="1" noChangeArrowheads="1" noChangeShapeType="1" noTextEdit="1"/>
                </p:cNvSpPr>
                <p:nvPr/>
              </p:nvSpPr>
              <p:spPr>
                <a:xfrm>
                  <a:off x="303544" y="2442985"/>
                  <a:ext cx="5966627" cy="1035605"/>
                </a:xfrm>
                <a:prstGeom prst="rect">
                  <a:avLst/>
                </a:prstGeom>
                <a:blipFill>
                  <a:blip r:embed="rId3"/>
                  <a:stretch>
                    <a:fillRect l="-851" t="-124096" b="-166265"/>
                  </a:stretch>
                </a:blipFill>
              </p:spPr>
              <p:txBody>
                <a:bodyPr/>
                <a:lstStyle/>
                <a:p>
                  <a:r>
                    <a:rPr lang="en-US">
                      <a:noFill/>
                    </a:rPr>
                    <a:t> </a:t>
                  </a:r>
                </a:p>
              </p:txBody>
            </p:sp>
          </mc:Fallback>
        </mc:AlternateContent>
      </p:grpSp>
      <p:sp>
        <p:nvSpPr>
          <p:cNvPr id="2" name="TextBox 1">
            <a:extLst>
              <a:ext uri="{FF2B5EF4-FFF2-40B4-BE49-F238E27FC236}">
                <a16:creationId xmlns:a16="http://schemas.microsoft.com/office/drawing/2014/main" id="{0FB53E13-F3E0-1946-BC57-1EB287445872}"/>
              </a:ext>
            </a:extLst>
          </p:cNvPr>
          <p:cNvSpPr txBox="1"/>
          <p:nvPr/>
        </p:nvSpPr>
        <p:spPr>
          <a:xfrm>
            <a:off x="303544" y="5067292"/>
            <a:ext cx="5285742" cy="461665"/>
          </a:xfrm>
          <a:prstGeom prst="rect">
            <a:avLst/>
          </a:prstGeom>
          <a:noFill/>
        </p:spPr>
        <p:txBody>
          <a:bodyPr wrap="none" rtlCol="0">
            <a:spAutoFit/>
          </a:bodyPr>
          <a:lstStyle/>
          <a:p>
            <a:r>
              <a:rPr lang="en-US" sz="2400" dirty="0">
                <a:sym typeface="Wingdings" pitchFamily="2" charset="2"/>
              </a:rPr>
              <a:t> </a:t>
            </a:r>
            <a:r>
              <a:rPr lang="en-US" sz="2400" dirty="0"/>
              <a:t>All the generators decelerate together</a:t>
            </a:r>
          </a:p>
        </p:txBody>
      </p:sp>
      <p:sp>
        <p:nvSpPr>
          <p:cNvPr id="41" name="TextBox 40">
            <a:extLst>
              <a:ext uri="{FF2B5EF4-FFF2-40B4-BE49-F238E27FC236}">
                <a16:creationId xmlns:a16="http://schemas.microsoft.com/office/drawing/2014/main" id="{5C7C0B82-B562-DF4F-93C6-E70A0D6CF0F1}"/>
              </a:ext>
            </a:extLst>
          </p:cNvPr>
          <p:cNvSpPr txBox="1"/>
          <p:nvPr/>
        </p:nvSpPr>
        <p:spPr>
          <a:xfrm>
            <a:off x="303544" y="5646199"/>
            <a:ext cx="4087273" cy="461665"/>
          </a:xfrm>
          <a:prstGeom prst="rect">
            <a:avLst/>
          </a:prstGeom>
          <a:noFill/>
        </p:spPr>
        <p:txBody>
          <a:bodyPr wrap="none" rtlCol="0">
            <a:spAutoFit/>
          </a:bodyPr>
          <a:lstStyle/>
          <a:p>
            <a:r>
              <a:rPr lang="en-US" sz="2400" dirty="0">
                <a:sym typeface="Wingdings" pitchFamily="2" charset="2"/>
              </a:rPr>
              <a:t> </a:t>
            </a:r>
            <a:r>
              <a:rPr lang="en-US" sz="2400" dirty="0"/>
              <a:t>System frequency decreases</a:t>
            </a:r>
          </a:p>
        </p:txBody>
      </p:sp>
      <p:grpSp>
        <p:nvGrpSpPr>
          <p:cNvPr id="12" name="Group 11">
            <a:extLst>
              <a:ext uri="{FF2B5EF4-FFF2-40B4-BE49-F238E27FC236}">
                <a16:creationId xmlns:a16="http://schemas.microsoft.com/office/drawing/2014/main" id="{F3236225-C5AE-6948-9689-5D3CB9E5864C}"/>
              </a:ext>
            </a:extLst>
          </p:cNvPr>
          <p:cNvGrpSpPr/>
          <p:nvPr/>
        </p:nvGrpSpPr>
        <p:grpSpPr>
          <a:xfrm>
            <a:off x="486888" y="1876301"/>
            <a:ext cx="11086440" cy="1667104"/>
            <a:chOff x="486888" y="1876301"/>
            <a:chExt cx="11086440" cy="1667104"/>
          </a:xfrm>
        </p:grpSpPr>
        <p:sp>
          <p:nvSpPr>
            <p:cNvPr id="43" name="TextBox 42">
              <a:extLst>
                <a:ext uri="{FF2B5EF4-FFF2-40B4-BE49-F238E27FC236}">
                  <a16:creationId xmlns:a16="http://schemas.microsoft.com/office/drawing/2014/main" id="{782C98D7-702E-1748-92C1-A8E5E9CB6032}"/>
                </a:ext>
              </a:extLst>
            </p:cNvPr>
            <p:cNvSpPr txBox="1"/>
            <p:nvPr/>
          </p:nvSpPr>
          <p:spPr>
            <a:xfrm>
              <a:off x="486888" y="1876301"/>
              <a:ext cx="3231141" cy="461665"/>
            </a:xfrm>
            <a:prstGeom prst="rect">
              <a:avLst/>
            </a:prstGeom>
            <a:noFill/>
          </p:spPr>
          <p:txBody>
            <a:bodyPr wrap="none" rtlCol="0">
              <a:spAutoFit/>
            </a:bodyPr>
            <a:lstStyle/>
            <a:p>
              <a:r>
                <a:rPr lang="en-US" sz="2400" dirty="0"/>
                <a:t>Sudden increase in load:</a:t>
              </a:r>
            </a:p>
          </p:txBody>
        </p:sp>
        <p:sp>
          <p:nvSpPr>
            <p:cNvPr id="6" name="Up Arrow 5">
              <a:extLst>
                <a:ext uri="{FF2B5EF4-FFF2-40B4-BE49-F238E27FC236}">
                  <a16:creationId xmlns:a16="http://schemas.microsoft.com/office/drawing/2014/main" id="{81143C60-A62F-A149-89D6-9749768E66D0}"/>
                </a:ext>
              </a:extLst>
            </p:cNvPr>
            <p:cNvSpPr/>
            <p:nvPr/>
          </p:nvSpPr>
          <p:spPr>
            <a:xfrm rot="1229291">
              <a:off x="11228020" y="2685646"/>
              <a:ext cx="345308" cy="857759"/>
            </a:xfrm>
            <a:prstGeom prst="upArrow">
              <a:avLst/>
            </a:prstGeom>
            <a:solidFill>
              <a:schemeClr val="accent2">
                <a:lumMod val="60000"/>
                <a:lumOff val="40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052080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9ECB462-0E59-8A4C-B732-AA08853A8232}"/>
              </a:ext>
            </a:extLst>
          </p:cNvPr>
          <p:cNvSpPr>
            <a:spLocks noGrp="1"/>
          </p:cNvSpPr>
          <p:nvPr>
            <p:ph type="body" sz="quarter" idx="10"/>
          </p:nvPr>
        </p:nvSpPr>
        <p:spPr/>
        <p:txBody>
          <a:bodyPr/>
          <a:lstStyle/>
          <a:p>
            <a:r>
              <a:rPr lang="en-US" dirty="0"/>
              <a:t>Conservation of energy</a:t>
            </a:r>
          </a:p>
        </p:txBody>
      </p:sp>
      <p:grpSp>
        <p:nvGrpSpPr>
          <p:cNvPr id="6" name="Group 5">
            <a:extLst>
              <a:ext uri="{FF2B5EF4-FFF2-40B4-BE49-F238E27FC236}">
                <a16:creationId xmlns:a16="http://schemas.microsoft.com/office/drawing/2014/main" id="{09088223-4D59-CC4E-ABE4-0576B9097F9C}"/>
              </a:ext>
            </a:extLst>
          </p:cNvPr>
          <p:cNvGrpSpPr/>
          <p:nvPr/>
        </p:nvGrpSpPr>
        <p:grpSpPr>
          <a:xfrm>
            <a:off x="2413158" y="1732593"/>
            <a:ext cx="6436622" cy="3486454"/>
            <a:chOff x="2413158" y="1732593"/>
            <a:chExt cx="6436622" cy="3486454"/>
          </a:xfrm>
        </p:grpSpPr>
        <mc:AlternateContent xmlns:mc="http://schemas.openxmlformats.org/markup-compatibility/2006" xmlns:a14="http://schemas.microsoft.com/office/drawing/2010/main">
          <mc:Choice Requires="a14">
            <p:sp>
              <p:nvSpPr>
                <p:cNvPr id="7" name="Can 6">
                  <a:extLst>
                    <a:ext uri="{FF2B5EF4-FFF2-40B4-BE49-F238E27FC236}">
                      <a16:creationId xmlns:a16="http://schemas.microsoft.com/office/drawing/2014/main" id="{592961A7-353F-D44F-9BB5-A95D3597C0E8}"/>
                    </a:ext>
                  </a:extLst>
                </p:cNvPr>
                <p:cNvSpPr/>
                <p:nvPr/>
              </p:nvSpPr>
              <p:spPr>
                <a:xfrm>
                  <a:off x="4827192" y="4230750"/>
                  <a:ext cx="1575268" cy="787257"/>
                </a:xfrm>
                <a:prstGeom prst="can">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𝑬</m:t>
                            </m:r>
                          </m:e>
                          <m:sub>
                            <m:r>
                              <a:rPr lang="en-US" b="1" i="1" smtClean="0">
                                <a:solidFill>
                                  <a:schemeClr val="tx1"/>
                                </a:solidFill>
                                <a:latin typeface="Cambria Math" panose="02040503050406030204" pitchFamily="18" charset="0"/>
                              </a:rPr>
                              <m:t>𝒔𝒕𝒐𝒓𝒆𝒅</m:t>
                            </m:r>
                          </m:sub>
                        </m:sSub>
                      </m:oMath>
                    </m:oMathPara>
                  </a14:m>
                  <a:endParaRPr lang="en-US" b="1" dirty="0"/>
                </a:p>
              </p:txBody>
            </p:sp>
          </mc:Choice>
          <mc:Fallback xmlns="">
            <p:sp>
              <p:nvSpPr>
                <p:cNvPr id="7" name="Can 6">
                  <a:extLst>
                    <a:ext uri="{FF2B5EF4-FFF2-40B4-BE49-F238E27FC236}">
                      <a16:creationId xmlns:a16="http://schemas.microsoft.com/office/drawing/2014/main" id="{592961A7-353F-D44F-9BB5-A95D3597C0E8}"/>
                    </a:ext>
                  </a:extLst>
                </p:cNvPr>
                <p:cNvSpPr>
                  <a:spLocks noRot="1" noChangeAspect="1" noMove="1" noResize="1" noEditPoints="1" noAdjustHandles="1" noChangeArrowheads="1" noChangeShapeType="1" noTextEdit="1"/>
                </p:cNvSpPr>
                <p:nvPr/>
              </p:nvSpPr>
              <p:spPr>
                <a:xfrm>
                  <a:off x="4827192" y="4230750"/>
                  <a:ext cx="1575268" cy="787257"/>
                </a:xfrm>
                <a:prstGeom prst="can">
                  <a:avLst/>
                </a:prstGeom>
                <a:blipFill>
                  <a:blip r:embed="rId2"/>
                  <a:stretch>
                    <a:fillRect/>
                  </a:stretch>
                </a:blipFill>
                <a:ln w="19050">
                  <a:solidFill>
                    <a:schemeClr val="tx1"/>
                  </a:solidFill>
                </a:ln>
              </p:spPr>
              <p:txBody>
                <a:bodyPr/>
                <a:lstStyle/>
                <a:p>
                  <a:r>
                    <a:rPr lang="en-US">
                      <a:noFill/>
                    </a:rPr>
                    <a:t> </a:t>
                  </a:r>
                </a:p>
              </p:txBody>
            </p:sp>
          </mc:Fallback>
        </mc:AlternateContent>
        <p:sp>
          <p:nvSpPr>
            <p:cNvPr id="8" name="Bent Arrow 7">
              <a:extLst>
                <a:ext uri="{FF2B5EF4-FFF2-40B4-BE49-F238E27FC236}">
                  <a16:creationId xmlns:a16="http://schemas.microsoft.com/office/drawing/2014/main" id="{7A753958-2978-4E40-89E4-66E23B929C85}"/>
                </a:ext>
              </a:extLst>
            </p:cNvPr>
            <p:cNvSpPr/>
            <p:nvPr/>
          </p:nvSpPr>
          <p:spPr>
            <a:xfrm rot="5400000">
              <a:off x="3750710" y="2406720"/>
              <a:ext cx="918250" cy="2809982"/>
            </a:xfrm>
            <a:prstGeom prst="bentArrow">
              <a:avLst>
                <a:gd name="adj1" fmla="val 31714"/>
                <a:gd name="adj2" fmla="val 31714"/>
                <a:gd name="adj3" fmla="val 25000"/>
                <a:gd name="adj4" fmla="val 59414"/>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
          <p:nvSpPr>
            <p:cNvPr id="9" name="Rectangle 8">
              <a:extLst>
                <a:ext uri="{FF2B5EF4-FFF2-40B4-BE49-F238E27FC236}">
                  <a16:creationId xmlns:a16="http://schemas.microsoft.com/office/drawing/2014/main" id="{7C7F2B51-1BB7-2B46-99DC-5732FF575385}"/>
                </a:ext>
              </a:extLst>
            </p:cNvPr>
            <p:cNvSpPr/>
            <p:nvPr/>
          </p:nvSpPr>
          <p:spPr>
            <a:xfrm>
              <a:off x="2804844" y="3052072"/>
              <a:ext cx="5013790" cy="29730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 name="Bent Arrow 9">
              <a:extLst>
                <a:ext uri="{FF2B5EF4-FFF2-40B4-BE49-F238E27FC236}">
                  <a16:creationId xmlns:a16="http://schemas.microsoft.com/office/drawing/2014/main" id="{A20573E5-DB50-A34E-8EA1-32EE5FB65B34}"/>
                </a:ext>
              </a:extLst>
            </p:cNvPr>
            <p:cNvSpPr/>
            <p:nvPr/>
          </p:nvSpPr>
          <p:spPr>
            <a:xfrm>
              <a:off x="5788206" y="3109453"/>
              <a:ext cx="2307830" cy="1265031"/>
            </a:xfrm>
            <a:prstGeom prst="bentArrow">
              <a:avLst>
                <a:gd name="adj1" fmla="val 25814"/>
                <a:gd name="adj2" fmla="val 31714"/>
                <a:gd name="adj3" fmla="val 25000"/>
                <a:gd name="adj4" fmla="val 59414"/>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
          <p:nvSpPr>
            <p:cNvPr id="11" name="Bent Arrow 10">
              <a:extLst>
                <a:ext uri="{FF2B5EF4-FFF2-40B4-BE49-F238E27FC236}">
                  <a16:creationId xmlns:a16="http://schemas.microsoft.com/office/drawing/2014/main" id="{5CF6E67A-BE2A-184C-B8D4-A8E6ACF25FED}"/>
                </a:ext>
              </a:extLst>
            </p:cNvPr>
            <p:cNvSpPr/>
            <p:nvPr/>
          </p:nvSpPr>
          <p:spPr>
            <a:xfrm rot="16200000" flipV="1">
              <a:off x="3938214" y="997245"/>
              <a:ext cx="918250" cy="3184990"/>
            </a:xfrm>
            <a:prstGeom prst="bentArrow">
              <a:avLst>
                <a:gd name="adj1" fmla="val 31714"/>
                <a:gd name="adj2" fmla="val 31714"/>
                <a:gd name="adj3" fmla="val 25000"/>
                <a:gd name="adj4" fmla="val 59414"/>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mc:AlternateContent xmlns:mc="http://schemas.openxmlformats.org/markup-compatibility/2006" xmlns:a14="http://schemas.microsoft.com/office/drawing/2010/main">
          <mc:Choice Requires="a14">
            <p:sp>
              <p:nvSpPr>
                <p:cNvPr id="12" name="Right Arrow 11">
                  <a:extLst>
                    <a:ext uri="{FF2B5EF4-FFF2-40B4-BE49-F238E27FC236}">
                      <a16:creationId xmlns:a16="http://schemas.microsoft.com/office/drawing/2014/main" id="{04579CB8-8FC8-104C-A160-A9F9AB3B8465}"/>
                    </a:ext>
                  </a:extLst>
                </p:cNvPr>
                <p:cNvSpPr/>
                <p:nvPr/>
              </p:nvSpPr>
              <p:spPr>
                <a:xfrm>
                  <a:off x="7773563" y="2741820"/>
                  <a:ext cx="1076217" cy="1242806"/>
                </a:xfrm>
                <a:prstGeom prst="rightArrow">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𝑬</m:t>
                            </m:r>
                          </m:e>
                          <m:sub>
                            <m:r>
                              <a:rPr lang="en-US" b="1" i="1" smtClean="0">
                                <a:solidFill>
                                  <a:schemeClr val="tx1"/>
                                </a:solidFill>
                                <a:latin typeface="Cambria Math" panose="02040503050406030204" pitchFamily="18" charset="0"/>
                              </a:rPr>
                              <m:t>𝒐𝒖𝒕</m:t>
                            </m:r>
                          </m:sub>
                        </m:sSub>
                      </m:oMath>
                    </m:oMathPara>
                  </a14:m>
                  <a:endParaRPr lang="en-US" b="1" dirty="0"/>
                </a:p>
              </p:txBody>
            </p:sp>
          </mc:Choice>
          <mc:Fallback xmlns="">
            <p:sp>
              <p:nvSpPr>
                <p:cNvPr id="12" name="Right Arrow 11">
                  <a:extLst>
                    <a:ext uri="{FF2B5EF4-FFF2-40B4-BE49-F238E27FC236}">
                      <a16:creationId xmlns:a16="http://schemas.microsoft.com/office/drawing/2014/main" id="{04579CB8-8FC8-104C-A160-A9F9AB3B8465}"/>
                    </a:ext>
                  </a:extLst>
                </p:cNvPr>
                <p:cNvSpPr>
                  <a:spLocks noRot="1" noChangeAspect="1" noMove="1" noResize="1" noEditPoints="1" noAdjustHandles="1" noChangeArrowheads="1" noChangeShapeType="1" noTextEdit="1"/>
                </p:cNvSpPr>
                <p:nvPr/>
              </p:nvSpPr>
              <p:spPr>
                <a:xfrm>
                  <a:off x="7773563" y="2741820"/>
                  <a:ext cx="1076217" cy="1242806"/>
                </a:xfrm>
                <a:prstGeom prst="rightArrow">
                  <a:avLst/>
                </a:prstGeom>
                <a:blipFill>
                  <a:blip r:embed="rId3"/>
                  <a:stretch>
                    <a:fillRect/>
                  </a:stretch>
                </a:blipFill>
                <a:ln w="19050">
                  <a:solidFill>
                    <a:schemeClr val="tx1"/>
                  </a:solidFill>
                </a:ln>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5CFBE42-4945-244D-A13C-72C78B7E5714}"/>
                </a:ext>
              </a:extLst>
            </p:cNvPr>
            <p:cNvSpPr/>
            <p:nvPr/>
          </p:nvSpPr>
          <p:spPr>
            <a:xfrm>
              <a:off x="7736427" y="3683000"/>
              <a:ext cx="270923" cy="260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4" name="Rectangle 13">
              <a:extLst>
                <a:ext uri="{FF2B5EF4-FFF2-40B4-BE49-F238E27FC236}">
                  <a16:creationId xmlns:a16="http://schemas.microsoft.com/office/drawing/2014/main" id="{0081C242-2E52-9D4B-8710-9B239A5D50FE}"/>
                </a:ext>
              </a:extLst>
            </p:cNvPr>
            <p:cNvSpPr/>
            <p:nvPr/>
          </p:nvSpPr>
          <p:spPr>
            <a:xfrm>
              <a:off x="3370217" y="2504967"/>
              <a:ext cx="4403346" cy="2704569"/>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mc:AlternateContent xmlns:mc="http://schemas.openxmlformats.org/markup-compatibility/2006" xmlns:a14="http://schemas.microsoft.com/office/drawing/2010/main">
          <mc:Choice Requires="a14">
            <p:sp>
              <p:nvSpPr>
                <p:cNvPr id="15" name="Right Arrow 14">
                  <a:extLst>
                    <a:ext uri="{FF2B5EF4-FFF2-40B4-BE49-F238E27FC236}">
                      <a16:creationId xmlns:a16="http://schemas.microsoft.com/office/drawing/2014/main" id="{2C8781F1-3A27-AE4B-A89F-8EB4F7BFB13E}"/>
                    </a:ext>
                  </a:extLst>
                </p:cNvPr>
                <p:cNvSpPr/>
                <p:nvPr/>
              </p:nvSpPr>
              <p:spPr>
                <a:xfrm>
                  <a:off x="2413158" y="2301413"/>
                  <a:ext cx="1253447" cy="1797512"/>
                </a:xfrm>
                <a:prstGeom prst="rightArrow">
                  <a:avLst>
                    <a:gd name="adj1" fmla="val 50000"/>
                    <a:gd name="adj2" fmla="val 49305"/>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𝑬</m:t>
                            </m:r>
                          </m:e>
                          <m:sub>
                            <m:r>
                              <a:rPr lang="en-US" b="1" i="1" smtClean="0">
                                <a:solidFill>
                                  <a:schemeClr val="tx1"/>
                                </a:solidFill>
                                <a:latin typeface="Cambria Math" panose="02040503050406030204" pitchFamily="18" charset="0"/>
                              </a:rPr>
                              <m:t>𝒊𝒏</m:t>
                            </m:r>
                          </m:sub>
                        </m:sSub>
                      </m:oMath>
                    </m:oMathPara>
                  </a14:m>
                  <a:endParaRPr lang="en-US" b="1" dirty="0"/>
                </a:p>
              </p:txBody>
            </p:sp>
          </mc:Choice>
          <mc:Fallback xmlns="">
            <p:sp>
              <p:nvSpPr>
                <p:cNvPr id="15" name="Right Arrow 14">
                  <a:extLst>
                    <a:ext uri="{FF2B5EF4-FFF2-40B4-BE49-F238E27FC236}">
                      <a16:creationId xmlns:a16="http://schemas.microsoft.com/office/drawing/2014/main" id="{2C8781F1-3A27-AE4B-A89F-8EB4F7BFB13E}"/>
                    </a:ext>
                  </a:extLst>
                </p:cNvPr>
                <p:cNvSpPr>
                  <a:spLocks noRot="1" noChangeAspect="1" noMove="1" noResize="1" noEditPoints="1" noAdjustHandles="1" noChangeArrowheads="1" noChangeShapeType="1" noTextEdit="1"/>
                </p:cNvSpPr>
                <p:nvPr/>
              </p:nvSpPr>
              <p:spPr>
                <a:xfrm>
                  <a:off x="2413158" y="2301413"/>
                  <a:ext cx="1253447" cy="1797512"/>
                </a:xfrm>
                <a:prstGeom prst="rightArrow">
                  <a:avLst>
                    <a:gd name="adj1" fmla="val 50000"/>
                    <a:gd name="adj2" fmla="val 49305"/>
                  </a:avLst>
                </a:prstGeom>
                <a:blipFill>
                  <a:blip r:embed="rId4"/>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0125A369-7171-1847-A7F0-D9F21E031FB1}"/>
                    </a:ext>
                  </a:extLst>
                </p:cNvPr>
                <p:cNvSpPr/>
                <p:nvPr/>
              </p:nvSpPr>
              <p:spPr>
                <a:xfrm>
                  <a:off x="5248027" y="1732593"/>
                  <a:ext cx="9059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𝑬</m:t>
                            </m:r>
                          </m:e>
                          <m:sub>
                            <m:r>
                              <a:rPr lang="en-US" b="1" i="1" smtClean="0">
                                <a:solidFill>
                                  <a:schemeClr val="tx1"/>
                                </a:solidFill>
                                <a:latin typeface="Cambria Math" panose="02040503050406030204" pitchFamily="18" charset="0"/>
                              </a:rPr>
                              <m:t>𝒍𝒐𝒔𝒔𝒆𝒔</m:t>
                            </m:r>
                          </m:sub>
                        </m:sSub>
                      </m:oMath>
                    </m:oMathPara>
                  </a14:m>
                  <a:endParaRPr lang="en-US" b="1" dirty="0"/>
                </a:p>
              </p:txBody>
            </p:sp>
          </mc:Choice>
          <mc:Fallback xmlns="">
            <p:sp>
              <p:nvSpPr>
                <p:cNvPr id="16" name="Rectangle 15">
                  <a:extLst>
                    <a:ext uri="{FF2B5EF4-FFF2-40B4-BE49-F238E27FC236}">
                      <a16:creationId xmlns:a16="http://schemas.microsoft.com/office/drawing/2014/main" id="{0125A369-7171-1847-A7F0-D9F21E031FB1}"/>
                    </a:ext>
                  </a:extLst>
                </p:cNvPr>
                <p:cNvSpPr>
                  <a:spLocks noRot="1" noChangeAspect="1" noMove="1" noResize="1" noEditPoints="1" noAdjustHandles="1" noChangeArrowheads="1" noChangeShapeType="1" noTextEdit="1"/>
                </p:cNvSpPr>
                <p:nvPr/>
              </p:nvSpPr>
              <p:spPr>
                <a:xfrm>
                  <a:off x="5248027" y="1732593"/>
                  <a:ext cx="905954" cy="369332"/>
                </a:xfrm>
                <a:prstGeom prst="rect">
                  <a:avLst/>
                </a:prstGeom>
                <a:blipFill>
                  <a:blip r:embed="rId5"/>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F191F260-B194-DE41-A21F-899887CBA114}"/>
                </a:ext>
              </a:extLst>
            </p:cNvPr>
            <p:cNvSpPr txBox="1"/>
            <p:nvPr/>
          </p:nvSpPr>
          <p:spPr>
            <a:xfrm>
              <a:off x="6320117" y="4911270"/>
              <a:ext cx="1475981" cy="307777"/>
            </a:xfrm>
            <a:prstGeom prst="rect">
              <a:avLst/>
            </a:prstGeom>
            <a:noFill/>
          </p:spPr>
          <p:txBody>
            <a:bodyPr wrap="none" rtlCol="0">
              <a:spAutoFit/>
            </a:bodyPr>
            <a:lstStyle/>
            <a:p>
              <a:r>
                <a:rPr lang="en-US" sz="1400" b="1" dirty="0">
                  <a:cs typeface="Times New Roman" panose="02020603050405020304" pitchFamily="18" charset="0"/>
                </a:rPr>
                <a:t>System boundary</a:t>
              </a:r>
              <a:endParaRPr lang="en-US" sz="1400" b="1" dirty="0">
                <a:highlight>
                  <a:srgbClr val="FFFF00"/>
                </a:highlight>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C3667E7-8AC8-7942-BBCE-99E0E9189C2D}"/>
                  </a:ext>
                </a:extLst>
              </p:cNvPr>
              <p:cNvSpPr txBox="1"/>
              <p:nvPr/>
            </p:nvSpPr>
            <p:spPr>
              <a:xfrm>
                <a:off x="2653004" y="5746322"/>
                <a:ext cx="609600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836967"/>
                              </a:solidFill>
                              <a:latin typeface="Cambria Math" panose="02040503050406030204" pitchFamily="18" charset="0"/>
                            </a:rPr>
                          </m:ctrlPr>
                        </m:sSubPr>
                        <m:e>
                          <m:r>
                            <a:rPr lang="en-US" sz="3200" i="1">
                              <a:latin typeface="Cambria Math" panose="02040503050406030204" pitchFamily="18" charset="0"/>
                            </a:rPr>
                            <m:t>𝐸</m:t>
                          </m:r>
                        </m:e>
                        <m:sub>
                          <m:r>
                            <a:rPr lang="en-US" sz="3200" i="1">
                              <a:latin typeface="Cambria Math" panose="02040503050406030204" pitchFamily="18" charset="0"/>
                            </a:rPr>
                            <m:t>𝑖𝑛</m:t>
                          </m:r>
                        </m:sub>
                      </m:sSub>
                      <m:r>
                        <a:rPr lang="en-US" sz="3200" i="0">
                          <a:latin typeface="Cambria Math" panose="02040503050406030204" pitchFamily="18" charset="0"/>
                        </a:rPr>
                        <m:t>=</m:t>
                      </m:r>
                      <m:sSub>
                        <m:sSubPr>
                          <m:ctrlPr>
                            <a:rPr lang="en-US" sz="3200" i="1">
                              <a:solidFill>
                                <a:srgbClr val="836967"/>
                              </a:solidFill>
                              <a:latin typeface="Cambria Math" panose="02040503050406030204" pitchFamily="18" charset="0"/>
                            </a:rPr>
                          </m:ctrlPr>
                        </m:sSubPr>
                        <m:e>
                          <m:r>
                            <a:rPr lang="en-US" sz="3200" i="1">
                              <a:latin typeface="Cambria Math" panose="02040503050406030204" pitchFamily="18" charset="0"/>
                            </a:rPr>
                            <m:t>𝐸</m:t>
                          </m:r>
                        </m:e>
                        <m:sub>
                          <m:r>
                            <a:rPr lang="en-US" sz="3200" i="1">
                              <a:latin typeface="Cambria Math" panose="02040503050406030204" pitchFamily="18" charset="0"/>
                            </a:rPr>
                            <m:t>𝑜𝑢𝑡</m:t>
                          </m:r>
                        </m:sub>
                      </m:sSub>
                      <m:r>
                        <a:rPr lang="en-US" sz="3200" i="0">
                          <a:latin typeface="Cambria Math" panose="02040503050406030204" pitchFamily="18" charset="0"/>
                        </a:rPr>
                        <m:t>+</m:t>
                      </m:r>
                      <m:sSub>
                        <m:sSubPr>
                          <m:ctrlPr>
                            <a:rPr lang="en-US" sz="3200" i="1">
                              <a:solidFill>
                                <a:srgbClr val="836967"/>
                              </a:solidFill>
                              <a:latin typeface="Cambria Math" panose="02040503050406030204" pitchFamily="18" charset="0"/>
                            </a:rPr>
                          </m:ctrlPr>
                        </m:sSubPr>
                        <m:e>
                          <m:r>
                            <a:rPr lang="en-US" sz="3200" i="1">
                              <a:latin typeface="Cambria Math" panose="02040503050406030204" pitchFamily="18" charset="0"/>
                            </a:rPr>
                            <m:t>𝐸</m:t>
                          </m:r>
                        </m:e>
                        <m:sub>
                          <m:r>
                            <a:rPr lang="en-US" sz="3200" i="1">
                              <a:latin typeface="Cambria Math" panose="02040503050406030204" pitchFamily="18" charset="0"/>
                            </a:rPr>
                            <m:t>𝑠𝑡𝑜𝑟𝑒𝑑</m:t>
                          </m:r>
                        </m:sub>
                      </m:sSub>
                      <m:r>
                        <a:rPr lang="en-US" sz="3200" i="0">
                          <a:latin typeface="Cambria Math" panose="02040503050406030204" pitchFamily="18" charset="0"/>
                        </a:rPr>
                        <m:t>+</m:t>
                      </m:r>
                      <m:sSub>
                        <m:sSubPr>
                          <m:ctrlPr>
                            <a:rPr lang="en-US" sz="3200" i="1">
                              <a:solidFill>
                                <a:srgbClr val="836967"/>
                              </a:solidFill>
                              <a:latin typeface="Cambria Math" panose="02040503050406030204" pitchFamily="18" charset="0"/>
                            </a:rPr>
                          </m:ctrlPr>
                        </m:sSubPr>
                        <m:e>
                          <m:r>
                            <a:rPr lang="en-US" sz="3200" i="1">
                              <a:latin typeface="Cambria Math" panose="02040503050406030204" pitchFamily="18" charset="0"/>
                            </a:rPr>
                            <m:t>𝐸</m:t>
                          </m:r>
                        </m:e>
                        <m:sub>
                          <m:r>
                            <a:rPr lang="en-US" sz="3200" i="1">
                              <a:latin typeface="Cambria Math" panose="02040503050406030204" pitchFamily="18" charset="0"/>
                            </a:rPr>
                            <m:t>𝑙𝑜𝑠𝑠𝑒𝑠</m:t>
                          </m:r>
                        </m:sub>
                      </m:sSub>
                    </m:oMath>
                  </m:oMathPara>
                </a14:m>
                <a:endParaRPr lang="en-US" dirty="0"/>
              </a:p>
            </p:txBody>
          </p:sp>
        </mc:Choice>
        <mc:Fallback xmlns="">
          <p:sp>
            <p:nvSpPr>
              <p:cNvPr id="18" name="TextBox 17">
                <a:extLst>
                  <a:ext uri="{FF2B5EF4-FFF2-40B4-BE49-F238E27FC236}">
                    <a16:creationId xmlns:a16="http://schemas.microsoft.com/office/drawing/2014/main" id="{DC3667E7-8AC8-7942-BBCE-99E0E9189C2D}"/>
                  </a:ext>
                </a:extLst>
              </p:cNvPr>
              <p:cNvSpPr txBox="1">
                <a:spLocks noRot="1" noChangeAspect="1" noMove="1" noResize="1" noEditPoints="1" noAdjustHandles="1" noChangeArrowheads="1" noChangeShapeType="1" noTextEdit="1"/>
              </p:cNvSpPr>
              <p:nvPr/>
            </p:nvSpPr>
            <p:spPr>
              <a:xfrm>
                <a:off x="2653004" y="5746322"/>
                <a:ext cx="6096000" cy="584775"/>
              </a:xfrm>
              <a:prstGeom prst="rect">
                <a:avLst/>
              </a:prstGeom>
              <a:blipFill>
                <a:blip r:embed="rId6"/>
                <a:stretch>
                  <a:fillRect b="-8511"/>
                </a:stretch>
              </a:blipFill>
            </p:spPr>
            <p:txBody>
              <a:bodyPr/>
              <a:lstStyle/>
              <a:p>
                <a:r>
                  <a:rPr lang="en-US">
                    <a:noFill/>
                  </a:rPr>
                  <a:t> </a:t>
                </a:r>
              </a:p>
            </p:txBody>
          </p:sp>
        </mc:Fallback>
      </mc:AlternateContent>
    </p:spTree>
    <p:extLst>
      <p:ext uri="{BB962C8B-B14F-4D97-AF65-F5344CB8AC3E}">
        <p14:creationId xmlns:p14="http://schemas.microsoft.com/office/powerpoint/2010/main" val="17954652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DC395C6-469F-5640-A3F3-1C291183A447}"/>
              </a:ext>
            </a:extLst>
          </p:cNvPr>
          <p:cNvSpPr>
            <a:spLocks noGrp="1"/>
          </p:cNvSpPr>
          <p:nvPr>
            <p:ph type="body" sz="quarter" idx="10"/>
          </p:nvPr>
        </p:nvSpPr>
        <p:spPr/>
        <p:txBody>
          <a:bodyPr/>
          <a:lstStyle/>
          <a:p>
            <a:r>
              <a:rPr lang="en-US" dirty="0"/>
              <a:t>Multiple generators</a:t>
            </a:r>
          </a:p>
        </p:txBody>
      </p:sp>
      <p:grpSp>
        <p:nvGrpSpPr>
          <p:cNvPr id="7" name="Group 6">
            <a:extLst>
              <a:ext uri="{FF2B5EF4-FFF2-40B4-BE49-F238E27FC236}">
                <a16:creationId xmlns:a16="http://schemas.microsoft.com/office/drawing/2014/main" id="{5E78330E-920D-C74D-9337-077BDF8C392C}"/>
              </a:ext>
            </a:extLst>
          </p:cNvPr>
          <p:cNvGrpSpPr/>
          <p:nvPr/>
        </p:nvGrpSpPr>
        <p:grpSpPr>
          <a:xfrm>
            <a:off x="6955076" y="2247245"/>
            <a:ext cx="4036149" cy="2363510"/>
            <a:chOff x="6337559" y="1517616"/>
            <a:chExt cx="4036149" cy="2363510"/>
          </a:xfrm>
        </p:grpSpPr>
        <p:sp>
          <p:nvSpPr>
            <p:cNvPr id="8" name="Rectangle 7">
              <a:extLst>
                <a:ext uri="{FF2B5EF4-FFF2-40B4-BE49-F238E27FC236}">
                  <a16:creationId xmlns:a16="http://schemas.microsoft.com/office/drawing/2014/main" id="{1D666D8F-2E2F-D44E-A05C-39F83699EE41}"/>
                </a:ext>
              </a:extLst>
            </p:cNvPr>
            <p:cNvSpPr/>
            <p:nvPr/>
          </p:nvSpPr>
          <p:spPr>
            <a:xfrm>
              <a:off x="7493876" y="1618593"/>
              <a:ext cx="2364828" cy="2228193"/>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Network</a:t>
              </a:r>
            </a:p>
          </p:txBody>
        </p:sp>
        <p:cxnSp>
          <p:nvCxnSpPr>
            <p:cNvPr id="9" name="Elbow Connector 8">
              <a:extLst>
                <a:ext uri="{FF2B5EF4-FFF2-40B4-BE49-F238E27FC236}">
                  <a16:creationId xmlns:a16="http://schemas.microsoft.com/office/drawing/2014/main" id="{B47CA256-F0A4-0142-88C5-7FAEEDF9EC32}"/>
                </a:ext>
              </a:extLst>
            </p:cNvPr>
            <p:cNvCxnSpPr>
              <a:cxnSpLocks/>
            </p:cNvCxnSpPr>
            <p:nvPr/>
          </p:nvCxnSpPr>
          <p:spPr>
            <a:xfrm>
              <a:off x="9858701" y="1813032"/>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Elbow Connector 9">
              <a:extLst>
                <a:ext uri="{FF2B5EF4-FFF2-40B4-BE49-F238E27FC236}">
                  <a16:creationId xmlns:a16="http://schemas.microsoft.com/office/drawing/2014/main" id="{934D1D50-40C1-DE45-812D-648A543BA357}"/>
                </a:ext>
              </a:extLst>
            </p:cNvPr>
            <p:cNvCxnSpPr>
              <a:cxnSpLocks/>
            </p:cNvCxnSpPr>
            <p:nvPr/>
          </p:nvCxnSpPr>
          <p:spPr>
            <a:xfrm>
              <a:off x="9858701" y="2576396"/>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Elbow Connector 10">
              <a:extLst>
                <a:ext uri="{FF2B5EF4-FFF2-40B4-BE49-F238E27FC236}">
                  <a16:creationId xmlns:a16="http://schemas.microsoft.com/office/drawing/2014/main" id="{D4A0E38D-94DF-FF41-8456-90F850EE8589}"/>
                </a:ext>
              </a:extLst>
            </p:cNvPr>
            <p:cNvCxnSpPr>
              <a:cxnSpLocks/>
            </p:cNvCxnSpPr>
            <p:nvPr/>
          </p:nvCxnSpPr>
          <p:spPr>
            <a:xfrm>
              <a:off x="9848188" y="3339761"/>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11D72AA0-62CB-7A44-A6BB-32636FB11DD0}"/>
                </a:ext>
              </a:extLst>
            </p:cNvPr>
            <p:cNvGrpSpPr/>
            <p:nvPr/>
          </p:nvGrpSpPr>
          <p:grpSpPr>
            <a:xfrm>
              <a:off x="6337559" y="1517616"/>
              <a:ext cx="1156317" cy="647992"/>
              <a:chOff x="6337559" y="1829532"/>
              <a:chExt cx="1156317" cy="647992"/>
            </a:xfrm>
          </p:grpSpPr>
          <p:grpSp>
            <p:nvGrpSpPr>
              <p:cNvPr id="30" name="Group 32">
                <a:extLst>
                  <a:ext uri="{FF2B5EF4-FFF2-40B4-BE49-F238E27FC236}">
                    <a16:creationId xmlns:a16="http://schemas.microsoft.com/office/drawing/2014/main" id="{2695E681-5DF3-FE49-B4CD-01220230C654}"/>
                  </a:ext>
                </a:extLst>
              </p:cNvPr>
              <p:cNvGrpSpPr>
                <a:grpSpLocks/>
              </p:cNvGrpSpPr>
              <p:nvPr/>
            </p:nvGrpSpPr>
            <p:grpSpPr bwMode="auto">
              <a:xfrm>
                <a:off x="6337559" y="1829532"/>
                <a:ext cx="651826" cy="647992"/>
                <a:chOff x="634" y="1469"/>
                <a:chExt cx="411" cy="411"/>
              </a:xfrm>
              <a:solidFill>
                <a:schemeClr val="bg1"/>
              </a:solidFill>
            </p:grpSpPr>
            <p:sp>
              <p:nvSpPr>
                <p:cNvPr id="32" name="Oval 33">
                  <a:extLst>
                    <a:ext uri="{FF2B5EF4-FFF2-40B4-BE49-F238E27FC236}">
                      <a16:creationId xmlns:a16="http://schemas.microsoft.com/office/drawing/2014/main" id="{ADA8E9F8-CF50-F142-8DC0-9A2DF74F245D}"/>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3" name="Arc 34">
                  <a:extLst>
                    <a:ext uri="{FF2B5EF4-FFF2-40B4-BE49-F238E27FC236}">
                      <a16:creationId xmlns:a16="http://schemas.microsoft.com/office/drawing/2014/main" id="{44849A23-EFD5-FB4C-8E18-56FF262B65C2}"/>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4" name="Arc 35">
                  <a:extLst>
                    <a:ext uri="{FF2B5EF4-FFF2-40B4-BE49-F238E27FC236}">
                      <a16:creationId xmlns:a16="http://schemas.microsoft.com/office/drawing/2014/main" id="{6D7A2CCB-8161-E44B-B971-5764C518C394}"/>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5" name="Arc 36">
                  <a:extLst>
                    <a:ext uri="{FF2B5EF4-FFF2-40B4-BE49-F238E27FC236}">
                      <a16:creationId xmlns:a16="http://schemas.microsoft.com/office/drawing/2014/main" id="{823460A9-7E1F-B048-BCE5-A62867BDABF5}"/>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6" name="Arc 37">
                  <a:extLst>
                    <a:ext uri="{FF2B5EF4-FFF2-40B4-BE49-F238E27FC236}">
                      <a16:creationId xmlns:a16="http://schemas.microsoft.com/office/drawing/2014/main" id="{1C6A4769-D7E6-C84F-BDA7-736A58FE8F6B}"/>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31" name="Straight Connector 30">
                <a:extLst>
                  <a:ext uri="{FF2B5EF4-FFF2-40B4-BE49-F238E27FC236}">
                    <a16:creationId xmlns:a16="http://schemas.microsoft.com/office/drawing/2014/main" id="{36228B94-4EA0-D140-B29E-137D937D39C2}"/>
                  </a:ext>
                </a:extLst>
              </p:cNvPr>
              <p:cNvCxnSpPr>
                <a:stCxn id="32"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02B2695C-D918-714A-819F-F02CDC7F3521}"/>
                </a:ext>
              </a:extLst>
            </p:cNvPr>
            <p:cNvGrpSpPr/>
            <p:nvPr/>
          </p:nvGrpSpPr>
          <p:grpSpPr>
            <a:xfrm>
              <a:off x="6337559" y="2375375"/>
              <a:ext cx="1156317" cy="647992"/>
              <a:chOff x="6337559" y="1829532"/>
              <a:chExt cx="1156317" cy="647992"/>
            </a:xfrm>
          </p:grpSpPr>
          <p:grpSp>
            <p:nvGrpSpPr>
              <p:cNvPr id="23" name="Group 32">
                <a:extLst>
                  <a:ext uri="{FF2B5EF4-FFF2-40B4-BE49-F238E27FC236}">
                    <a16:creationId xmlns:a16="http://schemas.microsoft.com/office/drawing/2014/main" id="{31800742-E135-D949-AA08-B8207CA5B278}"/>
                  </a:ext>
                </a:extLst>
              </p:cNvPr>
              <p:cNvGrpSpPr>
                <a:grpSpLocks/>
              </p:cNvGrpSpPr>
              <p:nvPr/>
            </p:nvGrpSpPr>
            <p:grpSpPr bwMode="auto">
              <a:xfrm>
                <a:off x="6337559" y="1829532"/>
                <a:ext cx="651826" cy="647992"/>
                <a:chOff x="634" y="1469"/>
                <a:chExt cx="411" cy="411"/>
              </a:xfrm>
              <a:solidFill>
                <a:schemeClr val="bg1"/>
              </a:solidFill>
            </p:grpSpPr>
            <p:sp>
              <p:nvSpPr>
                <p:cNvPr id="25" name="Oval 33">
                  <a:extLst>
                    <a:ext uri="{FF2B5EF4-FFF2-40B4-BE49-F238E27FC236}">
                      <a16:creationId xmlns:a16="http://schemas.microsoft.com/office/drawing/2014/main" id="{2963489C-9C03-3744-8E3B-74E4D2A279BD}"/>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6" name="Arc 34">
                  <a:extLst>
                    <a:ext uri="{FF2B5EF4-FFF2-40B4-BE49-F238E27FC236}">
                      <a16:creationId xmlns:a16="http://schemas.microsoft.com/office/drawing/2014/main" id="{D69E0E0B-35F7-4248-94BD-096DAD6897C2}"/>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7" name="Arc 35">
                  <a:extLst>
                    <a:ext uri="{FF2B5EF4-FFF2-40B4-BE49-F238E27FC236}">
                      <a16:creationId xmlns:a16="http://schemas.microsoft.com/office/drawing/2014/main" id="{34499C5F-CD9B-E24A-8F41-4D954277C450}"/>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8" name="Arc 36">
                  <a:extLst>
                    <a:ext uri="{FF2B5EF4-FFF2-40B4-BE49-F238E27FC236}">
                      <a16:creationId xmlns:a16="http://schemas.microsoft.com/office/drawing/2014/main" id="{DE016F18-CAF7-C847-BB76-F923B158E81C}"/>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9" name="Arc 37">
                  <a:extLst>
                    <a:ext uri="{FF2B5EF4-FFF2-40B4-BE49-F238E27FC236}">
                      <a16:creationId xmlns:a16="http://schemas.microsoft.com/office/drawing/2014/main" id="{C13E032D-18D9-8542-B6DA-FFBBB97617A0}"/>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24" name="Straight Connector 23">
                <a:extLst>
                  <a:ext uri="{FF2B5EF4-FFF2-40B4-BE49-F238E27FC236}">
                    <a16:creationId xmlns:a16="http://schemas.microsoft.com/office/drawing/2014/main" id="{58E84E5D-4A08-0E46-A9FC-01902910E141}"/>
                  </a:ext>
                </a:extLst>
              </p:cNvPr>
              <p:cNvCxnSpPr>
                <a:stCxn id="25"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Group 14">
              <a:extLst>
                <a:ext uri="{FF2B5EF4-FFF2-40B4-BE49-F238E27FC236}">
                  <a16:creationId xmlns:a16="http://schemas.microsoft.com/office/drawing/2014/main" id="{53A0E62D-7FFC-1C46-B212-6F87114AD046}"/>
                </a:ext>
              </a:extLst>
            </p:cNvPr>
            <p:cNvGrpSpPr/>
            <p:nvPr/>
          </p:nvGrpSpPr>
          <p:grpSpPr>
            <a:xfrm>
              <a:off x="6337559" y="3233134"/>
              <a:ext cx="1156317" cy="647992"/>
              <a:chOff x="6337559" y="1829532"/>
              <a:chExt cx="1156317" cy="647992"/>
            </a:xfrm>
          </p:grpSpPr>
          <p:grpSp>
            <p:nvGrpSpPr>
              <p:cNvPr id="16" name="Group 32">
                <a:extLst>
                  <a:ext uri="{FF2B5EF4-FFF2-40B4-BE49-F238E27FC236}">
                    <a16:creationId xmlns:a16="http://schemas.microsoft.com/office/drawing/2014/main" id="{DD56D519-C6D0-6440-893E-E7707B635F2C}"/>
                  </a:ext>
                </a:extLst>
              </p:cNvPr>
              <p:cNvGrpSpPr>
                <a:grpSpLocks/>
              </p:cNvGrpSpPr>
              <p:nvPr/>
            </p:nvGrpSpPr>
            <p:grpSpPr bwMode="auto">
              <a:xfrm>
                <a:off x="6337559" y="1829532"/>
                <a:ext cx="651826" cy="647992"/>
                <a:chOff x="634" y="1469"/>
                <a:chExt cx="411" cy="411"/>
              </a:xfrm>
              <a:solidFill>
                <a:schemeClr val="bg1"/>
              </a:solidFill>
            </p:grpSpPr>
            <p:sp>
              <p:nvSpPr>
                <p:cNvPr id="18" name="Oval 33">
                  <a:extLst>
                    <a:ext uri="{FF2B5EF4-FFF2-40B4-BE49-F238E27FC236}">
                      <a16:creationId xmlns:a16="http://schemas.microsoft.com/office/drawing/2014/main" id="{DB76ED84-C3EF-AD4A-870C-96FF8C55311D}"/>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19" name="Arc 34">
                  <a:extLst>
                    <a:ext uri="{FF2B5EF4-FFF2-40B4-BE49-F238E27FC236}">
                      <a16:creationId xmlns:a16="http://schemas.microsoft.com/office/drawing/2014/main" id="{26742C14-6E15-3E43-9405-0B405CE3312B}"/>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0" name="Arc 35">
                  <a:extLst>
                    <a:ext uri="{FF2B5EF4-FFF2-40B4-BE49-F238E27FC236}">
                      <a16:creationId xmlns:a16="http://schemas.microsoft.com/office/drawing/2014/main" id="{87634AEC-09C9-574A-9EFD-3A9A380693BD}"/>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1" name="Arc 36">
                  <a:extLst>
                    <a:ext uri="{FF2B5EF4-FFF2-40B4-BE49-F238E27FC236}">
                      <a16:creationId xmlns:a16="http://schemas.microsoft.com/office/drawing/2014/main" id="{F1378890-7AD5-0045-A597-3AFCCD6C9887}"/>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2" name="Arc 37">
                  <a:extLst>
                    <a:ext uri="{FF2B5EF4-FFF2-40B4-BE49-F238E27FC236}">
                      <a16:creationId xmlns:a16="http://schemas.microsoft.com/office/drawing/2014/main" id="{5888857C-A1AD-094B-AD48-FEFC3A1A6947}"/>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17" name="Straight Connector 16">
                <a:extLst>
                  <a:ext uri="{FF2B5EF4-FFF2-40B4-BE49-F238E27FC236}">
                    <a16:creationId xmlns:a16="http://schemas.microsoft.com/office/drawing/2014/main" id="{CBA0FEDB-9982-404B-9BE2-A83CE537FA20}"/>
                  </a:ext>
                </a:extLst>
              </p:cNvPr>
              <p:cNvCxnSpPr>
                <a:stCxn id="18"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37" name="TextBox 36">
            <a:extLst>
              <a:ext uri="{FF2B5EF4-FFF2-40B4-BE49-F238E27FC236}">
                <a16:creationId xmlns:a16="http://schemas.microsoft.com/office/drawing/2014/main" id="{DB9A2053-0883-0A45-A616-1A52AE59B77B}"/>
              </a:ext>
            </a:extLst>
          </p:cNvPr>
          <p:cNvSpPr txBox="1"/>
          <p:nvPr/>
        </p:nvSpPr>
        <p:spPr>
          <a:xfrm>
            <a:off x="6606005" y="1780309"/>
            <a:ext cx="1348382" cy="400110"/>
          </a:xfrm>
          <a:prstGeom prst="rect">
            <a:avLst/>
          </a:prstGeom>
          <a:noFill/>
        </p:spPr>
        <p:txBody>
          <a:bodyPr wrap="none" rtlCol="0">
            <a:spAutoFit/>
          </a:bodyPr>
          <a:lstStyle/>
          <a:p>
            <a:r>
              <a:rPr lang="en-US" sz="2000" dirty="0"/>
              <a:t>Generators</a:t>
            </a:r>
          </a:p>
        </p:txBody>
      </p:sp>
      <p:sp>
        <p:nvSpPr>
          <p:cNvPr id="38" name="TextBox 37">
            <a:extLst>
              <a:ext uri="{FF2B5EF4-FFF2-40B4-BE49-F238E27FC236}">
                <a16:creationId xmlns:a16="http://schemas.microsoft.com/office/drawing/2014/main" id="{73AB893A-4D78-A54D-A0D5-BA5256F4398B}"/>
              </a:ext>
            </a:extLst>
          </p:cNvPr>
          <p:cNvSpPr txBox="1"/>
          <p:nvPr/>
        </p:nvSpPr>
        <p:spPr>
          <a:xfrm>
            <a:off x="10587769" y="1780309"/>
            <a:ext cx="785793" cy="400110"/>
          </a:xfrm>
          <a:prstGeom prst="rect">
            <a:avLst/>
          </a:prstGeom>
          <a:noFill/>
        </p:spPr>
        <p:txBody>
          <a:bodyPr wrap="none" rtlCol="0">
            <a:spAutoFit/>
          </a:bodyPr>
          <a:lstStyle/>
          <a:p>
            <a:r>
              <a:rPr lang="en-US" sz="2000" dirty="0"/>
              <a:t>Loads</a:t>
            </a:r>
          </a:p>
        </p:txBody>
      </p:sp>
      <p:grpSp>
        <p:nvGrpSpPr>
          <p:cNvPr id="5" name="Group 4">
            <a:extLst>
              <a:ext uri="{FF2B5EF4-FFF2-40B4-BE49-F238E27FC236}">
                <a16:creationId xmlns:a16="http://schemas.microsoft.com/office/drawing/2014/main" id="{C9FDBAFD-345F-2247-99F7-10EBEE498E3B}"/>
              </a:ext>
            </a:extLst>
          </p:cNvPr>
          <p:cNvGrpSpPr/>
          <p:nvPr/>
        </p:nvGrpSpPr>
        <p:grpSpPr>
          <a:xfrm>
            <a:off x="303544" y="2442985"/>
            <a:ext cx="6400800" cy="2276232"/>
            <a:chOff x="303544" y="2442985"/>
            <a:chExt cx="6400800" cy="2276232"/>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B0A0E9A-1880-754A-9865-FF0020E846FC}"/>
                    </a:ext>
                  </a:extLst>
                </p:cNvPr>
                <p:cNvSpPr txBox="1"/>
                <p:nvPr/>
              </p:nvSpPr>
              <p:spPr>
                <a:xfrm>
                  <a:off x="303544" y="3826665"/>
                  <a:ext cx="6400800" cy="892552"/>
                </a:xfrm>
                <a:prstGeom prst="rect">
                  <a:avLst/>
                </a:prstGeom>
                <a:noFill/>
              </p:spPr>
              <p:txBody>
                <a:bodyPr wrap="square">
                  <a:spAutoFit/>
                </a:bodyPr>
                <a:lstStyle/>
                <a:p>
                  <a:pPr>
                    <a:spcAft>
                      <a:spcPts val="600"/>
                    </a:spcAft>
                  </a:pP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𝐽</m:t>
                          </m:r>
                        </m:e>
                        <m:sub>
                          <m:r>
                            <a:rPr lang="en-US" sz="2400" i="1">
                              <a:latin typeface="Cambria Math" panose="02040503050406030204" pitchFamily="18" charset="0"/>
                            </a:rPr>
                            <m:t>𝐺</m:t>
                          </m:r>
                        </m:sub>
                      </m:sSub>
                      <m:r>
                        <a:rPr lang="en-US" sz="2400" b="0" i="1" smtClean="0">
                          <a:latin typeface="Cambria Math" panose="02040503050406030204" pitchFamily="18" charset="0"/>
                        </a:rPr>
                        <m:t>:</m:t>
                      </m:r>
                    </m:oMath>
                  </a14:m>
                  <a:r>
                    <a:rPr lang="en-US" sz="2400" dirty="0"/>
                    <a:t> combined inertia of all the generators and their prime movers</a:t>
                  </a:r>
                  <a:r>
                    <a:rPr lang="en-US" sz="2800" dirty="0">
                      <a:effectLst/>
                    </a:rPr>
                    <a:t>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2" name="TextBox 41">
                  <a:extLst>
                    <a:ext uri="{FF2B5EF4-FFF2-40B4-BE49-F238E27FC236}">
                      <a16:creationId xmlns:a16="http://schemas.microsoft.com/office/drawing/2014/main" id="{1B0A0E9A-1880-754A-9865-FF0020E846FC}"/>
                    </a:ext>
                  </a:extLst>
                </p:cNvPr>
                <p:cNvSpPr txBox="1">
                  <a:spLocks noRot="1" noChangeAspect="1" noMove="1" noResize="1" noEditPoints="1" noAdjustHandles="1" noChangeArrowheads="1" noChangeShapeType="1" noTextEdit="1"/>
                </p:cNvSpPr>
                <p:nvPr/>
              </p:nvSpPr>
              <p:spPr>
                <a:xfrm>
                  <a:off x="303544" y="3826665"/>
                  <a:ext cx="6400800" cy="892552"/>
                </a:xfrm>
                <a:prstGeom prst="rect">
                  <a:avLst/>
                </a:prstGeom>
                <a:blipFill>
                  <a:blip r:embed="rId2"/>
                  <a:stretch>
                    <a:fillRect l="-1587" t="-4225"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11E4818-9AAF-DD4B-94F5-898E14335C2E}"/>
                    </a:ext>
                  </a:extLst>
                </p:cNvPr>
                <p:cNvSpPr txBox="1"/>
                <p:nvPr/>
              </p:nvSpPr>
              <p:spPr>
                <a:xfrm>
                  <a:off x="479480" y="2442985"/>
                  <a:ext cx="6126525" cy="103560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𝐽</m:t>
                            </m:r>
                          </m:e>
                          <m:sub>
                            <m:r>
                              <a:rPr lang="en-US" sz="2400" i="1">
                                <a:latin typeface="Cambria Math" panose="02040503050406030204" pitchFamily="18" charset="0"/>
                              </a:rPr>
                              <m:t>𝐺</m:t>
                            </m:r>
                          </m:sub>
                        </m:sSub>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𝑚</m:t>
                            </m:r>
                          </m:sub>
                        </m:sSub>
                        <m:f>
                          <m:fPr>
                            <m:ctrlPr>
                              <a:rPr lang="en-US" sz="2400" i="1">
                                <a:latin typeface="Cambria Math" panose="02040503050406030204" pitchFamily="18" charset="0"/>
                              </a:rPr>
                            </m:ctrlPr>
                          </m:fPr>
                          <m:num>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𝑚</m:t>
                                </m:r>
                              </m:sub>
                            </m:sSub>
                          </m:num>
                          <m:den>
                            <m:r>
                              <a:rPr lang="en-US" sz="2400" i="1">
                                <a:latin typeface="Cambria Math" panose="02040503050406030204" pitchFamily="18" charset="0"/>
                              </a:rPr>
                              <m:t>𝑑𝑡</m:t>
                            </m:r>
                          </m:den>
                        </m:f>
                        <m:r>
                          <a:rPr lang="en-US" sz="2400" i="1">
                            <a:latin typeface="Cambria Math" panose="02040503050406030204" pitchFamily="18" charset="0"/>
                          </a:rPr>
                          <m:t>=</m:t>
                        </m:r>
                        <m:nary>
                          <m:naryPr>
                            <m:chr m:val="∑"/>
                            <m:limLoc m:val="undOvr"/>
                            <m:supHide m:val="on"/>
                            <m:ctrlPr>
                              <a:rPr lang="en-US" sz="2400" i="1">
                                <a:latin typeface="Cambria Math" panose="02040503050406030204" pitchFamily="18" charset="0"/>
                              </a:rPr>
                            </m:ctrlPr>
                          </m:naryPr>
                          <m:sub>
                            <m:r>
                              <a:rPr lang="en-US" sz="2400" i="1">
                                <a:latin typeface="Cambria Math" panose="02040503050406030204" pitchFamily="18" charset="0"/>
                              </a:rPr>
                              <m:t>𝑔</m:t>
                            </m:r>
                            <m:r>
                              <a:rPr lang="en-US" sz="2400" i="1">
                                <a:latin typeface="Cambria Math" panose="02040503050406030204" pitchFamily="18" charset="0"/>
                              </a:rPr>
                              <m:t>∈</m:t>
                            </m:r>
                            <m:r>
                              <a:rPr lang="en-US" sz="2400" i="1">
                                <a:latin typeface="Cambria Math" panose="02040503050406030204" pitchFamily="18" charset="0"/>
                              </a:rPr>
                              <m:t>𝐺</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𝑚</m:t>
                                </m:r>
                                <m:r>
                                  <a:rPr lang="en-US" sz="2400" i="1">
                                    <a:latin typeface="Cambria Math" panose="02040503050406030204" pitchFamily="18" charset="0"/>
                                  </a:rPr>
                                  <m:t>,</m:t>
                                </m:r>
                                <m:r>
                                  <a:rPr lang="en-US" sz="2400" i="1">
                                    <a:latin typeface="Cambria Math" panose="02040503050406030204" pitchFamily="18" charset="0"/>
                                  </a:rPr>
                                  <m:t>𝑔</m:t>
                                </m:r>
                              </m:sub>
                            </m:sSub>
                          </m:e>
                        </m:nary>
                        <m:r>
                          <a:rPr lang="en-US" sz="2400" i="1">
                            <a:latin typeface="Cambria Math" panose="02040503050406030204" pitchFamily="18" charset="0"/>
                          </a:rPr>
                          <m:t>−</m:t>
                        </m:r>
                        <m:nary>
                          <m:naryPr>
                            <m:chr m:val="∑"/>
                            <m:limLoc m:val="undOvr"/>
                            <m:supHide m:val="on"/>
                            <m:ctrlPr>
                              <a:rPr lang="en-US" sz="2400" i="1">
                                <a:latin typeface="Cambria Math" panose="02040503050406030204" pitchFamily="18" charset="0"/>
                              </a:rPr>
                            </m:ctrlPr>
                          </m:naryPr>
                          <m:sub>
                            <m:r>
                              <a:rPr lang="en-US" sz="2400" i="1">
                                <a:latin typeface="Cambria Math" panose="02040503050406030204" pitchFamily="18" charset="0"/>
                              </a:rPr>
                              <m:t>𝑙</m:t>
                            </m:r>
                            <m:r>
                              <a:rPr lang="en-US" sz="2400" i="1">
                                <a:latin typeface="Cambria Math" panose="02040503050406030204" pitchFamily="18" charset="0"/>
                              </a:rPr>
                              <m:t>∈</m:t>
                            </m:r>
                            <m:r>
                              <a:rPr lang="en-US" sz="2400" i="1">
                                <a:latin typeface="Cambria Math" panose="02040503050406030204" pitchFamily="18" charset="0"/>
                              </a:rPr>
                              <m:t>𝐿</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𝑙</m:t>
                                </m:r>
                              </m:sub>
                            </m:sSub>
                          </m:e>
                        </m:nary>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𝑙𝑜𝑠𝑠𝑒𝑠</m:t>
                            </m:r>
                          </m:sub>
                        </m:sSub>
                        <m:r>
                          <a:rPr lang="en-US" sz="2400" b="0" i="1" smtClean="0">
                            <a:latin typeface="Cambria Math" panose="02040503050406030204" pitchFamily="18" charset="0"/>
                          </a:rPr>
                          <m:t>&gt;</m:t>
                        </m:r>
                        <m:r>
                          <a:rPr lang="en-US" sz="2400" i="1">
                            <a:latin typeface="Cambria Math" panose="02040503050406030204" pitchFamily="18" charset="0"/>
                          </a:rPr>
                          <m:t>0</m:t>
                        </m:r>
                      </m:oMath>
                    </m:oMathPara>
                  </a14:m>
                  <a:endParaRPr lang="en-US" sz="3200" dirty="0"/>
                </a:p>
              </p:txBody>
            </p:sp>
          </mc:Choice>
          <mc:Fallback xmlns="">
            <p:sp>
              <p:nvSpPr>
                <p:cNvPr id="40" name="TextBox 39">
                  <a:extLst>
                    <a:ext uri="{FF2B5EF4-FFF2-40B4-BE49-F238E27FC236}">
                      <a16:creationId xmlns:a16="http://schemas.microsoft.com/office/drawing/2014/main" id="{D11E4818-9AAF-DD4B-94F5-898E14335C2E}"/>
                    </a:ext>
                  </a:extLst>
                </p:cNvPr>
                <p:cNvSpPr txBox="1">
                  <a:spLocks noRot="1" noChangeAspect="1" noMove="1" noResize="1" noEditPoints="1" noAdjustHandles="1" noChangeArrowheads="1" noChangeShapeType="1" noTextEdit="1"/>
                </p:cNvSpPr>
                <p:nvPr/>
              </p:nvSpPr>
              <p:spPr>
                <a:xfrm>
                  <a:off x="479480" y="2442985"/>
                  <a:ext cx="6126525" cy="1035605"/>
                </a:xfrm>
                <a:prstGeom prst="rect">
                  <a:avLst/>
                </a:prstGeom>
                <a:blipFill>
                  <a:blip r:embed="rId3"/>
                  <a:stretch>
                    <a:fillRect l="-620" t="-124096" b="-166265"/>
                  </a:stretch>
                </a:blipFill>
              </p:spPr>
              <p:txBody>
                <a:bodyPr/>
                <a:lstStyle/>
                <a:p>
                  <a:r>
                    <a:rPr lang="en-US">
                      <a:noFill/>
                    </a:rPr>
                    <a:t> </a:t>
                  </a:r>
                </a:p>
              </p:txBody>
            </p:sp>
          </mc:Fallback>
        </mc:AlternateContent>
      </p:grpSp>
      <p:sp>
        <p:nvSpPr>
          <p:cNvPr id="2" name="TextBox 1">
            <a:extLst>
              <a:ext uri="{FF2B5EF4-FFF2-40B4-BE49-F238E27FC236}">
                <a16:creationId xmlns:a16="http://schemas.microsoft.com/office/drawing/2014/main" id="{0FB53E13-F3E0-1946-BC57-1EB287445872}"/>
              </a:ext>
            </a:extLst>
          </p:cNvPr>
          <p:cNvSpPr txBox="1"/>
          <p:nvPr/>
        </p:nvSpPr>
        <p:spPr>
          <a:xfrm>
            <a:off x="303544" y="5067292"/>
            <a:ext cx="5274521" cy="461665"/>
          </a:xfrm>
          <a:prstGeom prst="rect">
            <a:avLst/>
          </a:prstGeom>
          <a:noFill/>
        </p:spPr>
        <p:txBody>
          <a:bodyPr wrap="none" rtlCol="0">
            <a:spAutoFit/>
          </a:bodyPr>
          <a:lstStyle/>
          <a:p>
            <a:r>
              <a:rPr lang="en-US" sz="2400" dirty="0">
                <a:sym typeface="Wingdings" pitchFamily="2" charset="2"/>
              </a:rPr>
              <a:t> </a:t>
            </a:r>
            <a:r>
              <a:rPr lang="en-US" sz="2400" dirty="0"/>
              <a:t>All the generators accelerate together</a:t>
            </a:r>
          </a:p>
        </p:txBody>
      </p:sp>
      <p:sp>
        <p:nvSpPr>
          <p:cNvPr id="41" name="TextBox 40">
            <a:extLst>
              <a:ext uri="{FF2B5EF4-FFF2-40B4-BE49-F238E27FC236}">
                <a16:creationId xmlns:a16="http://schemas.microsoft.com/office/drawing/2014/main" id="{5C7C0B82-B562-DF4F-93C6-E70A0D6CF0F1}"/>
              </a:ext>
            </a:extLst>
          </p:cNvPr>
          <p:cNvSpPr txBox="1"/>
          <p:nvPr/>
        </p:nvSpPr>
        <p:spPr>
          <a:xfrm>
            <a:off x="303544" y="5646199"/>
            <a:ext cx="4003917" cy="461665"/>
          </a:xfrm>
          <a:prstGeom prst="rect">
            <a:avLst/>
          </a:prstGeom>
          <a:noFill/>
        </p:spPr>
        <p:txBody>
          <a:bodyPr wrap="none" rtlCol="0">
            <a:spAutoFit/>
          </a:bodyPr>
          <a:lstStyle/>
          <a:p>
            <a:r>
              <a:rPr lang="en-US" sz="2400" dirty="0">
                <a:sym typeface="Wingdings" pitchFamily="2" charset="2"/>
              </a:rPr>
              <a:t> </a:t>
            </a:r>
            <a:r>
              <a:rPr lang="en-US" sz="2400" dirty="0"/>
              <a:t>System frequency increases</a:t>
            </a:r>
          </a:p>
        </p:txBody>
      </p:sp>
      <p:grpSp>
        <p:nvGrpSpPr>
          <p:cNvPr id="12" name="Group 11">
            <a:extLst>
              <a:ext uri="{FF2B5EF4-FFF2-40B4-BE49-F238E27FC236}">
                <a16:creationId xmlns:a16="http://schemas.microsoft.com/office/drawing/2014/main" id="{F3236225-C5AE-6948-9689-5D3CB9E5864C}"/>
              </a:ext>
            </a:extLst>
          </p:cNvPr>
          <p:cNvGrpSpPr/>
          <p:nvPr/>
        </p:nvGrpSpPr>
        <p:grpSpPr>
          <a:xfrm>
            <a:off x="486888" y="1876301"/>
            <a:ext cx="11086440" cy="1667104"/>
            <a:chOff x="486888" y="1876301"/>
            <a:chExt cx="11086440" cy="1667104"/>
          </a:xfrm>
        </p:grpSpPr>
        <p:sp>
          <p:nvSpPr>
            <p:cNvPr id="43" name="TextBox 42">
              <a:extLst>
                <a:ext uri="{FF2B5EF4-FFF2-40B4-BE49-F238E27FC236}">
                  <a16:creationId xmlns:a16="http://schemas.microsoft.com/office/drawing/2014/main" id="{782C98D7-702E-1748-92C1-A8E5E9CB6032}"/>
                </a:ext>
              </a:extLst>
            </p:cNvPr>
            <p:cNvSpPr txBox="1"/>
            <p:nvPr/>
          </p:nvSpPr>
          <p:spPr>
            <a:xfrm>
              <a:off x="486888" y="1876301"/>
              <a:ext cx="3314497" cy="461665"/>
            </a:xfrm>
            <a:prstGeom prst="rect">
              <a:avLst/>
            </a:prstGeom>
            <a:noFill/>
          </p:spPr>
          <p:txBody>
            <a:bodyPr wrap="none" rtlCol="0">
              <a:spAutoFit/>
            </a:bodyPr>
            <a:lstStyle/>
            <a:p>
              <a:r>
                <a:rPr lang="en-US" sz="2400" dirty="0"/>
                <a:t>Sudden decrease in load:</a:t>
              </a:r>
            </a:p>
          </p:txBody>
        </p:sp>
        <p:sp>
          <p:nvSpPr>
            <p:cNvPr id="6" name="Up Arrow 5">
              <a:extLst>
                <a:ext uri="{FF2B5EF4-FFF2-40B4-BE49-F238E27FC236}">
                  <a16:creationId xmlns:a16="http://schemas.microsoft.com/office/drawing/2014/main" id="{81143C60-A62F-A149-89D6-9749768E66D0}"/>
                </a:ext>
              </a:extLst>
            </p:cNvPr>
            <p:cNvSpPr/>
            <p:nvPr/>
          </p:nvSpPr>
          <p:spPr>
            <a:xfrm rot="8541566">
              <a:off x="11228020" y="2685646"/>
              <a:ext cx="345308" cy="857759"/>
            </a:xfrm>
            <a:prstGeom prst="upArrow">
              <a:avLst/>
            </a:prstGeom>
            <a:solidFill>
              <a:schemeClr val="accent2">
                <a:lumMod val="60000"/>
                <a:lumOff val="40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81999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DC395C6-469F-5640-A3F3-1C291183A447}"/>
              </a:ext>
            </a:extLst>
          </p:cNvPr>
          <p:cNvSpPr>
            <a:spLocks noGrp="1"/>
          </p:cNvSpPr>
          <p:nvPr>
            <p:ph type="body" sz="quarter" idx="10"/>
          </p:nvPr>
        </p:nvSpPr>
        <p:spPr/>
        <p:txBody>
          <a:bodyPr/>
          <a:lstStyle/>
          <a:p>
            <a:r>
              <a:rPr lang="en-US" dirty="0"/>
              <a:t>Multiple generators</a:t>
            </a:r>
          </a:p>
        </p:txBody>
      </p:sp>
      <p:grpSp>
        <p:nvGrpSpPr>
          <p:cNvPr id="7" name="Group 6">
            <a:extLst>
              <a:ext uri="{FF2B5EF4-FFF2-40B4-BE49-F238E27FC236}">
                <a16:creationId xmlns:a16="http://schemas.microsoft.com/office/drawing/2014/main" id="{5E78330E-920D-C74D-9337-077BDF8C392C}"/>
              </a:ext>
            </a:extLst>
          </p:cNvPr>
          <p:cNvGrpSpPr/>
          <p:nvPr/>
        </p:nvGrpSpPr>
        <p:grpSpPr>
          <a:xfrm>
            <a:off x="6955076" y="2247245"/>
            <a:ext cx="4036149" cy="2363510"/>
            <a:chOff x="6337559" y="1517616"/>
            <a:chExt cx="4036149" cy="2363510"/>
          </a:xfrm>
        </p:grpSpPr>
        <p:sp>
          <p:nvSpPr>
            <p:cNvPr id="8" name="Rectangle 7">
              <a:extLst>
                <a:ext uri="{FF2B5EF4-FFF2-40B4-BE49-F238E27FC236}">
                  <a16:creationId xmlns:a16="http://schemas.microsoft.com/office/drawing/2014/main" id="{1D666D8F-2E2F-D44E-A05C-39F83699EE41}"/>
                </a:ext>
              </a:extLst>
            </p:cNvPr>
            <p:cNvSpPr/>
            <p:nvPr/>
          </p:nvSpPr>
          <p:spPr>
            <a:xfrm>
              <a:off x="7493876" y="1618593"/>
              <a:ext cx="2364828" cy="2228193"/>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Network</a:t>
              </a:r>
            </a:p>
          </p:txBody>
        </p:sp>
        <p:cxnSp>
          <p:nvCxnSpPr>
            <p:cNvPr id="9" name="Elbow Connector 8">
              <a:extLst>
                <a:ext uri="{FF2B5EF4-FFF2-40B4-BE49-F238E27FC236}">
                  <a16:creationId xmlns:a16="http://schemas.microsoft.com/office/drawing/2014/main" id="{B47CA256-F0A4-0142-88C5-7FAEEDF9EC32}"/>
                </a:ext>
              </a:extLst>
            </p:cNvPr>
            <p:cNvCxnSpPr>
              <a:cxnSpLocks/>
            </p:cNvCxnSpPr>
            <p:nvPr/>
          </p:nvCxnSpPr>
          <p:spPr>
            <a:xfrm>
              <a:off x="9858701" y="1813032"/>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Elbow Connector 9">
              <a:extLst>
                <a:ext uri="{FF2B5EF4-FFF2-40B4-BE49-F238E27FC236}">
                  <a16:creationId xmlns:a16="http://schemas.microsoft.com/office/drawing/2014/main" id="{934D1D50-40C1-DE45-812D-648A543BA357}"/>
                </a:ext>
              </a:extLst>
            </p:cNvPr>
            <p:cNvCxnSpPr>
              <a:cxnSpLocks/>
            </p:cNvCxnSpPr>
            <p:nvPr/>
          </p:nvCxnSpPr>
          <p:spPr>
            <a:xfrm>
              <a:off x="9858701" y="2576396"/>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Elbow Connector 10">
              <a:extLst>
                <a:ext uri="{FF2B5EF4-FFF2-40B4-BE49-F238E27FC236}">
                  <a16:creationId xmlns:a16="http://schemas.microsoft.com/office/drawing/2014/main" id="{D4A0E38D-94DF-FF41-8456-90F850EE8589}"/>
                </a:ext>
              </a:extLst>
            </p:cNvPr>
            <p:cNvCxnSpPr>
              <a:cxnSpLocks/>
            </p:cNvCxnSpPr>
            <p:nvPr/>
          </p:nvCxnSpPr>
          <p:spPr>
            <a:xfrm>
              <a:off x="9848188" y="3339761"/>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11D72AA0-62CB-7A44-A6BB-32636FB11DD0}"/>
                </a:ext>
              </a:extLst>
            </p:cNvPr>
            <p:cNvGrpSpPr/>
            <p:nvPr/>
          </p:nvGrpSpPr>
          <p:grpSpPr>
            <a:xfrm>
              <a:off x="6337559" y="1517616"/>
              <a:ext cx="1156317" cy="647992"/>
              <a:chOff x="6337559" y="1829532"/>
              <a:chExt cx="1156317" cy="647992"/>
            </a:xfrm>
          </p:grpSpPr>
          <p:grpSp>
            <p:nvGrpSpPr>
              <p:cNvPr id="30" name="Group 32">
                <a:extLst>
                  <a:ext uri="{FF2B5EF4-FFF2-40B4-BE49-F238E27FC236}">
                    <a16:creationId xmlns:a16="http://schemas.microsoft.com/office/drawing/2014/main" id="{2695E681-5DF3-FE49-B4CD-01220230C654}"/>
                  </a:ext>
                </a:extLst>
              </p:cNvPr>
              <p:cNvGrpSpPr>
                <a:grpSpLocks/>
              </p:cNvGrpSpPr>
              <p:nvPr/>
            </p:nvGrpSpPr>
            <p:grpSpPr bwMode="auto">
              <a:xfrm>
                <a:off x="6337559" y="1829532"/>
                <a:ext cx="651826" cy="647992"/>
                <a:chOff x="634" y="1469"/>
                <a:chExt cx="411" cy="411"/>
              </a:xfrm>
              <a:solidFill>
                <a:schemeClr val="bg1"/>
              </a:solidFill>
            </p:grpSpPr>
            <p:sp>
              <p:nvSpPr>
                <p:cNvPr id="32" name="Oval 33">
                  <a:extLst>
                    <a:ext uri="{FF2B5EF4-FFF2-40B4-BE49-F238E27FC236}">
                      <a16:creationId xmlns:a16="http://schemas.microsoft.com/office/drawing/2014/main" id="{ADA8E9F8-CF50-F142-8DC0-9A2DF74F245D}"/>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3" name="Arc 34">
                  <a:extLst>
                    <a:ext uri="{FF2B5EF4-FFF2-40B4-BE49-F238E27FC236}">
                      <a16:creationId xmlns:a16="http://schemas.microsoft.com/office/drawing/2014/main" id="{44849A23-EFD5-FB4C-8E18-56FF262B65C2}"/>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4" name="Arc 35">
                  <a:extLst>
                    <a:ext uri="{FF2B5EF4-FFF2-40B4-BE49-F238E27FC236}">
                      <a16:creationId xmlns:a16="http://schemas.microsoft.com/office/drawing/2014/main" id="{6D7A2CCB-8161-E44B-B971-5764C518C394}"/>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5" name="Arc 36">
                  <a:extLst>
                    <a:ext uri="{FF2B5EF4-FFF2-40B4-BE49-F238E27FC236}">
                      <a16:creationId xmlns:a16="http://schemas.microsoft.com/office/drawing/2014/main" id="{823460A9-7E1F-B048-BCE5-A62867BDABF5}"/>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6" name="Arc 37">
                  <a:extLst>
                    <a:ext uri="{FF2B5EF4-FFF2-40B4-BE49-F238E27FC236}">
                      <a16:creationId xmlns:a16="http://schemas.microsoft.com/office/drawing/2014/main" id="{1C6A4769-D7E6-C84F-BDA7-736A58FE8F6B}"/>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31" name="Straight Connector 30">
                <a:extLst>
                  <a:ext uri="{FF2B5EF4-FFF2-40B4-BE49-F238E27FC236}">
                    <a16:creationId xmlns:a16="http://schemas.microsoft.com/office/drawing/2014/main" id="{36228B94-4EA0-D140-B29E-137D937D39C2}"/>
                  </a:ext>
                </a:extLst>
              </p:cNvPr>
              <p:cNvCxnSpPr>
                <a:stCxn id="32"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02B2695C-D918-714A-819F-F02CDC7F3521}"/>
                </a:ext>
              </a:extLst>
            </p:cNvPr>
            <p:cNvGrpSpPr/>
            <p:nvPr/>
          </p:nvGrpSpPr>
          <p:grpSpPr>
            <a:xfrm>
              <a:off x="6337559" y="2375375"/>
              <a:ext cx="1156317" cy="647992"/>
              <a:chOff x="6337559" y="1829532"/>
              <a:chExt cx="1156317" cy="647992"/>
            </a:xfrm>
          </p:grpSpPr>
          <p:grpSp>
            <p:nvGrpSpPr>
              <p:cNvPr id="23" name="Group 32">
                <a:extLst>
                  <a:ext uri="{FF2B5EF4-FFF2-40B4-BE49-F238E27FC236}">
                    <a16:creationId xmlns:a16="http://schemas.microsoft.com/office/drawing/2014/main" id="{31800742-E135-D949-AA08-B8207CA5B278}"/>
                  </a:ext>
                </a:extLst>
              </p:cNvPr>
              <p:cNvGrpSpPr>
                <a:grpSpLocks/>
              </p:cNvGrpSpPr>
              <p:nvPr/>
            </p:nvGrpSpPr>
            <p:grpSpPr bwMode="auto">
              <a:xfrm>
                <a:off x="6337559" y="1829532"/>
                <a:ext cx="651826" cy="647992"/>
                <a:chOff x="634" y="1469"/>
                <a:chExt cx="411" cy="411"/>
              </a:xfrm>
              <a:solidFill>
                <a:schemeClr val="bg1"/>
              </a:solidFill>
            </p:grpSpPr>
            <p:sp>
              <p:nvSpPr>
                <p:cNvPr id="25" name="Oval 33">
                  <a:extLst>
                    <a:ext uri="{FF2B5EF4-FFF2-40B4-BE49-F238E27FC236}">
                      <a16:creationId xmlns:a16="http://schemas.microsoft.com/office/drawing/2014/main" id="{2963489C-9C03-3744-8E3B-74E4D2A279BD}"/>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6" name="Arc 34">
                  <a:extLst>
                    <a:ext uri="{FF2B5EF4-FFF2-40B4-BE49-F238E27FC236}">
                      <a16:creationId xmlns:a16="http://schemas.microsoft.com/office/drawing/2014/main" id="{D69E0E0B-35F7-4248-94BD-096DAD6897C2}"/>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7" name="Arc 35">
                  <a:extLst>
                    <a:ext uri="{FF2B5EF4-FFF2-40B4-BE49-F238E27FC236}">
                      <a16:creationId xmlns:a16="http://schemas.microsoft.com/office/drawing/2014/main" id="{34499C5F-CD9B-E24A-8F41-4D954277C450}"/>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8" name="Arc 36">
                  <a:extLst>
                    <a:ext uri="{FF2B5EF4-FFF2-40B4-BE49-F238E27FC236}">
                      <a16:creationId xmlns:a16="http://schemas.microsoft.com/office/drawing/2014/main" id="{DE016F18-CAF7-C847-BB76-F923B158E81C}"/>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9" name="Arc 37">
                  <a:extLst>
                    <a:ext uri="{FF2B5EF4-FFF2-40B4-BE49-F238E27FC236}">
                      <a16:creationId xmlns:a16="http://schemas.microsoft.com/office/drawing/2014/main" id="{C13E032D-18D9-8542-B6DA-FFBBB97617A0}"/>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24" name="Straight Connector 23">
                <a:extLst>
                  <a:ext uri="{FF2B5EF4-FFF2-40B4-BE49-F238E27FC236}">
                    <a16:creationId xmlns:a16="http://schemas.microsoft.com/office/drawing/2014/main" id="{58E84E5D-4A08-0E46-A9FC-01902910E141}"/>
                  </a:ext>
                </a:extLst>
              </p:cNvPr>
              <p:cNvCxnSpPr>
                <a:stCxn id="25"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Group 14">
              <a:extLst>
                <a:ext uri="{FF2B5EF4-FFF2-40B4-BE49-F238E27FC236}">
                  <a16:creationId xmlns:a16="http://schemas.microsoft.com/office/drawing/2014/main" id="{53A0E62D-7FFC-1C46-B212-6F87114AD046}"/>
                </a:ext>
              </a:extLst>
            </p:cNvPr>
            <p:cNvGrpSpPr/>
            <p:nvPr/>
          </p:nvGrpSpPr>
          <p:grpSpPr>
            <a:xfrm>
              <a:off x="6337559" y="3233134"/>
              <a:ext cx="1156317" cy="647992"/>
              <a:chOff x="6337559" y="1829532"/>
              <a:chExt cx="1156317" cy="647992"/>
            </a:xfrm>
          </p:grpSpPr>
          <p:grpSp>
            <p:nvGrpSpPr>
              <p:cNvPr id="16" name="Group 32">
                <a:extLst>
                  <a:ext uri="{FF2B5EF4-FFF2-40B4-BE49-F238E27FC236}">
                    <a16:creationId xmlns:a16="http://schemas.microsoft.com/office/drawing/2014/main" id="{DD56D519-C6D0-6440-893E-E7707B635F2C}"/>
                  </a:ext>
                </a:extLst>
              </p:cNvPr>
              <p:cNvGrpSpPr>
                <a:grpSpLocks/>
              </p:cNvGrpSpPr>
              <p:nvPr/>
            </p:nvGrpSpPr>
            <p:grpSpPr bwMode="auto">
              <a:xfrm>
                <a:off x="6337559" y="1829532"/>
                <a:ext cx="651826" cy="647992"/>
                <a:chOff x="634" y="1469"/>
                <a:chExt cx="411" cy="411"/>
              </a:xfrm>
              <a:solidFill>
                <a:schemeClr val="bg1"/>
              </a:solidFill>
            </p:grpSpPr>
            <p:sp>
              <p:nvSpPr>
                <p:cNvPr id="18" name="Oval 33">
                  <a:extLst>
                    <a:ext uri="{FF2B5EF4-FFF2-40B4-BE49-F238E27FC236}">
                      <a16:creationId xmlns:a16="http://schemas.microsoft.com/office/drawing/2014/main" id="{DB76ED84-C3EF-AD4A-870C-96FF8C55311D}"/>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19" name="Arc 34">
                  <a:extLst>
                    <a:ext uri="{FF2B5EF4-FFF2-40B4-BE49-F238E27FC236}">
                      <a16:creationId xmlns:a16="http://schemas.microsoft.com/office/drawing/2014/main" id="{26742C14-6E15-3E43-9405-0B405CE3312B}"/>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0" name="Arc 35">
                  <a:extLst>
                    <a:ext uri="{FF2B5EF4-FFF2-40B4-BE49-F238E27FC236}">
                      <a16:creationId xmlns:a16="http://schemas.microsoft.com/office/drawing/2014/main" id="{87634AEC-09C9-574A-9EFD-3A9A380693BD}"/>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1" name="Arc 36">
                  <a:extLst>
                    <a:ext uri="{FF2B5EF4-FFF2-40B4-BE49-F238E27FC236}">
                      <a16:creationId xmlns:a16="http://schemas.microsoft.com/office/drawing/2014/main" id="{F1378890-7AD5-0045-A597-3AFCCD6C9887}"/>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2" name="Arc 37">
                  <a:extLst>
                    <a:ext uri="{FF2B5EF4-FFF2-40B4-BE49-F238E27FC236}">
                      <a16:creationId xmlns:a16="http://schemas.microsoft.com/office/drawing/2014/main" id="{5888857C-A1AD-094B-AD48-FEFC3A1A6947}"/>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17" name="Straight Connector 16">
                <a:extLst>
                  <a:ext uri="{FF2B5EF4-FFF2-40B4-BE49-F238E27FC236}">
                    <a16:creationId xmlns:a16="http://schemas.microsoft.com/office/drawing/2014/main" id="{CBA0FEDB-9982-404B-9BE2-A83CE537FA20}"/>
                  </a:ext>
                </a:extLst>
              </p:cNvPr>
              <p:cNvCxnSpPr>
                <a:stCxn id="18"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37" name="TextBox 36">
            <a:extLst>
              <a:ext uri="{FF2B5EF4-FFF2-40B4-BE49-F238E27FC236}">
                <a16:creationId xmlns:a16="http://schemas.microsoft.com/office/drawing/2014/main" id="{DB9A2053-0883-0A45-A616-1A52AE59B77B}"/>
              </a:ext>
            </a:extLst>
          </p:cNvPr>
          <p:cNvSpPr txBox="1"/>
          <p:nvPr/>
        </p:nvSpPr>
        <p:spPr>
          <a:xfrm>
            <a:off x="6606005" y="1780309"/>
            <a:ext cx="1348382" cy="400110"/>
          </a:xfrm>
          <a:prstGeom prst="rect">
            <a:avLst/>
          </a:prstGeom>
          <a:noFill/>
        </p:spPr>
        <p:txBody>
          <a:bodyPr wrap="none" rtlCol="0">
            <a:spAutoFit/>
          </a:bodyPr>
          <a:lstStyle/>
          <a:p>
            <a:r>
              <a:rPr lang="en-US" sz="2000" dirty="0"/>
              <a:t>Generators</a:t>
            </a:r>
          </a:p>
        </p:txBody>
      </p:sp>
      <p:sp>
        <p:nvSpPr>
          <p:cNvPr id="38" name="TextBox 37">
            <a:extLst>
              <a:ext uri="{FF2B5EF4-FFF2-40B4-BE49-F238E27FC236}">
                <a16:creationId xmlns:a16="http://schemas.microsoft.com/office/drawing/2014/main" id="{73AB893A-4D78-A54D-A0D5-BA5256F4398B}"/>
              </a:ext>
            </a:extLst>
          </p:cNvPr>
          <p:cNvSpPr txBox="1"/>
          <p:nvPr/>
        </p:nvSpPr>
        <p:spPr>
          <a:xfrm>
            <a:off x="10587769" y="1780309"/>
            <a:ext cx="785793" cy="400110"/>
          </a:xfrm>
          <a:prstGeom prst="rect">
            <a:avLst/>
          </a:prstGeom>
          <a:noFill/>
        </p:spPr>
        <p:txBody>
          <a:bodyPr wrap="none" rtlCol="0">
            <a:spAutoFit/>
          </a:bodyPr>
          <a:lstStyle/>
          <a:p>
            <a:r>
              <a:rPr lang="en-US" sz="2000" dirty="0"/>
              <a:t>Loads</a:t>
            </a:r>
          </a:p>
        </p:txBody>
      </p:sp>
      <p:grpSp>
        <p:nvGrpSpPr>
          <p:cNvPr id="5" name="Group 4">
            <a:extLst>
              <a:ext uri="{FF2B5EF4-FFF2-40B4-BE49-F238E27FC236}">
                <a16:creationId xmlns:a16="http://schemas.microsoft.com/office/drawing/2014/main" id="{C9FDBAFD-345F-2247-99F7-10EBEE498E3B}"/>
              </a:ext>
            </a:extLst>
          </p:cNvPr>
          <p:cNvGrpSpPr/>
          <p:nvPr/>
        </p:nvGrpSpPr>
        <p:grpSpPr>
          <a:xfrm>
            <a:off x="303544" y="2442985"/>
            <a:ext cx="6400800" cy="2276232"/>
            <a:chOff x="303544" y="2442985"/>
            <a:chExt cx="6400800" cy="2276232"/>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B0A0E9A-1880-754A-9865-FF0020E846FC}"/>
                    </a:ext>
                  </a:extLst>
                </p:cNvPr>
                <p:cNvSpPr txBox="1"/>
                <p:nvPr/>
              </p:nvSpPr>
              <p:spPr>
                <a:xfrm>
                  <a:off x="303544" y="3826665"/>
                  <a:ext cx="6400800" cy="892552"/>
                </a:xfrm>
                <a:prstGeom prst="rect">
                  <a:avLst/>
                </a:prstGeom>
                <a:noFill/>
              </p:spPr>
              <p:txBody>
                <a:bodyPr wrap="square">
                  <a:spAutoFit/>
                </a:bodyPr>
                <a:lstStyle/>
                <a:p>
                  <a:pPr>
                    <a:spcAft>
                      <a:spcPts val="600"/>
                    </a:spcAft>
                  </a:pP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𝐽</m:t>
                          </m:r>
                        </m:e>
                        <m:sub>
                          <m:r>
                            <a:rPr lang="en-US" sz="2400" i="1">
                              <a:latin typeface="Cambria Math" panose="02040503050406030204" pitchFamily="18" charset="0"/>
                            </a:rPr>
                            <m:t>𝐺</m:t>
                          </m:r>
                        </m:sub>
                      </m:sSub>
                      <m:r>
                        <a:rPr lang="en-US" sz="2400" b="0" i="1" smtClean="0">
                          <a:latin typeface="Cambria Math" panose="02040503050406030204" pitchFamily="18" charset="0"/>
                        </a:rPr>
                        <m:t>:</m:t>
                      </m:r>
                    </m:oMath>
                  </a14:m>
                  <a:r>
                    <a:rPr lang="en-US" sz="2400" dirty="0"/>
                    <a:t> </a:t>
                  </a:r>
                  <a:r>
                    <a:rPr lang="en-US" sz="2400" b="1" dirty="0"/>
                    <a:t>combined inertia</a:t>
                  </a:r>
                  <a:r>
                    <a:rPr lang="en-US" sz="2400" dirty="0"/>
                    <a:t> of all the generators and their prime movers</a:t>
                  </a:r>
                  <a:r>
                    <a:rPr lang="en-US" sz="2800" dirty="0">
                      <a:effectLst/>
                    </a:rPr>
                    <a:t>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2" name="TextBox 41">
                  <a:extLst>
                    <a:ext uri="{FF2B5EF4-FFF2-40B4-BE49-F238E27FC236}">
                      <a16:creationId xmlns:a16="http://schemas.microsoft.com/office/drawing/2014/main" id="{1B0A0E9A-1880-754A-9865-FF0020E846FC}"/>
                    </a:ext>
                  </a:extLst>
                </p:cNvPr>
                <p:cNvSpPr txBox="1">
                  <a:spLocks noRot="1" noChangeAspect="1" noMove="1" noResize="1" noEditPoints="1" noAdjustHandles="1" noChangeArrowheads="1" noChangeShapeType="1" noTextEdit="1"/>
                </p:cNvSpPr>
                <p:nvPr/>
              </p:nvSpPr>
              <p:spPr>
                <a:xfrm>
                  <a:off x="303544" y="3826665"/>
                  <a:ext cx="6400800" cy="892552"/>
                </a:xfrm>
                <a:prstGeom prst="rect">
                  <a:avLst/>
                </a:prstGeom>
                <a:blipFill>
                  <a:blip r:embed="rId2"/>
                  <a:stretch>
                    <a:fillRect l="-1587" t="-4225"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11E4818-9AAF-DD4B-94F5-898E14335C2E}"/>
                    </a:ext>
                  </a:extLst>
                </p:cNvPr>
                <p:cNvSpPr txBox="1"/>
                <p:nvPr/>
              </p:nvSpPr>
              <p:spPr>
                <a:xfrm>
                  <a:off x="479480" y="2442985"/>
                  <a:ext cx="6126525" cy="103560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𝐽</m:t>
                            </m:r>
                          </m:e>
                          <m:sub>
                            <m:r>
                              <a:rPr lang="en-US" sz="2400" i="1">
                                <a:latin typeface="Cambria Math" panose="02040503050406030204" pitchFamily="18" charset="0"/>
                              </a:rPr>
                              <m:t>𝐺</m:t>
                            </m:r>
                          </m:sub>
                        </m:sSub>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𝑚</m:t>
                            </m:r>
                          </m:sub>
                        </m:sSub>
                        <m:f>
                          <m:fPr>
                            <m:ctrlPr>
                              <a:rPr lang="en-US" sz="2400" i="1">
                                <a:latin typeface="Cambria Math" panose="02040503050406030204" pitchFamily="18" charset="0"/>
                              </a:rPr>
                            </m:ctrlPr>
                          </m:fPr>
                          <m:num>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𝑚</m:t>
                                </m:r>
                              </m:sub>
                            </m:sSub>
                          </m:num>
                          <m:den>
                            <m:r>
                              <a:rPr lang="en-US" sz="2400" i="1">
                                <a:latin typeface="Cambria Math" panose="02040503050406030204" pitchFamily="18" charset="0"/>
                              </a:rPr>
                              <m:t>𝑑𝑡</m:t>
                            </m:r>
                          </m:den>
                        </m:f>
                        <m:r>
                          <a:rPr lang="en-US" sz="2400" i="1">
                            <a:latin typeface="Cambria Math" panose="02040503050406030204" pitchFamily="18" charset="0"/>
                          </a:rPr>
                          <m:t>=</m:t>
                        </m:r>
                        <m:nary>
                          <m:naryPr>
                            <m:chr m:val="∑"/>
                            <m:limLoc m:val="undOvr"/>
                            <m:supHide m:val="on"/>
                            <m:ctrlPr>
                              <a:rPr lang="en-US" sz="2400" i="1">
                                <a:latin typeface="Cambria Math" panose="02040503050406030204" pitchFamily="18" charset="0"/>
                              </a:rPr>
                            </m:ctrlPr>
                          </m:naryPr>
                          <m:sub>
                            <m:r>
                              <a:rPr lang="en-US" sz="2400" i="1">
                                <a:latin typeface="Cambria Math" panose="02040503050406030204" pitchFamily="18" charset="0"/>
                              </a:rPr>
                              <m:t>𝑔</m:t>
                            </m:r>
                            <m:r>
                              <a:rPr lang="en-US" sz="2400" i="1">
                                <a:latin typeface="Cambria Math" panose="02040503050406030204" pitchFamily="18" charset="0"/>
                              </a:rPr>
                              <m:t>∈</m:t>
                            </m:r>
                            <m:r>
                              <a:rPr lang="en-US" sz="2400" i="1">
                                <a:latin typeface="Cambria Math" panose="02040503050406030204" pitchFamily="18" charset="0"/>
                              </a:rPr>
                              <m:t>𝐺</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𝑚</m:t>
                                </m:r>
                                <m:r>
                                  <a:rPr lang="en-US" sz="2400" i="1">
                                    <a:latin typeface="Cambria Math" panose="02040503050406030204" pitchFamily="18" charset="0"/>
                                  </a:rPr>
                                  <m:t>,</m:t>
                                </m:r>
                                <m:r>
                                  <a:rPr lang="en-US" sz="2400" i="1">
                                    <a:latin typeface="Cambria Math" panose="02040503050406030204" pitchFamily="18" charset="0"/>
                                  </a:rPr>
                                  <m:t>𝑔</m:t>
                                </m:r>
                              </m:sub>
                            </m:sSub>
                          </m:e>
                        </m:nary>
                        <m:r>
                          <a:rPr lang="en-US" sz="2400" i="1">
                            <a:latin typeface="Cambria Math" panose="02040503050406030204" pitchFamily="18" charset="0"/>
                          </a:rPr>
                          <m:t>−</m:t>
                        </m:r>
                        <m:nary>
                          <m:naryPr>
                            <m:chr m:val="∑"/>
                            <m:limLoc m:val="undOvr"/>
                            <m:supHide m:val="on"/>
                            <m:ctrlPr>
                              <a:rPr lang="en-US" sz="2400" i="1">
                                <a:latin typeface="Cambria Math" panose="02040503050406030204" pitchFamily="18" charset="0"/>
                              </a:rPr>
                            </m:ctrlPr>
                          </m:naryPr>
                          <m:sub>
                            <m:r>
                              <a:rPr lang="en-US" sz="2400" i="1">
                                <a:latin typeface="Cambria Math" panose="02040503050406030204" pitchFamily="18" charset="0"/>
                              </a:rPr>
                              <m:t>𝑙</m:t>
                            </m:r>
                            <m:r>
                              <a:rPr lang="en-US" sz="2400" i="1">
                                <a:latin typeface="Cambria Math" panose="02040503050406030204" pitchFamily="18" charset="0"/>
                              </a:rPr>
                              <m:t>∈</m:t>
                            </m:r>
                            <m:r>
                              <a:rPr lang="en-US" sz="2400" i="1">
                                <a:latin typeface="Cambria Math" panose="02040503050406030204" pitchFamily="18" charset="0"/>
                              </a:rPr>
                              <m:t>𝐿</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𝑙</m:t>
                                </m:r>
                              </m:sub>
                            </m:sSub>
                          </m:e>
                        </m:nary>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𝑙𝑜𝑠𝑠𝑒𝑠</m:t>
                            </m:r>
                          </m:sub>
                        </m:sSub>
                      </m:oMath>
                    </m:oMathPara>
                  </a14:m>
                  <a:endParaRPr lang="en-US" sz="3200" dirty="0"/>
                </a:p>
              </p:txBody>
            </p:sp>
          </mc:Choice>
          <mc:Fallback xmlns="">
            <p:sp>
              <p:nvSpPr>
                <p:cNvPr id="40" name="TextBox 39">
                  <a:extLst>
                    <a:ext uri="{FF2B5EF4-FFF2-40B4-BE49-F238E27FC236}">
                      <a16:creationId xmlns:a16="http://schemas.microsoft.com/office/drawing/2014/main" id="{D11E4818-9AAF-DD4B-94F5-898E14335C2E}"/>
                    </a:ext>
                  </a:extLst>
                </p:cNvPr>
                <p:cNvSpPr txBox="1">
                  <a:spLocks noRot="1" noChangeAspect="1" noMove="1" noResize="1" noEditPoints="1" noAdjustHandles="1" noChangeArrowheads="1" noChangeShapeType="1" noTextEdit="1"/>
                </p:cNvSpPr>
                <p:nvPr/>
              </p:nvSpPr>
              <p:spPr>
                <a:xfrm>
                  <a:off x="479480" y="2442985"/>
                  <a:ext cx="6126525" cy="1035605"/>
                </a:xfrm>
                <a:prstGeom prst="rect">
                  <a:avLst/>
                </a:prstGeom>
                <a:blipFill>
                  <a:blip r:embed="rId3"/>
                  <a:stretch>
                    <a:fillRect l="-620" t="-124096" b="-166265"/>
                  </a:stretch>
                </a:blipFill>
              </p:spPr>
              <p:txBody>
                <a:bodyPr/>
                <a:lstStyle/>
                <a:p>
                  <a:r>
                    <a:rPr lang="en-US">
                      <a:noFill/>
                    </a:rPr>
                    <a:t> </a:t>
                  </a:r>
                </a:p>
              </p:txBody>
            </p:sp>
          </mc:Fallback>
        </mc:AlternateContent>
      </p:grpSp>
      <p:sp>
        <p:nvSpPr>
          <p:cNvPr id="2" name="TextBox 1">
            <a:extLst>
              <a:ext uri="{FF2B5EF4-FFF2-40B4-BE49-F238E27FC236}">
                <a16:creationId xmlns:a16="http://schemas.microsoft.com/office/drawing/2014/main" id="{0FB53E13-F3E0-1946-BC57-1EB287445872}"/>
              </a:ext>
            </a:extLst>
          </p:cNvPr>
          <p:cNvSpPr txBox="1"/>
          <p:nvPr/>
        </p:nvSpPr>
        <p:spPr>
          <a:xfrm>
            <a:off x="303544" y="5067292"/>
            <a:ext cx="11618502" cy="461665"/>
          </a:xfrm>
          <a:prstGeom prst="rect">
            <a:avLst/>
          </a:prstGeom>
          <a:noFill/>
        </p:spPr>
        <p:txBody>
          <a:bodyPr wrap="none" rtlCol="0">
            <a:spAutoFit/>
          </a:bodyPr>
          <a:lstStyle/>
          <a:p>
            <a:r>
              <a:rPr lang="en-US" sz="2400" dirty="0">
                <a:sym typeface="Wingdings" pitchFamily="2" charset="2"/>
              </a:rPr>
              <a:t> </a:t>
            </a:r>
            <a:r>
              <a:rPr lang="en-US" sz="2400" dirty="0"/>
              <a:t>A sudden change in load has a much smaller effect in large systems than in small systems</a:t>
            </a:r>
          </a:p>
        </p:txBody>
      </p:sp>
    </p:spTree>
    <p:extLst>
      <p:ext uri="{BB962C8B-B14F-4D97-AF65-F5344CB8AC3E}">
        <p14:creationId xmlns:p14="http://schemas.microsoft.com/office/powerpoint/2010/main" val="31883517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DC395C6-469F-5640-A3F3-1C291183A447}"/>
              </a:ext>
            </a:extLst>
          </p:cNvPr>
          <p:cNvSpPr>
            <a:spLocks noGrp="1"/>
          </p:cNvSpPr>
          <p:nvPr>
            <p:ph type="body" sz="quarter" idx="10"/>
          </p:nvPr>
        </p:nvSpPr>
        <p:spPr/>
        <p:txBody>
          <a:bodyPr/>
          <a:lstStyle/>
          <a:p>
            <a:r>
              <a:rPr lang="en-US" dirty="0"/>
              <a:t>Multiple generators</a:t>
            </a:r>
          </a:p>
        </p:txBody>
      </p:sp>
      <p:grpSp>
        <p:nvGrpSpPr>
          <p:cNvPr id="7" name="Group 6">
            <a:extLst>
              <a:ext uri="{FF2B5EF4-FFF2-40B4-BE49-F238E27FC236}">
                <a16:creationId xmlns:a16="http://schemas.microsoft.com/office/drawing/2014/main" id="{5E78330E-920D-C74D-9337-077BDF8C392C}"/>
              </a:ext>
            </a:extLst>
          </p:cNvPr>
          <p:cNvGrpSpPr/>
          <p:nvPr/>
        </p:nvGrpSpPr>
        <p:grpSpPr>
          <a:xfrm>
            <a:off x="6955076" y="2247245"/>
            <a:ext cx="4036149" cy="2363510"/>
            <a:chOff x="6337559" y="1517616"/>
            <a:chExt cx="4036149" cy="2363510"/>
          </a:xfrm>
        </p:grpSpPr>
        <p:sp>
          <p:nvSpPr>
            <p:cNvPr id="8" name="Rectangle 7">
              <a:extLst>
                <a:ext uri="{FF2B5EF4-FFF2-40B4-BE49-F238E27FC236}">
                  <a16:creationId xmlns:a16="http://schemas.microsoft.com/office/drawing/2014/main" id="{1D666D8F-2E2F-D44E-A05C-39F83699EE41}"/>
                </a:ext>
              </a:extLst>
            </p:cNvPr>
            <p:cNvSpPr/>
            <p:nvPr/>
          </p:nvSpPr>
          <p:spPr>
            <a:xfrm>
              <a:off x="7493876" y="1618593"/>
              <a:ext cx="2364828" cy="2228193"/>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Network</a:t>
              </a:r>
            </a:p>
          </p:txBody>
        </p:sp>
        <p:cxnSp>
          <p:nvCxnSpPr>
            <p:cNvPr id="9" name="Elbow Connector 8">
              <a:extLst>
                <a:ext uri="{FF2B5EF4-FFF2-40B4-BE49-F238E27FC236}">
                  <a16:creationId xmlns:a16="http://schemas.microsoft.com/office/drawing/2014/main" id="{B47CA256-F0A4-0142-88C5-7FAEEDF9EC32}"/>
                </a:ext>
              </a:extLst>
            </p:cNvPr>
            <p:cNvCxnSpPr>
              <a:cxnSpLocks/>
            </p:cNvCxnSpPr>
            <p:nvPr/>
          </p:nvCxnSpPr>
          <p:spPr>
            <a:xfrm>
              <a:off x="9858701" y="1813032"/>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Elbow Connector 9">
              <a:extLst>
                <a:ext uri="{FF2B5EF4-FFF2-40B4-BE49-F238E27FC236}">
                  <a16:creationId xmlns:a16="http://schemas.microsoft.com/office/drawing/2014/main" id="{934D1D50-40C1-DE45-812D-648A543BA357}"/>
                </a:ext>
              </a:extLst>
            </p:cNvPr>
            <p:cNvCxnSpPr>
              <a:cxnSpLocks/>
            </p:cNvCxnSpPr>
            <p:nvPr/>
          </p:nvCxnSpPr>
          <p:spPr>
            <a:xfrm>
              <a:off x="9858701" y="2576396"/>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Elbow Connector 10">
              <a:extLst>
                <a:ext uri="{FF2B5EF4-FFF2-40B4-BE49-F238E27FC236}">
                  <a16:creationId xmlns:a16="http://schemas.microsoft.com/office/drawing/2014/main" id="{D4A0E38D-94DF-FF41-8456-90F850EE8589}"/>
                </a:ext>
              </a:extLst>
            </p:cNvPr>
            <p:cNvCxnSpPr>
              <a:cxnSpLocks/>
            </p:cNvCxnSpPr>
            <p:nvPr/>
          </p:nvCxnSpPr>
          <p:spPr>
            <a:xfrm>
              <a:off x="9848188" y="3339761"/>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11D72AA0-62CB-7A44-A6BB-32636FB11DD0}"/>
                </a:ext>
              </a:extLst>
            </p:cNvPr>
            <p:cNvGrpSpPr/>
            <p:nvPr/>
          </p:nvGrpSpPr>
          <p:grpSpPr>
            <a:xfrm>
              <a:off x="6337559" y="1517616"/>
              <a:ext cx="1156317" cy="647992"/>
              <a:chOff x="6337559" y="1829532"/>
              <a:chExt cx="1156317" cy="647992"/>
            </a:xfrm>
          </p:grpSpPr>
          <p:grpSp>
            <p:nvGrpSpPr>
              <p:cNvPr id="30" name="Group 32">
                <a:extLst>
                  <a:ext uri="{FF2B5EF4-FFF2-40B4-BE49-F238E27FC236}">
                    <a16:creationId xmlns:a16="http://schemas.microsoft.com/office/drawing/2014/main" id="{2695E681-5DF3-FE49-B4CD-01220230C654}"/>
                  </a:ext>
                </a:extLst>
              </p:cNvPr>
              <p:cNvGrpSpPr>
                <a:grpSpLocks/>
              </p:cNvGrpSpPr>
              <p:nvPr/>
            </p:nvGrpSpPr>
            <p:grpSpPr bwMode="auto">
              <a:xfrm>
                <a:off x="6337559" y="1829532"/>
                <a:ext cx="651826" cy="647992"/>
                <a:chOff x="634" y="1469"/>
                <a:chExt cx="411" cy="411"/>
              </a:xfrm>
              <a:solidFill>
                <a:schemeClr val="bg1"/>
              </a:solidFill>
            </p:grpSpPr>
            <p:sp>
              <p:nvSpPr>
                <p:cNvPr id="32" name="Oval 33">
                  <a:extLst>
                    <a:ext uri="{FF2B5EF4-FFF2-40B4-BE49-F238E27FC236}">
                      <a16:creationId xmlns:a16="http://schemas.microsoft.com/office/drawing/2014/main" id="{ADA8E9F8-CF50-F142-8DC0-9A2DF74F245D}"/>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3" name="Arc 34">
                  <a:extLst>
                    <a:ext uri="{FF2B5EF4-FFF2-40B4-BE49-F238E27FC236}">
                      <a16:creationId xmlns:a16="http://schemas.microsoft.com/office/drawing/2014/main" id="{44849A23-EFD5-FB4C-8E18-56FF262B65C2}"/>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4" name="Arc 35">
                  <a:extLst>
                    <a:ext uri="{FF2B5EF4-FFF2-40B4-BE49-F238E27FC236}">
                      <a16:creationId xmlns:a16="http://schemas.microsoft.com/office/drawing/2014/main" id="{6D7A2CCB-8161-E44B-B971-5764C518C394}"/>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5" name="Arc 36">
                  <a:extLst>
                    <a:ext uri="{FF2B5EF4-FFF2-40B4-BE49-F238E27FC236}">
                      <a16:creationId xmlns:a16="http://schemas.microsoft.com/office/drawing/2014/main" id="{823460A9-7E1F-B048-BCE5-A62867BDABF5}"/>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6" name="Arc 37">
                  <a:extLst>
                    <a:ext uri="{FF2B5EF4-FFF2-40B4-BE49-F238E27FC236}">
                      <a16:creationId xmlns:a16="http://schemas.microsoft.com/office/drawing/2014/main" id="{1C6A4769-D7E6-C84F-BDA7-736A58FE8F6B}"/>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31" name="Straight Connector 30">
                <a:extLst>
                  <a:ext uri="{FF2B5EF4-FFF2-40B4-BE49-F238E27FC236}">
                    <a16:creationId xmlns:a16="http://schemas.microsoft.com/office/drawing/2014/main" id="{36228B94-4EA0-D140-B29E-137D937D39C2}"/>
                  </a:ext>
                </a:extLst>
              </p:cNvPr>
              <p:cNvCxnSpPr>
                <a:stCxn id="32"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02B2695C-D918-714A-819F-F02CDC7F3521}"/>
                </a:ext>
              </a:extLst>
            </p:cNvPr>
            <p:cNvGrpSpPr/>
            <p:nvPr/>
          </p:nvGrpSpPr>
          <p:grpSpPr>
            <a:xfrm>
              <a:off x="6337559" y="2375375"/>
              <a:ext cx="1156317" cy="647992"/>
              <a:chOff x="6337559" y="1829532"/>
              <a:chExt cx="1156317" cy="647992"/>
            </a:xfrm>
          </p:grpSpPr>
          <p:grpSp>
            <p:nvGrpSpPr>
              <p:cNvPr id="23" name="Group 32">
                <a:extLst>
                  <a:ext uri="{FF2B5EF4-FFF2-40B4-BE49-F238E27FC236}">
                    <a16:creationId xmlns:a16="http://schemas.microsoft.com/office/drawing/2014/main" id="{31800742-E135-D949-AA08-B8207CA5B278}"/>
                  </a:ext>
                </a:extLst>
              </p:cNvPr>
              <p:cNvGrpSpPr>
                <a:grpSpLocks/>
              </p:cNvGrpSpPr>
              <p:nvPr/>
            </p:nvGrpSpPr>
            <p:grpSpPr bwMode="auto">
              <a:xfrm>
                <a:off x="6337559" y="1829532"/>
                <a:ext cx="651826" cy="647992"/>
                <a:chOff x="634" y="1469"/>
                <a:chExt cx="411" cy="411"/>
              </a:xfrm>
              <a:solidFill>
                <a:schemeClr val="bg1"/>
              </a:solidFill>
            </p:grpSpPr>
            <p:sp>
              <p:nvSpPr>
                <p:cNvPr id="25" name="Oval 33">
                  <a:extLst>
                    <a:ext uri="{FF2B5EF4-FFF2-40B4-BE49-F238E27FC236}">
                      <a16:creationId xmlns:a16="http://schemas.microsoft.com/office/drawing/2014/main" id="{2963489C-9C03-3744-8E3B-74E4D2A279BD}"/>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6" name="Arc 34">
                  <a:extLst>
                    <a:ext uri="{FF2B5EF4-FFF2-40B4-BE49-F238E27FC236}">
                      <a16:creationId xmlns:a16="http://schemas.microsoft.com/office/drawing/2014/main" id="{D69E0E0B-35F7-4248-94BD-096DAD6897C2}"/>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7" name="Arc 35">
                  <a:extLst>
                    <a:ext uri="{FF2B5EF4-FFF2-40B4-BE49-F238E27FC236}">
                      <a16:creationId xmlns:a16="http://schemas.microsoft.com/office/drawing/2014/main" id="{34499C5F-CD9B-E24A-8F41-4D954277C450}"/>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8" name="Arc 36">
                  <a:extLst>
                    <a:ext uri="{FF2B5EF4-FFF2-40B4-BE49-F238E27FC236}">
                      <a16:creationId xmlns:a16="http://schemas.microsoft.com/office/drawing/2014/main" id="{DE016F18-CAF7-C847-BB76-F923B158E81C}"/>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9" name="Arc 37">
                  <a:extLst>
                    <a:ext uri="{FF2B5EF4-FFF2-40B4-BE49-F238E27FC236}">
                      <a16:creationId xmlns:a16="http://schemas.microsoft.com/office/drawing/2014/main" id="{C13E032D-18D9-8542-B6DA-FFBBB97617A0}"/>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24" name="Straight Connector 23">
                <a:extLst>
                  <a:ext uri="{FF2B5EF4-FFF2-40B4-BE49-F238E27FC236}">
                    <a16:creationId xmlns:a16="http://schemas.microsoft.com/office/drawing/2014/main" id="{58E84E5D-4A08-0E46-A9FC-01902910E141}"/>
                  </a:ext>
                </a:extLst>
              </p:cNvPr>
              <p:cNvCxnSpPr>
                <a:stCxn id="25"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Group 14">
              <a:extLst>
                <a:ext uri="{FF2B5EF4-FFF2-40B4-BE49-F238E27FC236}">
                  <a16:creationId xmlns:a16="http://schemas.microsoft.com/office/drawing/2014/main" id="{53A0E62D-7FFC-1C46-B212-6F87114AD046}"/>
                </a:ext>
              </a:extLst>
            </p:cNvPr>
            <p:cNvGrpSpPr/>
            <p:nvPr/>
          </p:nvGrpSpPr>
          <p:grpSpPr>
            <a:xfrm>
              <a:off x="6337559" y="3233134"/>
              <a:ext cx="1156317" cy="647992"/>
              <a:chOff x="6337559" y="1829532"/>
              <a:chExt cx="1156317" cy="647992"/>
            </a:xfrm>
          </p:grpSpPr>
          <p:grpSp>
            <p:nvGrpSpPr>
              <p:cNvPr id="16" name="Group 32">
                <a:extLst>
                  <a:ext uri="{FF2B5EF4-FFF2-40B4-BE49-F238E27FC236}">
                    <a16:creationId xmlns:a16="http://schemas.microsoft.com/office/drawing/2014/main" id="{DD56D519-C6D0-6440-893E-E7707B635F2C}"/>
                  </a:ext>
                </a:extLst>
              </p:cNvPr>
              <p:cNvGrpSpPr>
                <a:grpSpLocks/>
              </p:cNvGrpSpPr>
              <p:nvPr/>
            </p:nvGrpSpPr>
            <p:grpSpPr bwMode="auto">
              <a:xfrm>
                <a:off x="6337559" y="1829532"/>
                <a:ext cx="651826" cy="647992"/>
                <a:chOff x="634" y="1469"/>
                <a:chExt cx="411" cy="411"/>
              </a:xfrm>
              <a:solidFill>
                <a:schemeClr val="bg1"/>
              </a:solidFill>
            </p:grpSpPr>
            <p:sp>
              <p:nvSpPr>
                <p:cNvPr id="18" name="Oval 33">
                  <a:extLst>
                    <a:ext uri="{FF2B5EF4-FFF2-40B4-BE49-F238E27FC236}">
                      <a16:creationId xmlns:a16="http://schemas.microsoft.com/office/drawing/2014/main" id="{DB76ED84-C3EF-AD4A-870C-96FF8C55311D}"/>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19" name="Arc 34">
                  <a:extLst>
                    <a:ext uri="{FF2B5EF4-FFF2-40B4-BE49-F238E27FC236}">
                      <a16:creationId xmlns:a16="http://schemas.microsoft.com/office/drawing/2014/main" id="{26742C14-6E15-3E43-9405-0B405CE3312B}"/>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0" name="Arc 35">
                  <a:extLst>
                    <a:ext uri="{FF2B5EF4-FFF2-40B4-BE49-F238E27FC236}">
                      <a16:creationId xmlns:a16="http://schemas.microsoft.com/office/drawing/2014/main" id="{87634AEC-09C9-574A-9EFD-3A9A380693BD}"/>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1" name="Arc 36">
                  <a:extLst>
                    <a:ext uri="{FF2B5EF4-FFF2-40B4-BE49-F238E27FC236}">
                      <a16:creationId xmlns:a16="http://schemas.microsoft.com/office/drawing/2014/main" id="{F1378890-7AD5-0045-A597-3AFCCD6C9887}"/>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2" name="Arc 37">
                  <a:extLst>
                    <a:ext uri="{FF2B5EF4-FFF2-40B4-BE49-F238E27FC236}">
                      <a16:creationId xmlns:a16="http://schemas.microsoft.com/office/drawing/2014/main" id="{5888857C-A1AD-094B-AD48-FEFC3A1A6947}"/>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17" name="Straight Connector 16">
                <a:extLst>
                  <a:ext uri="{FF2B5EF4-FFF2-40B4-BE49-F238E27FC236}">
                    <a16:creationId xmlns:a16="http://schemas.microsoft.com/office/drawing/2014/main" id="{CBA0FEDB-9982-404B-9BE2-A83CE537FA20}"/>
                  </a:ext>
                </a:extLst>
              </p:cNvPr>
              <p:cNvCxnSpPr>
                <a:stCxn id="18"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37" name="TextBox 36">
            <a:extLst>
              <a:ext uri="{FF2B5EF4-FFF2-40B4-BE49-F238E27FC236}">
                <a16:creationId xmlns:a16="http://schemas.microsoft.com/office/drawing/2014/main" id="{DB9A2053-0883-0A45-A616-1A52AE59B77B}"/>
              </a:ext>
            </a:extLst>
          </p:cNvPr>
          <p:cNvSpPr txBox="1"/>
          <p:nvPr/>
        </p:nvSpPr>
        <p:spPr>
          <a:xfrm>
            <a:off x="6606005" y="1780309"/>
            <a:ext cx="1348382" cy="400110"/>
          </a:xfrm>
          <a:prstGeom prst="rect">
            <a:avLst/>
          </a:prstGeom>
          <a:noFill/>
        </p:spPr>
        <p:txBody>
          <a:bodyPr wrap="none" rtlCol="0">
            <a:spAutoFit/>
          </a:bodyPr>
          <a:lstStyle/>
          <a:p>
            <a:r>
              <a:rPr lang="en-US" sz="2000" dirty="0"/>
              <a:t>Generators</a:t>
            </a:r>
          </a:p>
        </p:txBody>
      </p:sp>
      <p:sp>
        <p:nvSpPr>
          <p:cNvPr id="38" name="TextBox 37">
            <a:extLst>
              <a:ext uri="{FF2B5EF4-FFF2-40B4-BE49-F238E27FC236}">
                <a16:creationId xmlns:a16="http://schemas.microsoft.com/office/drawing/2014/main" id="{73AB893A-4D78-A54D-A0D5-BA5256F4398B}"/>
              </a:ext>
            </a:extLst>
          </p:cNvPr>
          <p:cNvSpPr txBox="1"/>
          <p:nvPr/>
        </p:nvSpPr>
        <p:spPr>
          <a:xfrm>
            <a:off x="10587769" y="1780309"/>
            <a:ext cx="785793" cy="400110"/>
          </a:xfrm>
          <a:prstGeom prst="rect">
            <a:avLst/>
          </a:prstGeom>
          <a:noFill/>
        </p:spPr>
        <p:txBody>
          <a:bodyPr wrap="none" rtlCol="0">
            <a:spAutoFit/>
          </a:bodyPr>
          <a:lstStyle/>
          <a:p>
            <a:r>
              <a:rPr lang="en-US" sz="2000" dirty="0"/>
              <a:t>Loads</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11E4818-9AAF-DD4B-94F5-898E14335C2E}"/>
                  </a:ext>
                </a:extLst>
              </p:cNvPr>
              <p:cNvSpPr txBox="1"/>
              <p:nvPr/>
            </p:nvSpPr>
            <p:spPr>
              <a:xfrm>
                <a:off x="479480" y="2442985"/>
                <a:ext cx="6126525" cy="103560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𝐽</m:t>
                          </m:r>
                        </m:e>
                        <m:sub>
                          <m:r>
                            <a:rPr lang="en-US" sz="2400" i="1">
                              <a:latin typeface="Cambria Math" panose="02040503050406030204" pitchFamily="18" charset="0"/>
                            </a:rPr>
                            <m:t>𝐺</m:t>
                          </m:r>
                        </m:sub>
                      </m:sSub>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𝑚</m:t>
                          </m:r>
                        </m:sub>
                      </m:sSub>
                      <m:f>
                        <m:fPr>
                          <m:ctrlPr>
                            <a:rPr lang="en-US" sz="2400" i="1">
                              <a:latin typeface="Cambria Math" panose="02040503050406030204" pitchFamily="18" charset="0"/>
                            </a:rPr>
                          </m:ctrlPr>
                        </m:fPr>
                        <m:num>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𝑚</m:t>
                              </m:r>
                            </m:sub>
                          </m:sSub>
                        </m:num>
                        <m:den>
                          <m:r>
                            <a:rPr lang="en-US" sz="2400" i="1">
                              <a:latin typeface="Cambria Math" panose="02040503050406030204" pitchFamily="18" charset="0"/>
                            </a:rPr>
                            <m:t>𝑑𝑡</m:t>
                          </m:r>
                        </m:den>
                      </m:f>
                      <m:r>
                        <a:rPr lang="en-US" sz="2400" i="1">
                          <a:latin typeface="Cambria Math" panose="02040503050406030204" pitchFamily="18" charset="0"/>
                        </a:rPr>
                        <m:t>=</m:t>
                      </m:r>
                      <m:nary>
                        <m:naryPr>
                          <m:chr m:val="∑"/>
                          <m:limLoc m:val="undOvr"/>
                          <m:supHide m:val="on"/>
                          <m:ctrlPr>
                            <a:rPr lang="en-US" sz="2400" i="1">
                              <a:latin typeface="Cambria Math" panose="02040503050406030204" pitchFamily="18" charset="0"/>
                            </a:rPr>
                          </m:ctrlPr>
                        </m:naryPr>
                        <m:sub>
                          <m:r>
                            <a:rPr lang="en-US" sz="2400" i="1">
                              <a:latin typeface="Cambria Math" panose="02040503050406030204" pitchFamily="18" charset="0"/>
                            </a:rPr>
                            <m:t>𝑔</m:t>
                          </m:r>
                          <m:r>
                            <a:rPr lang="en-US" sz="2400" i="1">
                              <a:latin typeface="Cambria Math" panose="02040503050406030204" pitchFamily="18" charset="0"/>
                            </a:rPr>
                            <m:t>∈</m:t>
                          </m:r>
                          <m:r>
                            <a:rPr lang="en-US" sz="2400" i="1">
                              <a:latin typeface="Cambria Math" panose="02040503050406030204" pitchFamily="18" charset="0"/>
                            </a:rPr>
                            <m:t>𝐺</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𝑚</m:t>
                              </m:r>
                              <m:r>
                                <a:rPr lang="en-US" sz="2400" i="1">
                                  <a:latin typeface="Cambria Math" panose="02040503050406030204" pitchFamily="18" charset="0"/>
                                </a:rPr>
                                <m:t>,</m:t>
                              </m:r>
                              <m:r>
                                <a:rPr lang="en-US" sz="2400" i="1">
                                  <a:latin typeface="Cambria Math" panose="02040503050406030204" pitchFamily="18" charset="0"/>
                                </a:rPr>
                                <m:t>𝑔</m:t>
                              </m:r>
                            </m:sub>
                          </m:sSub>
                        </m:e>
                      </m:nary>
                      <m:r>
                        <a:rPr lang="en-US" sz="2400" i="1">
                          <a:latin typeface="Cambria Math" panose="02040503050406030204" pitchFamily="18" charset="0"/>
                        </a:rPr>
                        <m:t>−</m:t>
                      </m:r>
                      <m:nary>
                        <m:naryPr>
                          <m:chr m:val="∑"/>
                          <m:limLoc m:val="undOvr"/>
                          <m:supHide m:val="on"/>
                          <m:ctrlPr>
                            <a:rPr lang="en-US" sz="2400" i="1">
                              <a:latin typeface="Cambria Math" panose="02040503050406030204" pitchFamily="18" charset="0"/>
                            </a:rPr>
                          </m:ctrlPr>
                        </m:naryPr>
                        <m:sub>
                          <m:r>
                            <a:rPr lang="en-US" sz="2400" i="1">
                              <a:latin typeface="Cambria Math" panose="02040503050406030204" pitchFamily="18" charset="0"/>
                            </a:rPr>
                            <m:t>𝑙</m:t>
                          </m:r>
                          <m:r>
                            <a:rPr lang="en-US" sz="2400" i="1">
                              <a:latin typeface="Cambria Math" panose="02040503050406030204" pitchFamily="18" charset="0"/>
                            </a:rPr>
                            <m:t>∈</m:t>
                          </m:r>
                          <m:r>
                            <a:rPr lang="en-US" sz="2400" i="1">
                              <a:latin typeface="Cambria Math" panose="02040503050406030204" pitchFamily="18" charset="0"/>
                            </a:rPr>
                            <m:t>𝐿</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𝑙</m:t>
                              </m:r>
                            </m:sub>
                          </m:sSub>
                        </m:e>
                      </m:nary>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𝑙𝑜𝑠𝑠𝑒𝑠</m:t>
                          </m:r>
                        </m:sub>
                      </m:sSub>
                    </m:oMath>
                  </m:oMathPara>
                </a14:m>
                <a:endParaRPr lang="en-US" sz="3200" dirty="0"/>
              </a:p>
            </p:txBody>
          </p:sp>
        </mc:Choice>
        <mc:Fallback xmlns="">
          <p:sp>
            <p:nvSpPr>
              <p:cNvPr id="40" name="TextBox 39">
                <a:extLst>
                  <a:ext uri="{FF2B5EF4-FFF2-40B4-BE49-F238E27FC236}">
                    <a16:creationId xmlns:a16="http://schemas.microsoft.com/office/drawing/2014/main" id="{D11E4818-9AAF-DD4B-94F5-898E14335C2E}"/>
                  </a:ext>
                </a:extLst>
              </p:cNvPr>
              <p:cNvSpPr txBox="1">
                <a:spLocks noRot="1" noChangeAspect="1" noMove="1" noResize="1" noEditPoints="1" noAdjustHandles="1" noChangeArrowheads="1" noChangeShapeType="1" noTextEdit="1"/>
              </p:cNvSpPr>
              <p:nvPr/>
            </p:nvSpPr>
            <p:spPr>
              <a:xfrm>
                <a:off x="479480" y="2442985"/>
                <a:ext cx="6126525" cy="1035605"/>
              </a:xfrm>
              <a:prstGeom prst="rect">
                <a:avLst/>
              </a:prstGeom>
              <a:blipFill>
                <a:blip r:embed="rId2"/>
                <a:stretch>
                  <a:fillRect l="-620" t="-124096" b="-166265"/>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0FB53E13-F3E0-1946-BC57-1EB287445872}"/>
              </a:ext>
            </a:extLst>
          </p:cNvPr>
          <p:cNvSpPr txBox="1"/>
          <p:nvPr/>
        </p:nvSpPr>
        <p:spPr>
          <a:xfrm>
            <a:off x="303544" y="5067292"/>
            <a:ext cx="10267875" cy="830997"/>
          </a:xfrm>
          <a:prstGeom prst="rect">
            <a:avLst/>
          </a:prstGeom>
          <a:noFill/>
        </p:spPr>
        <p:txBody>
          <a:bodyPr wrap="none" rtlCol="0">
            <a:spAutoFit/>
          </a:bodyPr>
          <a:lstStyle/>
          <a:p>
            <a:r>
              <a:rPr lang="en-US" sz="2400" dirty="0">
                <a:sym typeface="Wingdings" pitchFamily="2" charset="2"/>
              </a:rPr>
              <a:t>Changes in loads are usually gradual. Large changes in generation can be sudden </a:t>
            </a:r>
          </a:p>
          <a:p>
            <a:r>
              <a:rPr lang="en-US" sz="2400" dirty="0">
                <a:sym typeface="Wingdings" pitchFamily="2" charset="2"/>
              </a:rPr>
              <a:t>because of generator failures</a:t>
            </a:r>
            <a:endParaRPr lang="en-US" sz="2400" dirty="0"/>
          </a:p>
        </p:txBody>
      </p:sp>
      <p:sp>
        <p:nvSpPr>
          <p:cNvPr id="6" name="Oval 5">
            <a:extLst>
              <a:ext uri="{FF2B5EF4-FFF2-40B4-BE49-F238E27FC236}">
                <a16:creationId xmlns:a16="http://schemas.microsoft.com/office/drawing/2014/main" id="{DA918A7E-006D-1C4C-9CA9-034E8BEE7FF4}"/>
              </a:ext>
            </a:extLst>
          </p:cNvPr>
          <p:cNvSpPr/>
          <p:nvPr/>
        </p:nvSpPr>
        <p:spPr>
          <a:xfrm>
            <a:off x="2111433" y="2344106"/>
            <a:ext cx="1313411" cy="1335476"/>
          </a:xfrm>
          <a:prstGeom prst="ellipse">
            <a:avLst/>
          </a:prstGeom>
          <a:noFill/>
          <a:ln w="28575">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2BAC61E-88AB-1249-A1BA-A09942507E9A}"/>
              </a:ext>
            </a:extLst>
          </p:cNvPr>
          <p:cNvSpPr/>
          <p:nvPr/>
        </p:nvSpPr>
        <p:spPr>
          <a:xfrm>
            <a:off x="3441470" y="2352852"/>
            <a:ext cx="1313411" cy="1335476"/>
          </a:xfrm>
          <a:prstGeom prst="ellipse">
            <a:avLst/>
          </a:prstGeom>
          <a:noFill/>
          <a:ln w="28575">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Curved Connector 38">
            <a:extLst>
              <a:ext uri="{FF2B5EF4-FFF2-40B4-BE49-F238E27FC236}">
                <a16:creationId xmlns:a16="http://schemas.microsoft.com/office/drawing/2014/main" id="{8CBA7AFE-3CA8-254E-AEED-615138938DCC}"/>
              </a:ext>
            </a:extLst>
          </p:cNvPr>
          <p:cNvCxnSpPr>
            <a:stCxn id="6" idx="4"/>
            <a:endCxn id="41" idx="4"/>
          </p:cNvCxnSpPr>
          <p:nvPr/>
        </p:nvCxnSpPr>
        <p:spPr>
          <a:xfrm rot="16200000" flipH="1">
            <a:off x="3428784" y="3018936"/>
            <a:ext cx="8746" cy="1330037"/>
          </a:xfrm>
          <a:prstGeom prst="curvedConnector3">
            <a:avLst>
              <a:gd name="adj1" fmla="val 8036337"/>
            </a:avLst>
          </a:prstGeom>
          <a:ln w="3810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26104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DC395C6-469F-5640-A3F3-1C291183A447}"/>
              </a:ext>
            </a:extLst>
          </p:cNvPr>
          <p:cNvSpPr>
            <a:spLocks noGrp="1"/>
          </p:cNvSpPr>
          <p:nvPr>
            <p:ph type="body" sz="quarter" idx="10"/>
          </p:nvPr>
        </p:nvSpPr>
        <p:spPr/>
        <p:txBody>
          <a:bodyPr/>
          <a:lstStyle/>
          <a:p>
            <a:r>
              <a:rPr lang="en-US" dirty="0"/>
              <a:t>Multiple generators: Governor control</a:t>
            </a:r>
          </a:p>
        </p:txBody>
      </p:sp>
      <p:sp>
        <p:nvSpPr>
          <p:cNvPr id="5" name="Content Placeholder 4">
            <a:extLst>
              <a:ext uri="{FF2B5EF4-FFF2-40B4-BE49-F238E27FC236}">
                <a16:creationId xmlns:a16="http://schemas.microsoft.com/office/drawing/2014/main" id="{5C216799-03A5-7046-9779-38350CEE5B1F}"/>
              </a:ext>
            </a:extLst>
          </p:cNvPr>
          <p:cNvSpPr>
            <a:spLocks noGrp="1"/>
          </p:cNvSpPr>
          <p:nvPr>
            <p:ph sz="quarter" idx="12"/>
          </p:nvPr>
        </p:nvSpPr>
        <p:spPr/>
        <p:txBody>
          <a:bodyPr/>
          <a:lstStyle/>
          <a:p>
            <a:r>
              <a:rPr lang="en-US" dirty="0"/>
              <a:t>Any imbalance between generation and load causes the frequency to drop or rise</a:t>
            </a:r>
          </a:p>
          <a:p>
            <a:r>
              <a:rPr lang="en-US" dirty="0"/>
              <a:t>The governor of each generator reacts to this frequency change according to its droop characteristic</a:t>
            </a:r>
          </a:p>
        </p:txBody>
      </p:sp>
      <p:grpSp>
        <p:nvGrpSpPr>
          <p:cNvPr id="7" name="Group 6">
            <a:extLst>
              <a:ext uri="{FF2B5EF4-FFF2-40B4-BE49-F238E27FC236}">
                <a16:creationId xmlns:a16="http://schemas.microsoft.com/office/drawing/2014/main" id="{5E78330E-920D-C74D-9337-077BDF8C392C}"/>
              </a:ext>
            </a:extLst>
          </p:cNvPr>
          <p:cNvGrpSpPr/>
          <p:nvPr/>
        </p:nvGrpSpPr>
        <p:grpSpPr>
          <a:xfrm>
            <a:off x="6955076" y="2247245"/>
            <a:ext cx="4036149" cy="2363510"/>
            <a:chOff x="6337559" y="1517616"/>
            <a:chExt cx="4036149" cy="2363510"/>
          </a:xfrm>
        </p:grpSpPr>
        <p:sp>
          <p:nvSpPr>
            <p:cNvPr id="8" name="Rectangle 7">
              <a:extLst>
                <a:ext uri="{FF2B5EF4-FFF2-40B4-BE49-F238E27FC236}">
                  <a16:creationId xmlns:a16="http://schemas.microsoft.com/office/drawing/2014/main" id="{1D666D8F-2E2F-D44E-A05C-39F83699EE41}"/>
                </a:ext>
              </a:extLst>
            </p:cNvPr>
            <p:cNvSpPr/>
            <p:nvPr/>
          </p:nvSpPr>
          <p:spPr>
            <a:xfrm>
              <a:off x="7493876" y="1618593"/>
              <a:ext cx="2364828" cy="2228193"/>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Network</a:t>
              </a:r>
            </a:p>
          </p:txBody>
        </p:sp>
        <p:cxnSp>
          <p:nvCxnSpPr>
            <p:cNvPr id="9" name="Elbow Connector 8">
              <a:extLst>
                <a:ext uri="{FF2B5EF4-FFF2-40B4-BE49-F238E27FC236}">
                  <a16:creationId xmlns:a16="http://schemas.microsoft.com/office/drawing/2014/main" id="{B47CA256-F0A4-0142-88C5-7FAEEDF9EC32}"/>
                </a:ext>
              </a:extLst>
            </p:cNvPr>
            <p:cNvCxnSpPr>
              <a:cxnSpLocks/>
            </p:cNvCxnSpPr>
            <p:nvPr/>
          </p:nvCxnSpPr>
          <p:spPr>
            <a:xfrm>
              <a:off x="9858701" y="1813032"/>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Elbow Connector 9">
              <a:extLst>
                <a:ext uri="{FF2B5EF4-FFF2-40B4-BE49-F238E27FC236}">
                  <a16:creationId xmlns:a16="http://schemas.microsoft.com/office/drawing/2014/main" id="{934D1D50-40C1-DE45-812D-648A543BA357}"/>
                </a:ext>
              </a:extLst>
            </p:cNvPr>
            <p:cNvCxnSpPr>
              <a:cxnSpLocks/>
            </p:cNvCxnSpPr>
            <p:nvPr/>
          </p:nvCxnSpPr>
          <p:spPr>
            <a:xfrm>
              <a:off x="9858701" y="2576396"/>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Elbow Connector 10">
              <a:extLst>
                <a:ext uri="{FF2B5EF4-FFF2-40B4-BE49-F238E27FC236}">
                  <a16:creationId xmlns:a16="http://schemas.microsoft.com/office/drawing/2014/main" id="{D4A0E38D-94DF-FF41-8456-90F850EE8589}"/>
                </a:ext>
              </a:extLst>
            </p:cNvPr>
            <p:cNvCxnSpPr>
              <a:cxnSpLocks/>
            </p:cNvCxnSpPr>
            <p:nvPr/>
          </p:nvCxnSpPr>
          <p:spPr>
            <a:xfrm>
              <a:off x="9848188" y="3339761"/>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11D72AA0-62CB-7A44-A6BB-32636FB11DD0}"/>
                </a:ext>
              </a:extLst>
            </p:cNvPr>
            <p:cNvGrpSpPr/>
            <p:nvPr/>
          </p:nvGrpSpPr>
          <p:grpSpPr>
            <a:xfrm>
              <a:off x="6337559" y="1517616"/>
              <a:ext cx="1156317" cy="647992"/>
              <a:chOff x="6337559" y="1829532"/>
              <a:chExt cx="1156317" cy="647992"/>
            </a:xfrm>
          </p:grpSpPr>
          <p:grpSp>
            <p:nvGrpSpPr>
              <p:cNvPr id="30" name="Group 32">
                <a:extLst>
                  <a:ext uri="{FF2B5EF4-FFF2-40B4-BE49-F238E27FC236}">
                    <a16:creationId xmlns:a16="http://schemas.microsoft.com/office/drawing/2014/main" id="{2695E681-5DF3-FE49-B4CD-01220230C654}"/>
                  </a:ext>
                </a:extLst>
              </p:cNvPr>
              <p:cNvGrpSpPr>
                <a:grpSpLocks/>
              </p:cNvGrpSpPr>
              <p:nvPr/>
            </p:nvGrpSpPr>
            <p:grpSpPr bwMode="auto">
              <a:xfrm>
                <a:off x="6337559" y="1829532"/>
                <a:ext cx="651826" cy="647992"/>
                <a:chOff x="634" y="1469"/>
                <a:chExt cx="411" cy="411"/>
              </a:xfrm>
              <a:solidFill>
                <a:schemeClr val="bg1"/>
              </a:solidFill>
            </p:grpSpPr>
            <p:sp>
              <p:nvSpPr>
                <p:cNvPr id="32" name="Oval 33">
                  <a:extLst>
                    <a:ext uri="{FF2B5EF4-FFF2-40B4-BE49-F238E27FC236}">
                      <a16:creationId xmlns:a16="http://schemas.microsoft.com/office/drawing/2014/main" id="{ADA8E9F8-CF50-F142-8DC0-9A2DF74F245D}"/>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3" name="Arc 34">
                  <a:extLst>
                    <a:ext uri="{FF2B5EF4-FFF2-40B4-BE49-F238E27FC236}">
                      <a16:creationId xmlns:a16="http://schemas.microsoft.com/office/drawing/2014/main" id="{44849A23-EFD5-FB4C-8E18-56FF262B65C2}"/>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4" name="Arc 35">
                  <a:extLst>
                    <a:ext uri="{FF2B5EF4-FFF2-40B4-BE49-F238E27FC236}">
                      <a16:creationId xmlns:a16="http://schemas.microsoft.com/office/drawing/2014/main" id="{6D7A2CCB-8161-E44B-B971-5764C518C394}"/>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5" name="Arc 36">
                  <a:extLst>
                    <a:ext uri="{FF2B5EF4-FFF2-40B4-BE49-F238E27FC236}">
                      <a16:creationId xmlns:a16="http://schemas.microsoft.com/office/drawing/2014/main" id="{823460A9-7E1F-B048-BCE5-A62867BDABF5}"/>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6" name="Arc 37">
                  <a:extLst>
                    <a:ext uri="{FF2B5EF4-FFF2-40B4-BE49-F238E27FC236}">
                      <a16:creationId xmlns:a16="http://schemas.microsoft.com/office/drawing/2014/main" id="{1C6A4769-D7E6-C84F-BDA7-736A58FE8F6B}"/>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31" name="Straight Connector 30">
                <a:extLst>
                  <a:ext uri="{FF2B5EF4-FFF2-40B4-BE49-F238E27FC236}">
                    <a16:creationId xmlns:a16="http://schemas.microsoft.com/office/drawing/2014/main" id="{36228B94-4EA0-D140-B29E-137D937D39C2}"/>
                  </a:ext>
                </a:extLst>
              </p:cNvPr>
              <p:cNvCxnSpPr>
                <a:stCxn id="32"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02B2695C-D918-714A-819F-F02CDC7F3521}"/>
                </a:ext>
              </a:extLst>
            </p:cNvPr>
            <p:cNvGrpSpPr/>
            <p:nvPr/>
          </p:nvGrpSpPr>
          <p:grpSpPr>
            <a:xfrm>
              <a:off x="6337559" y="2375375"/>
              <a:ext cx="1156317" cy="647992"/>
              <a:chOff x="6337559" y="1829532"/>
              <a:chExt cx="1156317" cy="647992"/>
            </a:xfrm>
          </p:grpSpPr>
          <p:grpSp>
            <p:nvGrpSpPr>
              <p:cNvPr id="23" name="Group 32">
                <a:extLst>
                  <a:ext uri="{FF2B5EF4-FFF2-40B4-BE49-F238E27FC236}">
                    <a16:creationId xmlns:a16="http://schemas.microsoft.com/office/drawing/2014/main" id="{31800742-E135-D949-AA08-B8207CA5B278}"/>
                  </a:ext>
                </a:extLst>
              </p:cNvPr>
              <p:cNvGrpSpPr>
                <a:grpSpLocks/>
              </p:cNvGrpSpPr>
              <p:nvPr/>
            </p:nvGrpSpPr>
            <p:grpSpPr bwMode="auto">
              <a:xfrm>
                <a:off x="6337559" y="1829532"/>
                <a:ext cx="651826" cy="647992"/>
                <a:chOff x="634" y="1469"/>
                <a:chExt cx="411" cy="411"/>
              </a:xfrm>
              <a:solidFill>
                <a:schemeClr val="bg1"/>
              </a:solidFill>
            </p:grpSpPr>
            <p:sp>
              <p:nvSpPr>
                <p:cNvPr id="25" name="Oval 33">
                  <a:extLst>
                    <a:ext uri="{FF2B5EF4-FFF2-40B4-BE49-F238E27FC236}">
                      <a16:creationId xmlns:a16="http://schemas.microsoft.com/office/drawing/2014/main" id="{2963489C-9C03-3744-8E3B-74E4D2A279BD}"/>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6" name="Arc 34">
                  <a:extLst>
                    <a:ext uri="{FF2B5EF4-FFF2-40B4-BE49-F238E27FC236}">
                      <a16:creationId xmlns:a16="http://schemas.microsoft.com/office/drawing/2014/main" id="{D69E0E0B-35F7-4248-94BD-096DAD6897C2}"/>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7" name="Arc 35">
                  <a:extLst>
                    <a:ext uri="{FF2B5EF4-FFF2-40B4-BE49-F238E27FC236}">
                      <a16:creationId xmlns:a16="http://schemas.microsoft.com/office/drawing/2014/main" id="{34499C5F-CD9B-E24A-8F41-4D954277C450}"/>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8" name="Arc 36">
                  <a:extLst>
                    <a:ext uri="{FF2B5EF4-FFF2-40B4-BE49-F238E27FC236}">
                      <a16:creationId xmlns:a16="http://schemas.microsoft.com/office/drawing/2014/main" id="{DE016F18-CAF7-C847-BB76-F923B158E81C}"/>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9" name="Arc 37">
                  <a:extLst>
                    <a:ext uri="{FF2B5EF4-FFF2-40B4-BE49-F238E27FC236}">
                      <a16:creationId xmlns:a16="http://schemas.microsoft.com/office/drawing/2014/main" id="{C13E032D-18D9-8542-B6DA-FFBBB97617A0}"/>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24" name="Straight Connector 23">
                <a:extLst>
                  <a:ext uri="{FF2B5EF4-FFF2-40B4-BE49-F238E27FC236}">
                    <a16:creationId xmlns:a16="http://schemas.microsoft.com/office/drawing/2014/main" id="{58E84E5D-4A08-0E46-A9FC-01902910E141}"/>
                  </a:ext>
                </a:extLst>
              </p:cNvPr>
              <p:cNvCxnSpPr>
                <a:stCxn id="25"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Group 14">
              <a:extLst>
                <a:ext uri="{FF2B5EF4-FFF2-40B4-BE49-F238E27FC236}">
                  <a16:creationId xmlns:a16="http://schemas.microsoft.com/office/drawing/2014/main" id="{53A0E62D-7FFC-1C46-B212-6F87114AD046}"/>
                </a:ext>
              </a:extLst>
            </p:cNvPr>
            <p:cNvGrpSpPr/>
            <p:nvPr/>
          </p:nvGrpSpPr>
          <p:grpSpPr>
            <a:xfrm>
              <a:off x="6337559" y="3233134"/>
              <a:ext cx="1156317" cy="647992"/>
              <a:chOff x="6337559" y="1829532"/>
              <a:chExt cx="1156317" cy="647992"/>
            </a:xfrm>
          </p:grpSpPr>
          <p:grpSp>
            <p:nvGrpSpPr>
              <p:cNvPr id="16" name="Group 32">
                <a:extLst>
                  <a:ext uri="{FF2B5EF4-FFF2-40B4-BE49-F238E27FC236}">
                    <a16:creationId xmlns:a16="http://schemas.microsoft.com/office/drawing/2014/main" id="{DD56D519-C6D0-6440-893E-E7707B635F2C}"/>
                  </a:ext>
                </a:extLst>
              </p:cNvPr>
              <p:cNvGrpSpPr>
                <a:grpSpLocks/>
              </p:cNvGrpSpPr>
              <p:nvPr/>
            </p:nvGrpSpPr>
            <p:grpSpPr bwMode="auto">
              <a:xfrm>
                <a:off x="6337559" y="1829532"/>
                <a:ext cx="651826" cy="647992"/>
                <a:chOff x="634" y="1469"/>
                <a:chExt cx="411" cy="411"/>
              </a:xfrm>
              <a:solidFill>
                <a:schemeClr val="bg1"/>
              </a:solidFill>
            </p:grpSpPr>
            <p:sp>
              <p:nvSpPr>
                <p:cNvPr id="18" name="Oval 33">
                  <a:extLst>
                    <a:ext uri="{FF2B5EF4-FFF2-40B4-BE49-F238E27FC236}">
                      <a16:creationId xmlns:a16="http://schemas.microsoft.com/office/drawing/2014/main" id="{DB76ED84-C3EF-AD4A-870C-96FF8C55311D}"/>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19" name="Arc 34">
                  <a:extLst>
                    <a:ext uri="{FF2B5EF4-FFF2-40B4-BE49-F238E27FC236}">
                      <a16:creationId xmlns:a16="http://schemas.microsoft.com/office/drawing/2014/main" id="{26742C14-6E15-3E43-9405-0B405CE3312B}"/>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0" name="Arc 35">
                  <a:extLst>
                    <a:ext uri="{FF2B5EF4-FFF2-40B4-BE49-F238E27FC236}">
                      <a16:creationId xmlns:a16="http://schemas.microsoft.com/office/drawing/2014/main" id="{87634AEC-09C9-574A-9EFD-3A9A380693BD}"/>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1" name="Arc 36">
                  <a:extLst>
                    <a:ext uri="{FF2B5EF4-FFF2-40B4-BE49-F238E27FC236}">
                      <a16:creationId xmlns:a16="http://schemas.microsoft.com/office/drawing/2014/main" id="{F1378890-7AD5-0045-A597-3AFCCD6C9887}"/>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2" name="Arc 37">
                  <a:extLst>
                    <a:ext uri="{FF2B5EF4-FFF2-40B4-BE49-F238E27FC236}">
                      <a16:creationId xmlns:a16="http://schemas.microsoft.com/office/drawing/2014/main" id="{5888857C-A1AD-094B-AD48-FEFC3A1A6947}"/>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17" name="Straight Connector 16">
                <a:extLst>
                  <a:ext uri="{FF2B5EF4-FFF2-40B4-BE49-F238E27FC236}">
                    <a16:creationId xmlns:a16="http://schemas.microsoft.com/office/drawing/2014/main" id="{CBA0FEDB-9982-404B-9BE2-A83CE537FA20}"/>
                  </a:ext>
                </a:extLst>
              </p:cNvPr>
              <p:cNvCxnSpPr>
                <a:stCxn id="18"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37" name="TextBox 36">
            <a:extLst>
              <a:ext uri="{FF2B5EF4-FFF2-40B4-BE49-F238E27FC236}">
                <a16:creationId xmlns:a16="http://schemas.microsoft.com/office/drawing/2014/main" id="{DB9A2053-0883-0A45-A616-1A52AE59B77B}"/>
              </a:ext>
            </a:extLst>
          </p:cNvPr>
          <p:cNvSpPr txBox="1"/>
          <p:nvPr/>
        </p:nvSpPr>
        <p:spPr>
          <a:xfrm>
            <a:off x="6606005" y="1780309"/>
            <a:ext cx="1348382" cy="400110"/>
          </a:xfrm>
          <a:prstGeom prst="rect">
            <a:avLst/>
          </a:prstGeom>
          <a:noFill/>
        </p:spPr>
        <p:txBody>
          <a:bodyPr wrap="none" rtlCol="0">
            <a:spAutoFit/>
          </a:bodyPr>
          <a:lstStyle/>
          <a:p>
            <a:r>
              <a:rPr lang="en-US" sz="2000" dirty="0"/>
              <a:t>Generators</a:t>
            </a:r>
          </a:p>
        </p:txBody>
      </p:sp>
      <p:sp>
        <p:nvSpPr>
          <p:cNvPr id="38" name="TextBox 37">
            <a:extLst>
              <a:ext uri="{FF2B5EF4-FFF2-40B4-BE49-F238E27FC236}">
                <a16:creationId xmlns:a16="http://schemas.microsoft.com/office/drawing/2014/main" id="{73AB893A-4D78-A54D-A0D5-BA5256F4398B}"/>
              </a:ext>
            </a:extLst>
          </p:cNvPr>
          <p:cNvSpPr txBox="1"/>
          <p:nvPr/>
        </p:nvSpPr>
        <p:spPr>
          <a:xfrm>
            <a:off x="10587769" y="1780309"/>
            <a:ext cx="785793" cy="400110"/>
          </a:xfrm>
          <a:prstGeom prst="rect">
            <a:avLst/>
          </a:prstGeom>
          <a:noFill/>
        </p:spPr>
        <p:txBody>
          <a:bodyPr wrap="none" rtlCol="0">
            <a:spAutoFit/>
          </a:bodyPr>
          <a:lstStyle/>
          <a:p>
            <a:r>
              <a:rPr lang="en-US" sz="2000" dirty="0"/>
              <a:t>Loads</a:t>
            </a:r>
          </a:p>
        </p:txBody>
      </p:sp>
    </p:spTree>
    <p:extLst>
      <p:ext uri="{BB962C8B-B14F-4D97-AF65-F5344CB8AC3E}">
        <p14:creationId xmlns:p14="http://schemas.microsoft.com/office/powerpoint/2010/main" val="5993910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2B37C-DB38-3148-9F39-B526BD7EC395}"/>
              </a:ext>
            </a:extLst>
          </p:cNvPr>
          <p:cNvSpPr>
            <a:spLocks noGrp="1"/>
          </p:cNvSpPr>
          <p:nvPr>
            <p:ph type="body" sz="quarter" idx="10"/>
          </p:nvPr>
        </p:nvSpPr>
        <p:spPr/>
        <p:txBody>
          <a:bodyPr/>
          <a:lstStyle/>
          <a:p>
            <a:r>
              <a:rPr lang="en-US" dirty="0"/>
              <a:t>Load sharing between generators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E8B3F30-3F5C-ED49-B8C2-35BA29F6F794}"/>
                  </a:ext>
                </a:extLst>
              </p:cNvPr>
              <p:cNvSpPr>
                <a:spLocks noGrp="1"/>
              </p:cNvSpPr>
              <p:nvPr>
                <p:ph sz="quarter" idx="12"/>
              </p:nvPr>
            </p:nvSpPr>
            <p:spPr>
              <a:xfrm>
                <a:off x="895678" y="1642117"/>
                <a:ext cx="7262670" cy="5091191"/>
              </a:xfrm>
            </p:spPr>
            <p:txBody>
              <a:bodyPr>
                <a:normAutofit lnSpcReduction="10000"/>
              </a:bodyPr>
              <a:lstStyle/>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1</m:t>
                        </m:r>
                      </m:sub>
                      <m:sup>
                        <m:r>
                          <a:rPr lang="en-US" i="1">
                            <a:latin typeface="Cambria Math" panose="02040503050406030204" pitchFamily="18" charset="0"/>
                          </a:rPr>
                          <m:t>𝑚𝑎𝑥</m:t>
                        </m:r>
                      </m:sup>
                    </m:sSubSup>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𝑛𝑜𝑚</m:t>
                                </m:r>
                              </m:sup>
                            </m:sSup>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𝜌</m:t>
                            </m:r>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𝑛𝑜𝑚</m:t>
                                </m:r>
                              </m:sup>
                            </m:sSup>
                          </m:den>
                        </m:f>
                      </m:e>
                    </m:d>
                  </m:oMath>
                </a14:m>
                <a:r>
                  <a:rPr lang="en-US" dirty="0">
                    <a:effectLst/>
                  </a:rPr>
                  <a:t> </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2</m:t>
                        </m:r>
                      </m:sub>
                      <m:sup>
                        <m:r>
                          <a:rPr lang="en-US" i="1">
                            <a:latin typeface="Cambria Math" panose="02040503050406030204" pitchFamily="18" charset="0"/>
                          </a:rPr>
                          <m:t>𝑚𝑎𝑥</m:t>
                        </m:r>
                      </m:sup>
                    </m:sSubSup>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𝑛𝑜𝑚</m:t>
                                </m:r>
                              </m:sup>
                            </m:sSup>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𝜌</m:t>
                            </m:r>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𝑛𝑜𝑚</m:t>
                                </m:r>
                              </m:sup>
                            </m:sSup>
                          </m:den>
                        </m:f>
                      </m:e>
                    </m:d>
                  </m:oMath>
                </a14:m>
                <a:r>
                  <a:rPr lang="en-US" dirty="0">
                    <a:effectLst/>
                  </a:rPr>
                  <a:t> </a:t>
                </a:r>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r>
                        <a:rPr lang="en-US" i="1">
                          <a:latin typeface="Cambria Math" panose="02040503050406030204" pitchFamily="18" charset="0"/>
                        </a:rPr>
                        <m:t>=</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1</m:t>
                              </m:r>
                            </m:sub>
                            <m:sup>
                              <m:r>
                                <a:rPr lang="en-US" i="1">
                                  <a:latin typeface="Cambria Math" panose="02040503050406030204" pitchFamily="18" charset="0"/>
                                </a:rPr>
                                <m:t>𝑚𝑎𝑥</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2</m:t>
                              </m:r>
                            </m:sub>
                            <m:sup>
                              <m:r>
                                <a:rPr lang="en-US" i="1">
                                  <a:latin typeface="Cambria Math" panose="02040503050406030204" pitchFamily="18" charset="0"/>
                                </a:rPr>
                                <m:t>𝑚𝑎𝑥</m:t>
                              </m:r>
                            </m:sup>
                          </m:sSubSup>
                        </m:e>
                      </m:d>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𝑛𝑜𝑚</m:t>
                                  </m:r>
                                </m:sup>
                              </m:sSup>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𝜌</m:t>
                              </m:r>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𝑛𝑜𝑚</m:t>
                                  </m:r>
                                </m:sup>
                              </m:sSup>
                            </m:den>
                          </m:f>
                        </m:e>
                      </m:d>
                    </m:oMath>
                  </m:oMathPara>
                </a14:m>
                <a:endParaRPr lang="en-US" dirty="0">
                  <a:effectLst/>
                </a:endParaRPr>
              </a:p>
              <a:p>
                <a:pPr marL="0" indent="0">
                  <a:buNone/>
                </a:pPr>
                <a:endParaRPr lang="en-US" i="1" dirty="0"/>
              </a:p>
              <a:p>
                <a:pPr marL="0" indent="0">
                  <a:buNone/>
                </a:pP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𝑛𝑜𝑚</m:t>
                        </m:r>
                      </m:sup>
                    </m:sSup>
                    <m:d>
                      <m:dPr>
                        <m:begChr m:val="["/>
                        <m:endChr m:val="]"/>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𝜌</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𝑇</m:t>
                                </m:r>
                              </m:sub>
                            </m:sSub>
                          </m:num>
                          <m:den>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1</m:t>
                                    </m:r>
                                  </m:sub>
                                  <m:sup>
                                    <m:r>
                                      <a:rPr lang="en-US" i="1">
                                        <a:latin typeface="Cambria Math" panose="02040503050406030204" pitchFamily="18" charset="0"/>
                                      </a:rPr>
                                      <m:t>𝑚𝑎𝑥</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2</m:t>
                                    </m:r>
                                  </m:sub>
                                  <m:sup>
                                    <m:r>
                                      <a:rPr lang="en-US" i="1">
                                        <a:latin typeface="Cambria Math" panose="02040503050406030204" pitchFamily="18" charset="0"/>
                                      </a:rPr>
                                      <m:t>𝑚𝑎𝑥</m:t>
                                    </m:r>
                                  </m:sup>
                                </m:sSubSup>
                              </m:e>
                            </m:d>
                          </m:den>
                        </m:f>
                      </m:e>
                    </m:d>
                  </m:oMath>
                </a14:m>
                <a:r>
                  <a:rPr lang="en-US" dirty="0">
                    <a:effectLst/>
                  </a:rPr>
                  <a:t> </a:t>
                </a:r>
              </a:p>
              <a:p>
                <a:pPr marL="0" indent="0">
                  <a:buNone/>
                </a:pPr>
                <a:endParaRPr lang="en-US" i="1" dirty="0"/>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1</m:t>
                            </m:r>
                          </m:sub>
                          <m:sup>
                            <m:r>
                              <a:rPr lang="en-US" i="1">
                                <a:latin typeface="Cambria Math" panose="02040503050406030204" pitchFamily="18" charset="0"/>
                              </a:rPr>
                              <m:t>𝑚𝑎𝑥</m:t>
                            </m:r>
                          </m:sup>
                        </m:sSubSup>
                      </m:num>
                      <m:den>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1</m:t>
                                </m:r>
                              </m:sub>
                              <m:sup>
                                <m:r>
                                  <a:rPr lang="en-US" i="1">
                                    <a:latin typeface="Cambria Math" panose="02040503050406030204" pitchFamily="18" charset="0"/>
                                  </a:rPr>
                                  <m:t>𝑚𝑎𝑥</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2</m:t>
                                </m:r>
                              </m:sub>
                              <m:sup>
                                <m:r>
                                  <a:rPr lang="en-US" i="1">
                                    <a:latin typeface="Cambria Math" panose="02040503050406030204" pitchFamily="18" charset="0"/>
                                  </a:rPr>
                                  <m:t>𝑚𝑎𝑥</m:t>
                                </m:r>
                              </m:sup>
                            </m:sSubSup>
                          </m:e>
                        </m:d>
                      </m:den>
                    </m:f>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𝑇</m:t>
                        </m:r>
                      </m:sub>
                    </m:sSub>
                  </m:oMath>
                </a14:m>
                <a:r>
                  <a:rPr lang="en-US" dirty="0">
                    <a:effectLst/>
                  </a:rPr>
                  <a:t> </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2</m:t>
                            </m:r>
                          </m:sub>
                          <m:sup>
                            <m:r>
                              <a:rPr lang="en-US" i="1">
                                <a:latin typeface="Cambria Math" panose="02040503050406030204" pitchFamily="18" charset="0"/>
                              </a:rPr>
                              <m:t>𝑚𝑎𝑥</m:t>
                            </m:r>
                          </m:sup>
                        </m:sSubSup>
                      </m:num>
                      <m:den>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1</m:t>
                                </m:r>
                              </m:sub>
                              <m:sup>
                                <m:r>
                                  <a:rPr lang="en-US" i="1">
                                    <a:latin typeface="Cambria Math" panose="02040503050406030204" pitchFamily="18" charset="0"/>
                                  </a:rPr>
                                  <m:t>𝑚𝑎𝑥</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2</m:t>
                                </m:r>
                              </m:sub>
                              <m:sup>
                                <m:r>
                                  <a:rPr lang="en-US" i="1">
                                    <a:latin typeface="Cambria Math" panose="02040503050406030204" pitchFamily="18" charset="0"/>
                                  </a:rPr>
                                  <m:t>𝑚𝑎𝑥</m:t>
                                </m:r>
                              </m:sup>
                            </m:sSubSup>
                          </m:e>
                        </m:d>
                      </m:den>
                    </m:f>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𝑇</m:t>
                        </m:r>
                      </m:sub>
                    </m:sSub>
                  </m:oMath>
                </a14:m>
                <a:r>
                  <a:rPr lang="en-US" dirty="0">
                    <a:effectLst/>
                  </a:rPr>
                  <a:t>  </a:t>
                </a:r>
                <a:endParaRPr lang="en-US" dirty="0"/>
              </a:p>
            </p:txBody>
          </p:sp>
        </mc:Choice>
        <mc:Fallback xmlns="">
          <p:sp>
            <p:nvSpPr>
              <p:cNvPr id="4" name="Content Placeholder 3">
                <a:extLst>
                  <a:ext uri="{FF2B5EF4-FFF2-40B4-BE49-F238E27FC236}">
                    <a16:creationId xmlns:a16="http://schemas.microsoft.com/office/drawing/2014/main" id="{1E8B3F30-3F5C-ED49-B8C2-35BA29F6F794}"/>
                  </a:ext>
                </a:extLst>
              </p:cNvPr>
              <p:cNvSpPr>
                <a:spLocks noGrp="1" noRot="1" noChangeAspect="1" noMove="1" noResize="1" noEditPoints="1" noAdjustHandles="1" noChangeArrowheads="1" noChangeShapeType="1" noTextEdit="1"/>
              </p:cNvSpPr>
              <p:nvPr>
                <p:ph sz="quarter" idx="12"/>
              </p:nvPr>
            </p:nvSpPr>
            <p:spPr>
              <a:xfrm>
                <a:off x="895678" y="1642117"/>
                <a:ext cx="7262670" cy="5091191"/>
              </a:xfrm>
              <a:blipFill>
                <a:blip r:embed="rId2"/>
                <a:stretch>
                  <a:fillRect l="-698"/>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7DE28DA2-9E97-FB47-A319-E157E96FF9B6}"/>
              </a:ext>
            </a:extLst>
          </p:cNvPr>
          <p:cNvGrpSpPr/>
          <p:nvPr/>
        </p:nvGrpSpPr>
        <p:grpSpPr>
          <a:xfrm>
            <a:off x="4314701" y="1817062"/>
            <a:ext cx="4639621" cy="830997"/>
            <a:chOff x="6096000" y="1817062"/>
            <a:chExt cx="4639621" cy="830997"/>
          </a:xfrm>
        </p:grpSpPr>
        <p:sp>
          <p:nvSpPr>
            <p:cNvPr id="6" name="Left Arrow 5">
              <a:extLst>
                <a:ext uri="{FF2B5EF4-FFF2-40B4-BE49-F238E27FC236}">
                  <a16:creationId xmlns:a16="http://schemas.microsoft.com/office/drawing/2014/main" id="{B2F37A2D-2C38-1344-BF8E-A52412F0850D}"/>
                </a:ext>
              </a:extLst>
            </p:cNvPr>
            <p:cNvSpPr/>
            <p:nvPr/>
          </p:nvSpPr>
          <p:spPr>
            <a:xfrm>
              <a:off x="6096000" y="2042556"/>
              <a:ext cx="922317" cy="38001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DD120F7-C275-354D-B3BF-9DC4EBE0C11B}"/>
                    </a:ext>
                  </a:extLst>
                </p:cNvPr>
                <p:cNvSpPr txBox="1"/>
                <p:nvPr/>
              </p:nvSpPr>
              <p:spPr>
                <a:xfrm>
                  <a:off x="7196447" y="1817062"/>
                  <a:ext cx="3539174" cy="830997"/>
                </a:xfrm>
                <a:prstGeom prst="rect">
                  <a:avLst/>
                </a:prstGeom>
                <a:noFill/>
              </p:spPr>
              <p:txBody>
                <a:bodyPr wrap="none" rtlCol="0">
                  <a:spAutoFit/>
                </a:bodyPr>
                <a:lstStyle/>
                <a:p>
                  <a:r>
                    <a:rPr lang="en-US" sz="2400" dirty="0"/>
                    <a:t>Two generators with same </a:t>
                  </a:r>
                </a:p>
                <a:p>
                  <a:r>
                    <a:rPr lang="en-US" sz="2400" dirty="0"/>
                    <a:t>droop coefficient </a:t>
                  </a:r>
                  <a14:m>
                    <m:oMath xmlns:m="http://schemas.openxmlformats.org/officeDocument/2006/math">
                      <m:r>
                        <a:rPr lang="en-US" sz="2400" i="1">
                          <a:latin typeface="Cambria Math" panose="02040503050406030204" pitchFamily="18" charset="0"/>
                        </a:rPr>
                        <m:t>𝜌</m:t>
                      </m:r>
                    </m:oMath>
                  </a14:m>
                  <a:r>
                    <a:rPr lang="en-US" sz="2400" dirty="0"/>
                    <a:t> </a:t>
                  </a:r>
                </a:p>
              </p:txBody>
            </p:sp>
          </mc:Choice>
          <mc:Fallback xmlns="">
            <p:sp>
              <p:nvSpPr>
                <p:cNvPr id="7" name="TextBox 6">
                  <a:extLst>
                    <a:ext uri="{FF2B5EF4-FFF2-40B4-BE49-F238E27FC236}">
                      <a16:creationId xmlns:a16="http://schemas.microsoft.com/office/drawing/2014/main" id="{ADD120F7-C275-354D-B3BF-9DC4EBE0C11B}"/>
                    </a:ext>
                  </a:extLst>
                </p:cNvPr>
                <p:cNvSpPr txBox="1">
                  <a:spLocks noRot="1" noChangeAspect="1" noMove="1" noResize="1" noEditPoints="1" noAdjustHandles="1" noChangeArrowheads="1" noChangeShapeType="1" noTextEdit="1"/>
                </p:cNvSpPr>
                <p:nvPr/>
              </p:nvSpPr>
              <p:spPr>
                <a:xfrm>
                  <a:off x="7196447" y="1817062"/>
                  <a:ext cx="3539174" cy="830997"/>
                </a:xfrm>
                <a:prstGeom prst="rect">
                  <a:avLst/>
                </a:prstGeom>
                <a:blipFill>
                  <a:blip r:embed="rId3"/>
                  <a:stretch>
                    <a:fillRect l="-2500" t="-6061" r="-1429" b="-15152"/>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767F3F03-7917-8245-9AC3-15DD2A4C4ACC}"/>
              </a:ext>
            </a:extLst>
          </p:cNvPr>
          <p:cNvGrpSpPr/>
          <p:nvPr/>
        </p:nvGrpSpPr>
        <p:grpSpPr>
          <a:xfrm>
            <a:off x="6656701" y="2737993"/>
            <a:ext cx="5297750" cy="1200329"/>
            <a:chOff x="6096000" y="1638937"/>
            <a:chExt cx="5297750" cy="1200329"/>
          </a:xfrm>
        </p:grpSpPr>
        <p:sp>
          <p:nvSpPr>
            <p:cNvPr id="10" name="Left Arrow 9">
              <a:extLst>
                <a:ext uri="{FF2B5EF4-FFF2-40B4-BE49-F238E27FC236}">
                  <a16:creationId xmlns:a16="http://schemas.microsoft.com/office/drawing/2014/main" id="{3CB27569-F575-9048-BB25-0B8E00C67E7D}"/>
                </a:ext>
              </a:extLst>
            </p:cNvPr>
            <p:cNvSpPr/>
            <p:nvPr/>
          </p:nvSpPr>
          <p:spPr>
            <a:xfrm>
              <a:off x="6096000" y="2042556"/>
              <a:ext cx="922317" cy="38001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0ABF087-EB70-8B45-A715-A4A6194597E3}"/>
                </a:ext>
              </a:extLst>
            </p:cNvPr>
            <p:cNvSpPr txBox="1"/>
            <p:nvPr/>
          </p:nvSpPr>
          <p:spPr>
            <a:xfrm>
              <a:off x="7196447" y="1638937"/>
              <a:ext cx="4197303" cy="1200329"/>
            </a:xfrm>
            <a:prstGeom prst="rect">
              <a:avLst/>
            </a:prstGeom>
            <a:noFill/>
          </p:spPr>
          <p:txBody>
            <a:bodyPr wrap="none" rtlCol="0">
              <a:spAutoFit/>
            </a:bodyPr>
            <a:lstStyle/>
            <a:p>
              <a:r>
                <a:rPr lang="en-US" sz="2400" dirty="0"/>
                <a:t>These two generators share the </a:t>
              </a:r>
              <a:br>
                <a:rPr lang="en-US" sz="2400" dirty="0"/>
              </a:br>
              <a:r>
                <a:rPr lang="en-US" sz="2400" dirty="0"/>
                <a:t>load and operate at the same </a:t>
              </a:r>
              <a:br>
                <a:rPr lang="en-US" sz="2400" dirty="0"/>
              </a:br>
              <a:r>
                <a:rPr lang="en-US" sz="2400" dirty="0"/>
                <a:t>frequency</a:t>
              </a:r>
            </a:p>
          </p:txBody>
        </p:sp>
      </p:grpSp>
      <p:grpSp>
        <p:nvGrpSpPr>
          <p:cNvPr id="12" name="Group 11">
            <a:extLst>
              <a:ext uri="{FF2B5EF4-FFF2-40B4-BE49-F238E27FC236}">
                <a16:creationId xmlns:a16="http://schemas.microsoft.com/office/drawing/2014/main" id="{541745F4-40F7-C449-9800-D396A3406C16}"/>
              </a:ext>
            </a:extLst>
          </p:cNvPr>
          <p:cNvGrpSpPr/>
          <p:nvPr/>
        </p:nvGrpSpPr>
        <p:grpSpPr>
          <a:xfrm>
            <a:off x="5108273" y="4211462"/>
            <a:ext cx="6251742" cy="830997"/>
            <a:chOff x="6096000" y="1803377"/>
            <a:chExt cx="6251742" cy="830997"/>
          </a:xfrm>
        </p:grpSpPr>
        <p:sp>
          <p:nvSpPr>
            <p:cNvPr id="13" name="Left Arrow 12">
              <a:extLst>
                <a:ext uri="{FF2B5EF4-FFF2-40B4-BE49-F238E27FC236}">
                  <a16:creationId xmlns:a16="http://schemas.microsoft.com/office/drawing/2014/main" id="{05531199-860E-7A4C-BC9E-DB8BD66FB4F2}"/>
                </a:ext>
              </a:extLst>
            </p:cNvPr>
            <p:cNvSpPr/>
            <p:nvPr/>
          </p:nvSpPr>
          <p:spPr>
            <a:xfrm>
              <a:off x="6096000" y="2042556"/>
              <a:ext cx="922317" cy="38001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1B6CCC0-CA10-5141-8C1A-EBE3F00A6337}"/>
                </a:ext>
              </a:extLst>
            </p:cNvPr>
            <p:cNvSpPr txBox="1"/>
            <p:nvPr/>
          </p:nvSpPr>
          <p:spPr>
            <a:xfrm>
              <a:off x="7149139" y="1803377"/>
              <a:ext cx="5198603" cy="830997"/>
            </a:xfrm>
            <a:prstGeom prst="rect">
              <a:avLst/>
            </a:prstGeom>
            <a:noFill/>
          </p:spPr>
          <p:txBody>
            <a:bodyPr wrap="none" rtlCol="0">
              <a:spAutoFit/>
            </a:bodyPr>
            <a:lstStyle/>
            <a:p>
              <a:r>
                <a:rPr lang="en-US" sz="2400" dirty="0"/>
                <a:t>Frequency determined by the combined</a:t>
              </a:r>
              <a:br>
                <a:rPr lang="en-US" sz="2400" dirty="0"/>
              </a:br>
              <a:r>
                <a:rPr lang="en-US" sz="2400" dirty="0"/>
                <a:t>droop characteristic</a:t>
              </a:r>
            </a:p>
          </p:txBody>
        </p:sp>
      </p:grpSp>
      <p:grpSp>
        <p:nvGrpSpPr>
          <p:cNvPr id="15" name="Group 14">
            <a:extLst>
              <a:ext uri="{FF2B5EF4-FFF2-40B4-BE49-F238E27FC236}">
                <a16:creationId xmlns:a16="http://schemas.microsoft.com/office/drawing/2014/main" id="{65388461-085C-E848-AFC5-C47E14A928C8}"/>
              </a:ext>
            </a:extLst>
          </p:cNvPr>
          <p:cNvGrpSpPr/>
          <p:nvPr/>
        </p:nvGrpSpPr>
        <p:grpSpPr>
          <a:xfrm>
            <a:off x="3804658" y="5442958"/>
            <a:ext cx="6278480" cy="830997"/>
            <a:chOff x="6096000" y="1803377"/>
            <a:chExt cx="6278480" cy="830997"/>
          </a:xfrm>
        </p:grpSpPr>
        <p:sp>
          <p:nvSpPr>
            <p:cNvPr id="16" name="Left Arrow 15">
              <a:extLst>
                <a:ext uri="{FF2B5EF4-FFF2-40B4-BE49-F238E27FC236}">
                  <a16:creationId xmlns:a16="http://schemas.microsoft.com/office/drawing/2014/main" id="{D7EAACA2-2941-D441-B3FC-21EE1E1A3555}"/>
                </a:ext>
              </a:extLst>
            </p:cNvPr>
            <p:cNvSpPr/>
            <p:nvPr/>
          </p:nvSpPr>
          <p:spPr>
            <a:xfrm>
              <a:off x="6096000" y="2042556"/>
              <a:ext cx="922317" cy="38001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4D2CC33-64ED-B941-8523-AEB0F21AE882}"/>
                </a:ext>
              </a:extLst>
            </p:cNvPr>
            <p:cNvSpPr txBox="1"/>
            <p:nvPr/>
          </p:nvSpPr>
          <p:spPr>
            <a:xfrm>
              <a:off x="7149139" y="1803377"/>
              <a:ext cx="5225341" cy="830997"/>
            </a:xfrm>
            <a:prstGeom prst="rect">
              <a:avLst/>
            </a:prstGeom>
            <a:noFill/>
          </p:spPr>
          <p:txBody>
            <a:bodyPr wrap="none" rtlCol="0">
              <a:spAutoFit/>
            </a:bodyPr>
            <a:lstStyle/>
            <a:p>
              <a:r>
                <a:rPr lang="en-US" sz="2400" dirty="0"/>
                <a:t>Generators share the load in proportion </a:t>
              </a:r>
            </a:p>
            <a:p>
              <a:r>
                <a:rPr lang="en-US" sz="2400" dirty="0"/>
                <a:t>to their capacity</a:t>
              </a:r>
            </a:p>
          </p:txBody>
        </p:sp>
      </p:grpSp>
    </p:spTree>
    <p:extLst>
      <p:ext uri="{BB962C8B-B14F-4D97-AF65-F5344CB8AC3E}">
        <p14:creationId xmlns:p14="http://schemas.microsoft.com/office/powerpoint/2010/main" val="2428759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35269A2-E8EE-224D-A939-93BCA08C9C61}"/>
              </a:ext>
            </a:extLst>
          </p:cNvPr>
          <p:cNvSpPr>
            <a:spLocks noGrp="1"/>
          </p:cNvSpPr>
          <p:nvPr>
            <p:ph type="body" sz="quarter" idx="10"/>
          </p:nvPr>
        </p:nvSpPr>
        <p:spPr/>
        <p:txBody>
          <a:bodyPr/>
          <a:lstStyle/>
          <a:p>
            <a:r>
              <a:rPr lang="en-US" dirty="0"/>
              <a:t>System droop characteristic</a:t>
            </a:r>
          </a:p>
        </p:txBody>
      </p:sp>
      <p:grpSp>
        <p:nvGrpSpPr>
          <p:cNvPr id="36" name="Group 35">
            <a:extLst>
              <a:ext uri="{FF2B5EF4-FFF2-40B4-BE49-F238E27FC236}">
                <a16:creationId xmlns:a16="http://schemas.microsoft.com/office/drawing/2014/main" id="{C8080C45-9B67-AD49-A9D9-07791ED2D406}"/>
              </a:ext>
            </a:extLst>
          </p:cNvPr>
          <p:cNvGrpSpPr/>
          <p:nvPr/>
        </p:nvGrpSpPr>
        <p:grpSpPr>
          <a:xfrm>
            <a:off x="4446484" y="2121810"/>
            <a:ext cx="3466124" cy="3113896"/>
            <a:chOff x="4446484" y="2121810"/>
            <a:chExt cx="3466124" cy="3113896"/>
          </a:xfrm>
        </p:grpSpPr>
        <p:sp>
          <p:nvSpPr>
            <p:cNvPr id="8" name="Text Box 17">
              <a:extLst>
                <a:ext uri="{FF2B5EF4-FFF2-40B4-BE49-F238E27FC236}">
                  <a16:creationId xmlns:a16="http://schemas.microsoft.com/office/drawing/2014/main" id="{D44332FC-675B-1A49-9BE6-C4A229274E1E}"/>
                </a:ext>
              </a:extLst>
            </p:cNvPr>
            <p:cNvSpPr txBox="1">
              <a:spLocks noChangeArrowheads="1"/>
            </p:cNvSpPr>
            <p:nvPr/>
          </p:nvSpPr>
          <p:spPr bwMode="auto">
            <a:xfrm>
              <a:off x="5775917" y="4927929"/>
              <a:ext cx="1138453"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50000"/>
                </a:spcBef>
              </a:pPr>
              <a:r>
                <a:rPr lang="en-GB" sz="1400" dirty="0">
                  <a:latin typeface="Arial" panose="020B0604020202020204" pitchFamily="34" charset="0"/>
                  <a:cs typeface="Arial" panose="020B0604020202020204" pitchFamily="34" charset="0"/>
                </a:rPr>
                <a:t>Generator 1</a:t>
              </a:r>
            </a:p>
          </p:txBody>
        </p:sp>
        <p:sp>
          <p:nvSpPr>
            <p:cNvPr id="20" name="Line 22">
              <a:extLst>
                <a:ext uri="{FF2B5EF4-FFF2-40B4-BE49-F238E27FC236}">
                  <a16:creationId xmlns:a16="http://schemas.microsoft.com/office/drawing/2014/main" id="{15E522FD-5480-A741-A98D-5E0AE669A330}"/>
                </a:ext>
              </a:extLst>
            </p:cNvPr>
            <p:cNvSpPr>
              <a:spLocks noChangeShapeType="1"/>
            </p:cNvSpPr>
            <p:nvPr/>
          </p:nvSpPr>
          <p:spPr bwMode="auto">
            <a:xfrm flipH="1" flipV="1">
              <a:off x="4671803" y="2121810"/>
              <a:ext cx="2146" cy="2657298"/>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400"/>
            </a:p>
          </p:txBody>
        </p:sp>
        <p:sp>
          <p:nvSpPr>
            <p:cNvPr id="21" name="Line 21">
              <a:extLst>
                <a:ext uri="{FF2B5EF4-FFF2-40B4-BE49-F238E27FC236}">
                  <a16:creationId xmlns:a16="http://schemas.microsoft.com/office/drawing/2014/main" id="{EEE4CC34-9018-BF4E-9E2B-F72CCA5F8D23}"/>
                </a:ext>
              </a:extLst>
            </p:cNvPr>
            <p:cNvSpPr>
              <a:spLocks noChangeShapeType="1"/>
            </p:cNvSpPr>
            <p:nvPr/>
          </p:nvSpPr>
          <p:spPr bwMode="auto">
            <a:xfrm>
              <a:off x="4536707" y="4604950"/>
              <a:ext cx="3375901" cy="2"/>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40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7E3FD76-41E5-F04D-9F06-94632D203A25}"/>
                    </a:ext>
                  </a:extLst>
                </p:cNvPr>
                <p:cNvSpPr txBox="1"/>
                <p:nvPr/>
              </p:nvSpPr>
              <p:spPr>
                <a:xfrm>
                  <a:off x="4446484" y="2221588"/>
                  <a:ext cx="926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𝑓</m:t>
                        </m:r>
                      </m:oMath>
                    </m:oMathPara>
                  </a14:m>
                  <a:endParaRPr lang="en-US" sz="1400" dirty="0"/>
                </a:p>
              </p:txBody>
            </p:sp>
          </mc:Choice>
          <mc:Fallback xmlns="">
            <p:sp>
              <p:nvSpPr>
                <p:cNvPr id="22" name="TextBox 21">
                  <a:extLst>
                    <a:ext uri="{FF2B5EF4-FFF2-40B4-BE49-F238E27FC236}">
                      <a16:creationId xmlns:a16="http://schemas.microsoft.com/office/drawing/2014/main" id="{A7E3FD76-41E5-F04D-9F06-94632D203A25}"/>
                    </a:ext>
                  </a:extLst>
                </p:cNvPr>
                <p:cNvSpPr txBox="1">
                  <a:spLocks noRot="1" noChangeAspect="1" noMove="1" noResize="1" noEditPoints="1" noAdjustHandles="1" noChangeArrowheads="1" noChangeShapeType="1" noTextEdit="1"/>
                </p:cNvSpPr>
                <p:nvPr/>
              </p:nvSpPr>
              <p:spPr>
                <a:xfrm>
                  <a:off x="4446484" y="2221588"/>
                  <a:ext cx="92638" cy="215444"/>
                </a:xfrm>
                <a:prstGeom prst="rect">
                  <a:avLst/>
                </a:prstGeom>
                <a:blipFill>
                  <a:blip r:embed="rId2"/>
                  <a:stretch>
                    <a:fillRect l="-66667" r="-77778"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3D550F5-6B9D-954B-957A-D099DD4AC96D}"/>
                    </a:ext>
                  </a:extLst>
                </p:cNvPr>
                <p:cNvSpPr txBox="1"/>
                <p:nvPr/>
              </p:nvSpPr>
              <p:spPr>
                <a:xfrm>
                  <a:off x="7704617" y="4678889"/>
                  <a:ext cx="9924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oMath>
                    </m:oMathPara>
                  </a14:m>
                  <a:endParaRPr lang="en-US" sz="1400" dirty="0"/>
                </a:p>
              </p:txBody>
            </p:sp>
          </mc:Choice>
          <mc:Fallback xmlns="">
            <p:sp>
              <p:nvSpPr>
                <p:cNvPr id="23" name="TextBox 22">
                  <a:extLst>
                    <a:ext uri="{FF2B5EF4-FFF2-40B4-BE49-F238E27FC236}">
                      <a16:creationId xmlns:a16="http://schemas.microsoft.com/office/drawing/2014/main" id="{93D550F5-6B9D-954B-957A-D099DD4AC96D}"/>
                    </a:ext>
                  </a:extLst>
                </p:cNvPr>
                <p:cNvSpPr txBox="1">
                  <a:spLocks noRot="1" noChangeAspect="1" noMove="1" noResize="1" noEditPoints="1" noAdjustHandles="1" noChangeArrowheads="1" noChangeShapeType="1" noTextEdit="1"/>
                </p:cNvSpPr>
                <p:nvPr/>
              </p:nvSpPr>
              <p:spPr>
                <a:xfrm>
                  <a:off x="7704617" y="4678889"/>
                  <a:ext cx="99245" cy="215444"/>
                </a:xfrm>
                <a:prstGeom prst="rect">
                  <a:avLst/>
                </a:prstGeom>
                <a:blipFill>
                  <a:blip r:embed="rId3"/>
                  <a:stretch>
                    <a:fillRect l="-55556" r="-66667"/>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42BA67D0-B541-B84D-BD99-69C085CAFDEF}"/>
                </a:ext>
              </a:extLst>
            </p:cNvPr>
            <p:cNvCxnSpPr>
              <a:cxnSpLocks/>
            </p:cNvCxnSpPr>
            <p:nvPr/>
          </p:nvCxnSpPr>
          <p:spPr>
            <a:xfrm>
              <a:off x="4671805" y="2662602"/>
              <a:ext cx="2857515" cy="6310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Line 8">
              <a:extLst>
                <a:ext uri="{FF2B5EF4-FFF2-40B4-BE49-F238E27FC236}">
                  <a16:creationId xmlns:a16="http://schemas.microsoft.com/office/drawing/2014/main" id="{CA5B8C6E-1C29-8649-B7F1-33EA0717FC9C}"/>
                </a:ext>
              </a:extLst>
            </p:cNvPr>
            <p:cNvSpPr>
              <a:spLocks noChangeShapeType="1"/>
            </p:cNvSpPr>
            <p:nvPr/>
          </p:nvSpPr>
          <p:spPr bwMode="auto">
            <a:xfrm rot="16200000" flipH="1" flipV="1">
              <a:off x="5065811" y="3767985"/>
              <a:ext cx="1669591" cy="1"/>
            </a:xfrm>
            <a:prstGeom prst="line">
              <a:avLst/>
            </a:prstGeom>
            <a:noFill/>
            <a:ln w="12700">
              <a:solidFill>
                <a:srgbClr val="000000"/>
              </a:solidFill>
              <a:prstDash val="sysDash"/>
              <a:round/>
              <a:headEnd/>
              <a:tailEnd/>
            </a:ln>
          </p:spPr>
          <p:txBody>
            <a:bodyPr vert="horz" wrap="square" lIns="91440" tIns="45720" rIns="91440" bIns="45720" numCol="1" anchor="t" anchorCtr="0" compatLnSpc="1">
              <a:prstTxWarp prst="textNoShape">
                <a:avLst/>
              </a:prstTxWarp>
            </a:bodyPr>
            <a:lstStyle/>
            <a:p>
              <a:endParaRPr lang="en-US" sz="140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45D74DA-822D-2F44-AF88-EB6AB8CD45DB}"/>
                    </a:ext>
                  </a:extLst>
                </p:cNvPr>
                <p:cNvSpPr txBox="1"/>
                <p:nvPr/>
              </p:nvSpPr>
              <p:spPr>
                <a:xfrm>
                  <a:off x="5799605" y="4678889"/>
                  <a:ext cx="2099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1</m:t>
                            </m:r>
                          </m:sub>
                        </m:sSub>
                      </m:oMath>
                    </m:oMathPara>
                  </a14:m>
                  <a:endParaRPr lang="en-US" sz="1400" dirty="0"/>
                </a:p>
              </p:txBody>
            </p:sp>
          </mc:Choice>
          <mc:Fallback xmlns="">
            <p:sp>
              <p:nvSpPr>
                <p:cNvPr id="26" name="TextBox 25">
                  <a:extLst>
                    <a:ext uri="{FF2B5EF4-FFF2-40B4-BE49-F238E27FC236}">
                      <a16:creationId xmlns:a16="http://schemas.microsoft.com/office/drawing/2014/main" id="{945D74DA-822D-2F44-AF88-EB6AB8CD45DB}"/>
                    </a:ext>
                  </a:extLst>
                </p:cNvPr>
                <p:cNvSpPr txBox="1">
                  <a:spLocks noRot="1" noChangeAspect="1" noMove="1" noResize="1" noEditPoints="1" noAdjustHandles="1" noChangeArrowheads="1" noChangeShapeType="1" noTextEdit="1"/>
                </p:cNvSpPr>
                <p:nvPr/>
              </p:nvSpPr>
              <p:spPr>
                <a:xfrm>
                  <a:off x="5799605" y="4678889"/>
                  <a:ext cx="209994" cy="215444"/>
                </a:xfrm>
                <a:prstGeom prst="rect">
                  <a:avLst/>
                </a:prstGeom>
                <a:blipFill>
                  <a:blip r:embed="rId4"/>
                  <a:stretch>
                    <a:fillRect l="-16667" r="-5556" b="-11111"/>
                  </a:stretch>
                </a:blipFill>
              </p:spPr>
              <p:txBody>
                <a:bodyPr/>
                <a:lstStyle/>
                <a:p>
                  <a:r>
                    <a:rPr lang="en-US">
                      <a:noFill/>
                    </a:rPr>
                    <a:t> </a:t>
                  </a:r>
                </a:p>
              </p:txBody>
            </p:sp>
          </mc:Fallback>
        </mc:AlternateContent>
      </p:grpSp>
      <p:grpSp>
        <p:nvGrpSpPr>
          <p:cNvPr id="37" name="Group 36">
            <a:extLst>
              <a:ext uri="{FF2B5EF4-FFF2-40B4-BE49-F238E27FC236}">
                <a16:creationId xmlns:a16="http://schemas.microsoft.com/office/drawing/2014/main" id="{C7311E6E-B989-8A48-AEA6-BA12CB93CD19}"/>
              </a:ext>
            </a:extLst>
          </p:cNvPr>
          <p:cNvGrpSpPr/>
          <p:nvPr/>
        </p:nvGrpSpPr>
        <p:grpSpPr>
          <a:xfrm>
            <a:off x="8400373" y="2123598"/>
            <a:ext cx="3468539" cy="3112108"/>
            <a:chOff x="8400373" y="2123598"/>
            <a:chExt cx="3468539" cy="3112108"/>
          </a:xfrm>
        </p:grpSpPr>
        <p:sp>
          <p:nvSpPr>
            <p:cNvPr id="27" name="Line 22">
              <a:extLst>
                <a:ext uri="{FF2B5EF4-FFF2-40B4-BE49-F238E27FC236}">
                  <a16:creationId xmlns:a16="http://schemas.microsoft.com/office/drawing/2014/main" id="{605ADE4F-5928-104D-AEB3-329885DA80C8}"/>
                </a:ext>
              </a:extLst>
            </p:cNvPr>
            <p:cNvSpPr>
              <a:spLocks noChangeShapeType="1"/>
            </p:cNvSpPr>
            <p:nvPr/>
          </p:nvSpPr>
          <p:spPr bwMode="auto">
            <a:xfrm flipH="1" flipV="1">
              <a:off x="8628107" y="2123598"/>
              <a:ext cx="2146" cy="2657298"/>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400"/>
            </a:p>
          </p:txBody>
        </p:sp>
        <p:sp>
          <p:nvSpPr>
            <p:cNvPr id="28" name="Line 21">
              <a:extLst>
                <a:ext uri="{FF2B5EF4-FFF2-40B4-BE49-F238E27FC236}">
                  <a16:creationId xmlns:a16="http://schemas.microsoft.com/office/drawing/2014/main" id="{E387646B-109A-3A4C-ADF2-1878BCBBC27C}"/>
                </a:ext>
              </a:extLst>
            </p:cNvPr>
            <p:cNvSpPr>
              <a:spLocks noChangeShapeType="1"/>
            </p:cNvSpPr>
            <p:nvPr/>
          </p:nvSpPr>
          <p:spPr bwMode="auto">
            <a:xfrm>
              <a:off x="8493011" y="4606738"/>
              <a:ext cx="3375901" cy="2"/>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40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8ABBD5A-639F-5047-8A77-078C8578ABCB}"/>
                    </a:ext>
                  </a:extLst>
                </p:cNvPr>
                <p:cNvSpPr txBox="1"/>
                <p:nvPr/>
              </p:nvSpPr>
              <p:spPr>
                <a:xfrm>
                  <a:off x="8400373" y="2221588"/>
                  <a:ext cx="926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𝑓</m:t>
                        </m:r>
                      </m:oMath>
                    </m:oMathPara>
                  </a14:m>
                  <a:endParaRPr lang="en-US" sz="1400" dirty="0"/>
                </a:p>
              </p:txBody>
            </p:sp>
          </mc:Choice>
          <mc:Fallback xmlns="">
            <p:sp>
              <p:nvSpPr>
                <p:cNvPr id="29" name="TextBox 28">
                  <a:extLst>
                    <a:ext uri="{FF2B5EF4-FFF2-40B4-BE49-F238E27FC236}">
                      <a16:creationId xmlns:a16="http://schemas.microsoft.com/office/drawing/2014/main" id="{A8ABBD5A-639F-5047-8A77-078C8578ABCB}"/>
                    </a:ext>
                  </a:extLst>
                </p:cNvPr>
                <p:cNvSpPr txBox="1">
                  <a:spLocks noRot="1" noChangeAspect="1" noMove="1" noResize="1" noEditPoints="1" noAdjustHandles="1" noChangeArrowheads="1" noChangeShapeType="1" noTextEdit="1"/>
                </p:cNvSpPr>
                <p:nvPr/>
              </p:nvSpPr>
              <p:spPr>
                <a:xfrm>
                  <a:off x="8400373" y="2221588"/>
                  <a:ext cx="92638" cy="215444"/>
                </a:xfrm>
                <a:prstGeom prst="rect">
                  <a:avLst/>
                </a:prstGeom>
                <a:blipFill>
                  <a:blip r:embed="rId5"/>
                  <a:stretch>
                    <a:fillRect l="-87500" r="-87500"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05E6FEC-1EFB-304E-B82D-890906377C1C}"/>
                    </a:ext>
                  </a:extLst>
                </p:cNvPr>
                <p:cNvSpPr txBox="1"/>
                <p:nvPr/>
              </p:nvSpPr>
              <p:spPr>
                <a:xfrm>
                  <a:off x="11660921" y="4678889"/>
                  <a:ext cx="9924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oMath>
                    </m:oMathPara>
                  </a14:m>
                  <a:endParaRPr lang="en-US" sz="1400" dirty="0"/>
                </a:p>
              </p:txBody>
            </p:sp>
          </mc:Choice>
          <mc:Fallback xmlns="">
            <p:sp>
              <p:nvSpPr>
                <p:cNvPr id="30" name="TextBox 29">
                  <a:extLst>
                    <a:ext uri="{FF2B5EF4-FFF2-40B4-BE49-F238E27FC236}">
                      <a16:creationId xmlns:a16="http://schemas.microsoft.com/office/drawing/2014/main" id="{D05E6FEC-1EFB-304E-B82D-890906377C1C}"/>
                    </a:ext>
                  </a:extLst>
                </p:cNvPr>
                <p:cNvSpPr txBox="1">
                  <a:spLocks noRot="1" noChangeAspect="1" noMove="1" noResize="1" noEditPoints="1" noAdjustHandles="1" noChangeArrowheads="1" noChangeShapeType="1" noTextEdit="1"/>
                </p:cNvSpPr>
                <p:nvPr/>
              </p:nvSpPr>
              <p:spPr>
                <a:xfrm>
                  <a:off x="11660921" y="4678889"/>
                  <a:ext cx="99245" cy="215444"/>
                </a:xfrm>
                <a:prstGeom prst="rect">
                  <a:avLst/>
                </a:prstGeom>
                <a:blipFill>
                  <a:blip r:embed="rId6"/>
                  <a:stretch>
                    <a:fillRect l="-62500" r="-75000"/>
                  </a:stretch>
                </a:blipFill>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id="{6383FDA4-91EB-A14C-ABE6-87CF600DF2D9}"/>
                </a:ext>
              </a:extLst>
            </p:cNvPr>
            <p:cNvCxnSpPr>
              <a:cxnSpLocks/>
            </p:cNvCxnSpPr>
            <p:nvPr/>
          </p:nvCxnSpPr>
          <p:spPr>
            <a:xfrm>
              <a:off x="8628109" y="2664390"/>
              <a:ext cx="2830646" cy="6292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Line 8">
              <a:extLst>
                <a:ext uri="{FF2B5EF4-FFF2-40B4-BE49-F238E27FC236}">
                  <a16:creationId xmlns:a16="http://schemas.microsoft.com/office/drawing/2014/main" id="{629F2A76-5708-7B43-9742-F323437335F7}"/>
                </a:ext>
              </a:extLst>
            </p:cNvPr>
            <p:cNvSpPr>
              <a:spLocks noChangeShapeType="1"/>
            </p:cNvSpPr>
            <p:nvPr/>
          </p:nvSpPr>
          <p:spPr bwMode="auto">
            <a:xfrm rot="16200000" flipH="1" flipV="1">
              <a:off x="8984611" y="3767985"/>
              <a:ext cx="1669591" cy="1"/>
            </a:xfrm>
            <a:prstGeom prst="line">
              <a:avLst/>
            </a:prstGeom>
            <a:noFill/>
            <a:ln w="12700">
              <a:solidFill>
                <a:srgbClr val="000000"/>
              </a:solidFill>
              <a:prstDash val="sysDash"/>
              <a:round/>
              <a:headEnd/>
              <a:tailEnd/>
            </a:ln>
          </p:spPr>
          <p:txBody>
            <a:bodyPr vert="horz" wrap="square" lIns="91440" tIns="45720" rIns="91440" bIns="45720" numCol="1" anchor="t" anchorCtr="0" compatLnSpc="1">
              <a:prstTxWarp prst="textNoShape">
                <a:avLst/>
              </a:prstTxWarp>
            </a:bodyPr>
            <a:lstStyle/>
            <a:p>
              <a:endParaRPr lang="en-US" sz="140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26A92F2-B761-2647-91DE-5DB73B2FF276}"/>
                    </a:ext>
                  </a:extLst>
                </p:cNvPr>
                <p:cNvSpPr txBox="1"/>
                <p:nvPr/>
              </p:nvSpPr>
              <p:spPr>
                <a:xfrm>
                  <a:off x="9712325" y="4678889"/>
                  <a:ext cx="2141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2</m:t>
                            </m:r>
                          </m:sub>
                        </m:sSub>
                      </m:oMath>
                    </m:oMathPara>
                  </a14:m>
                  <a:endParaRPr lang="en-US" sz="1400" dirty="0"/>
                </a:p>
              </p:txBody>
            </p:sp>
          </mc:Choice>
          <mc:Fallback xmlns="">
            <p:sp>
              <p:nvSpPr>
                <p:cNvPr id="33" name="TextBox 32">
                  <a:extLst>
                    <a:ext uri="{FF2B5EF4-FFF2-40B4-BE49-F238E27FC236}">
                      <a16:creationId xmlns:a16="http://schemas.microsoft.com/office/drawing/2014/main" id="{026A92F2-B761-2647-91DE-5DB73B2FF276}"/>
                    </a:ext>
                  </a:extLst>
                </p:cNvPr>
                <p:cNvSpPr txBox="1">
                  <a:spLocks noRot="1" noChangeAspect="1" noMove="1" noResize="1" noEditPoints="1" noAdjustHandles="1" noChangeArrowheads="1" noChangeShapeType="1" noTextEdit="1"/>
                </p:cNvSpPr>
                <p:nvPr/>
              </p:nvSpPr>
              <p:spPr>
                <a:xfrm>
                  <a:off x="9712325" y="4678889"/>
                  <a:ext cx="214161" cy="215444"/>
                </a:xfrm>
                <a:prstGeom prst="rect">
                  <a:avLst/>
                </a:prstGeom>
                <a:blipFill>
                  <a:blip r:embed="rId7"/>
                  <a:stretch>
                    <a:fillRect l="-16667" r="-5556" b="-11111"/>
                  </a:stretch>
                </a:blipFill>
              </p:spPr>
              <p:txBody>
                <a:bodyPr/>
                <a:lstStyle/>
                <a:p>
                  <a:r>
                    <a:rPr lang="en-US">
                      <a:noFill/>
                    </a:rPr>
                    <a:t> </a:t>
                  </a:r>
                </a:p>
              </p:txBody>
            </p:sp>
          </mc:Fallback>
        </mc:AlternateContent>
        <p:sp>
          <p:nvSpPr>
            <p:cNvPr id="34" name="Text Box 17">
              <a:extLst>
                <a:ext uri="{FF2B5EF4-FFF2-40B4-BE49-F238E27FC236}">
                  <a16:creationId xmlns:a16="http://schemas.microsoft.com/office/drawing/2014/main" id="{143C821E-9949-3E42-81D5-70D69F698E50}"/>
                </a:ext>
              </a:extLst>
            </p:cNvPr>
            <p:cNvSpPr txBox="1">
              <a:spLocks noChangeArrowheads="1"/>
            </p:cNvSpPr>
            <p:nvPr/>
          </p:nvSpPr>
          <p:spPr bwMode="auto">
            <a:xfrm>
              <a:off x="9611734" y="4927929"/>
              <a:ext cx="1138453"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50000"/>
                </a:spcBef>
              </a:pPr>
              <a:r>
                <a:rPr lang="en-GB" sz="1400" dirty="0">
                  <a:latin typeface="Arial" panose="020B0604020202020204" pitchFamily="34" charset="0"/>
                  <a:cs typeface="Arial" panose="020B0604020202020204" pitchFamily="34" charset="0"/>
                </a:rPr>
                <a:t>Generator 2</a:t>
              </a:r>
            </a:p>
          </p:txBody>
        </p:sp>
      </p:grpSp>
      <p:grpSp>
        <p:nvGrpSpPr>
          <p:cNvPr id="39" name="Group 38">
            <a:extLst>
              <a:ext uri="{FF2B5EF4-FFF2-40B4-BE49-F238E27FC236}">
                <a16:creationId xmlns:a16="http://schemas.microsoft.com/office/drawing/2014/main" id="{C440922E-B8D0-7047-A27A-C1F9C7781923}"/>
              </a:ext>
            </a:extLst>
          </p:cNvPr>
          <p:cNvGrpSpPr/>
          <p:nvPr/>
        </p:nvGrpSpPr>
        <p:grpSpPr>
          <a:xfrm>
            <a:off x="260742" y="2084798"/>
            <a:ext cx="10765113" cy="3150908"/>
            <a:chOff x="260742" y="2084798"/>
            <a:chExt cx="10765113" cy="3150908"/>
          </a:xfrm>
        </p:grpSpPr>
        <p:sp>
          <p:nvSpPr>
            <p:cNvPr id="10" name="Line 8">
              <a:extLst>
                <a:ext uri="{FF2B5EF4-FFF2-40B4-BE49-F238E27FC236}">
                  <a16:creationId xmlns:a16="http://schemas.microsoft.com/office/drawing/2014/main" id="{75AEFB18-9635-A040-90C1-706485397D95}"/>
                </a:ext>
              </a:extLst>
            </p:cNvPr>
            <p:cNvSpPr>
              <a:spLocks noChangeShapeType="1"/>
            </p:cNvSpPr>
            <p:nvPr/>
          </p:nvSpPr>
          <p:spPr bwMode="auto">
            <a:xfrm flipH="1">
              <a:off x="715501" y="2656844"/>
              <a:ext cx="10120832" cy="3969"/>
            </a:xfrm>
            <a:prstGeom prst="line">
              <a:avLst/>
            </a:prstGeom>
            <a:noFill/>
            <a:ln w="1270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7" name="Line 8">
              <a:extLst>
                <a:ext uri="{FF2B5EF4-FFF2-40B4-BE49-F238E27FC236}">
                  <a16:creationId xmlns:a16="http://schemas.microsoft.com/office/drawing/2014/main" id="{D1CB6AB0-60FA-7749-9147-D6157072D55E}"/>
                </a:ext>
              </a:extLst>
            </p:cNvPr>
            <p:cNvSpPr>
              <a:spLocks noChangeShapeType="1"/>
            </p:cNvSpPr>
            <p:nvPr/>
          </p:nvSpPr>
          <p:spPr bwMode="auto">
            <a:xfrm flipH="1">
              <a:off x="715499" y="2933190"/>
              <a:ext cx="10310356" cy="3970"/>
            </a:xfrm>
            <a:prstGeom prst="line">
              <a:avLst/>
            </a:prstGeom>
            <a:noFill/>
            <a:ln w="12700">
              <a:solidFill>
                <a:srgbClr val="000000"/>
              </a:solidFill>
              <a:prstDash val="sysDash"/>
              <a:round/>
              <a:headEnd/>
              <a:tailEnd/>
            </a:ln>
          </p:spPr>
          <p:txBody>
            <a:bodyPr vert="horz" wrap="square" lIns="91440" tIns="45720" rIns="91440" bIns="45720" numCol="1" anchor="t" anchorCtr="0" compatLnSpc="1">
              <a:prstTxWarp prst="textNoShape">
                <a:avLst/>
              </a:prstTxWarp>
            </a:bodyPr>
            <a:lstStyle/>
            <a:p>
              <a:endParaRPr lang="en-US" sz="1400"/>
            </a:p>
          </p:txBody>
        </p:sp>
        <p:grpSp>
          <p:nvGrpSpPr>
            <p:cNvPr id="38" name="Group 37">
              <a:extLst>
                <a:ext uri="{FF2B5EF4-FFF2-40B4-BE49-F238E27FC236}">
                  <a16:creationId xmlns:a16="http://schemas.microsoft.com/office/drawing/2014/main" id="{065C919F-DE83-5B48-A756-42279E1203CB}"/>
                </a:ext>
              </a:extLst>
            </p:cNvPr>
            <p:cNvGrpSpPr/>
            <p:nvPr/>
          </p:nvGrpSpPr>
          <p:grpSpPr>
            <a:xfrm>
              <a:off x="260742" y="2084798"/>
              <a:ext cx="3907220" cy="3150908"/>
              <a:chOff x="260742" y="2084798"/>
              <a:chExt cx="3907220" cy="3150908"/>
            </a:xfrm>
          </p:grpSpPr>
          <p:sp>
            <p:nvSpPr>
              <p:cNvPr id="7" name="Text Box 17">
                <a:extLst>
                  <a:ext uri="{FF2B5EF4-FFF2-40B4-BE49-F238E27FC236}">
                    <a16:creationId xmlns:a16="http://schemas.microsoft.com/office/drawing/2014/main" id="{69505D48-2AC8-0A4C-8D6F-441C6FB4F4F9}"/>
                  </a:ext>
                </a:extLst>
              </p:cNvPr>
              <p:cNvSpPr txBox="1">
                <a:spLocks noChangeArrowheads="1"/>
              </p:cNvSpPr>
              <p:nvPr/>
            </p:nvSpPr>
            <p:spPr bwMode="auto">
              <a:xfrm>
                <a:off x="2400835" y="2084798"/>
                <a:ext cx="1767127"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spcBef>
                    <a:spcPct val="50000"/>
                  </a:spcBef>
                </a:pPr>
                <a:r>
                  <a:rPr lang="en-GB" sz="1400" dirty="0">
                    <a:latin typeface="Arial" panose="020B0604020202020204" pitchFamily="34" charset="0"/>
                    <a:cs typeface="Arial" panose="020B0604020202020204" pitchFamily="34" charset="0"/>
                  </a:rPr>
                  <a:t>Load characteristic</a:t>
                </a:r>
              </a:p>
            </p:txBody>
          </p:sp>
          <p:sp>
            <p:nvSpPr>
              <p:cNvPr id="9" name="Line 22">
                <a:extLst>
                  <a:ext uri="{FF2B5EF4-FFF2-40B4-BE49-F238E27FC236}">
                    <a16:creationId xmlns:a16="http://schemas.microsoft.com/office/drawing/2014/main" id="{AC176EAF-7CB9-5A48-9658-ACB57870C51D}"/>
                  </a:ext>
                </a:extLst>
              </p:cNvPr>
              <p:cNvSpPr>
                <a:spLocks noChangeShapeType="1"/>
              </p:cNvSpPr>
              <p:nvPr/>
            </p:nvSpPr>
            <p:spPr bwMode="auto">
              <a:xfrm flipH="1" flipV="1">
                <a:off x="715499" y="2120022"/>
                <a:ext cx="2146" cy="2657298"/>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400"/>
              </a:p>
            </p:txBody>
          </p:sp>
          <p:sp>
            <p:nvSpPr>
              <p:cNvPr id="11" name="Line 21">
                <a:extLst>
                  <a:ext uri="{FF2B5EF4-FFF2-40B4-BE49-F238E27FC236}">
                    <a16:creationId xmlns:a16="http://schemas.microsoft.com/office/drawing/2014/main" id="{46BEFC41-4881-E442-8109-3F1B34144851}"/>
                  </a:ext>
                </a:extLst>
              </p:cNvPr>
              <p:cNvSpPr>
                <a:spLocks noChangeShapeType="1"/>
              </p:cNvSpPr>
              <p:nvPr/>
            </p:nvSpPr>
            <p:spPr bwMode="auto">
              <a:xfrm>
                <a:off x="580403" y="4603162"/>
                <a:ext cx="3375901" cy="2"/>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40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9DFAEBB-FCE4-2C43-BD02-A065D2FF81F1}"/>
                      </a:ext>
                    </a:extLst>
                  </p:cNvPr>
                  <p:cNvSpPr txBox="1"/>
                  <p:nvPr/>
                </p:nvSpPr>
                <p:spPr>
                  <a:xfrm>
                    <a:off x="492326" y="2221588"/>
                    <a:ext cx="926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𝑓</m:t>
                          </m:r>
                        </m:oMath>
                      </m:oMathPara>
                    </a14:m>
                    <a:endParaRPr lang="en-US" sz="1400" dirty="0"/>
                  </a:p>
                </p:txBody>
              </p:sp>
            </mc:Choice>
            <mc:Fallback xmlns="">
              <p:sp>
                <p:nvSpPr>
                  <p:cNvPr id="12" name="TextBox 11">
                    <a:extLst>
                      <a:ext uri="{FF2B5EF4-FFF2-40B4-BE49-F238E27FC236}">
                        <a16:creationId xmlns:a16="http://schemas.microsoft.com/office/drawing/2014/main" id="{89DFAEBB-FCE4-2C43-BD02-A065D2FF81F1}"/>
                      </a:ext>
                    </a:extLst>
                  </p:cNvPr>
                  <p:cNvSpPr txBox="1">
                    <a:spLocks noRot="1" noChangeAspect="1" noMove="1" noResize="1" noEditPoints="1" noAdjustHandles="1" noChangeArrowheads="1" noChangeShapeType="1" noTextEdit="1"/>
                  </p:cNvSpPr>
                  <p:nvPr/>
                </p:nvSpPr>
                <p:spPr>
                  <a:xfrm>
                    <a:off x="492326" y="2221588"/>
                    <a:ext cx="92638" cy="215444"/>
                  </a:xfrm>
                  <a:prstGeom prst="rect">
                    <a:avLst/>
                  </a:prstGeom>
                  <a:blipFill>
                    <a:blip r:embed="rId8"/>
                    <a:stretch>
                      <a:fillRect l="-66667" r="-77778"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EB4CF11-C1CD-4440-B8AA-74756211ED74}"/>
                      </a:ext>
                    </a:extLst>
                  </p:cNvPr>
                  <p:cNvSpPr txBox="1"/>
                  <p:nvPr/>
                </p:nvSpPr>
                <p:spPr>
                  <a:xfrm>
                    <a:off x="260742" y="2553091"/>
                    <a:ext cx="44383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𝑓</m:t>
                              </m:r>
                            </m:e>
                            <m:sup>
                              <m:r>
                                <a:rPr lang="en-US" sz="1400" b="0" i="1" smtClean="0">
                                  <a:latin typeface="Cambria Math" panose="02040503050406030204" pitchFamily="18" charset="0"/>
                                </a:rPr>
                                <m:t>𝑛𝑜𝑚</m:t>
                              </m:r>
                            </m:sup>
                          </m:sSup>
                        </m:oMath>
                      </m:oMathPara>
                    </a14:m>
                    <a:endParaRPr lang="en-US" sz="1400" dirty="0"/>
                  </a:p>
                </p:txBody>
              </p:sp>
            </mc:Choice>
            <mc:Fallback xmlns="">
              <p:sp>
                <p:nvSpPr>
                  <p:cNvPr id="13" name="TextBox 12">
                    <a:extLst>
                      <a:ext uri="{FF2B5EF4-FFF2-40B4-BE49-F238E27FC236}">
                        <a16:creationId xmlns:a16="http://schemas.microsoft.com/office/drawing/2014/main" id="{2EB4CF11-C1CD-4440-B8AA-74756211ED74}"/>
                      </a:ext>
                    </a:extLst>
                  </p:cNvPr>
                  <p:cNvSpPr txBox="1">
                    <a:spLocks noRot="1" noChangeAspect="1" noMove="1" noResize="1" noEditPoints="1" noAdjustHandles="1" noChangeArrowheads="1" noChangeShapeType="1" noTextEdit="1"/>
                  </p:cNvSpPr>
                  <p:nvPr/>
                </p:nvSpPr>
                <p:spPr>
                  <a:xfrm>
                    <a:off x="260742" y="2553091"/>
                    <a:ext cx="443839" cy="215444"/>
                  </a:xfrm>
                  <a:prstGeom prst="rect">
                    <a:avLst/>
                  </a:prstGeom>
                  <a:blipFill>
                    <a:blip r:embed="rId9"/>
                    <a:stretch>
                      <a:fillRect l="-13889" t="-5882" b="-35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29F4B2D-C75E-3947-8C3C-CF1401510A42}"/>
                      </a:ext>
                    </a:extLst>
                  </p:cNvPr>
                  <p:cNvSpPr txBox="1"/>
                  <p:nvPr/>
                </p:nvSpPr>
                <p:spPr>
                  <a:xfrm>
                    <a:off x="3748313" y="4678889"/>
                    <a:ext cx="9924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oMath>
                      </m:oMathPara>
                    </a14:m>
                    <a:endParaRPr lang="en-US" sz="1400" dirty="0"/>
                  </a:p>
                </p:txBody>
              </p:sp>
            </mc:Choice>
            <mc:Fallback xmlns="">
              <p:sp>
                <p:nvSpPr>
                  <p:cNvPr id="14" name="TextBox 13">
                    <a:extLst>
                      <a:ext uri="{FF2B5EF4-FFF2-40B4-BE49-F238E27FC236}">
                        <a16:creationId xmlns:a16="http://schemas.microsoft.com/office/drawing/2014/main" id="{F29F4B2D-C75E-3947-8C3C-CF1401510A42}"/>
                      </a:ext>
                    </a:extLst>
                  </p:cNvPr>
                  <p:cNvSpPr txBox="1">
                    <a:spLocks noRot="1" noChangeAspect="1" noMove="1" noResize="1" noEditPoints="1" noAdjustHandles="1" noChangeArrowheads="1" noChangeShapeType="1" noTextEdit="1"/>
                  </p:cNvSpPr>
                  <p:nvPr/>
                </p:nvSpPr>
                <p:spPr>
                  <a:xfrm>
                    <a:off x="3748313" y="4678889"/>
                    <a:ext cx="99245" cy="215444"/>
                  </a:xfrm>
                  <a:prstGeom prst="rect">
                    <a:avLst/>
                  </a:prstGeom>
                  <a:blipFill>
                    <a:blip r:embed="rId6"/>
                    <a:stretch>
                      <a:fillRect l="-62500" r="-75000"/>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1BFFB28F-C730-2246-862F-F5FF5F94053C}"/>
                  </a:ext>
                </a:extLst>
              </p:cNvPr>
              <p:cNvCxnSpPr>
                <a:cxnSpLocks/>
                <a:stCxn id="10" idx="1"/>
              </p:cNvCxnSpPr>
              <p:nvPr/>
            </p:nvCxnSpPr>
            <p:spPr>
              <a:xfrm>
                <a:off x="715501" y="2660813"/>
                <a:ext cx="2857515" cy="3156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3AA031E-5F4B-584F-819F-3D0EBEC69EB1}"/>
                  </a:ext>
                </a:extLst>
              </p:cNvPr>
              <p:cNvCxnSpPr>
                <a:cxnSpLocks/>
              </p:cNvCxnSpPr>
              <p:nvPr/>
            </p:nvCxnSpPr>
            <p:spPr>
              <a:xfrm flipV="1">
                <a:off x="3032455" y="2331351"/>
                <a:ext cx="146331" cy="2108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Line 8">
                <a:extLst>
                  <a:ext uri="{FF2B5EF4-FFF2-40B4-BE49-F238E27FC236}">
                    <a16:creationId xmlns:a16="http://schemas.microsoft.com/office/drawing/2014/main" id="{0418630E-0922-D140-AB1D-9D4CA3C874B1}"/>
                  </a:ext>
                </a:extLst>
              </p:cNvPr>
              <p:cNvSpPr>
                <a:spLocks noChangeShapeType="1"/>
              </p:cNvSpPr>
              <p:nvPr/>
            </p:nvSpPr>
            <p:spPr bwMode="auto">
              <a:xfrm rot="16200000" flipH="1" flipV="1">
                <a:off x="2308807" y="3767984"/>
                <a:ext cx="1669591" cy="1"/>
              </a:xfrm>
              <a:prstGeom prst="line">
                <a:avLst/>
              </a:prstGeom>
              <a:noFill/>
              <a:ln w="12700">
                <a:solidFill>
                  <a:srgbClr val="000000"/>
                </a:solidFill>
                <a:prstDash val="sysDash"/>
                <a:round/>
                <a:headEnd/>
                <a:tailEnd/>
              </a:ln>
            </p:spPr>
            <p:txBody>
              <a:bodyPr vert="horz" wrap="square" lIns="91440" tIns="45720" rIns="91440" bIns="45720" numCol="1" anchor="t" anchorCtr="0" compatLnSpc="1">
                <a:prstTxWarp prst="textNoShape">
                  <a:avLst/>
                </a:prstTxWarp>
              </a:bodyPr>
              <a:lstStyle/>
              <a:p>
                <a:endParaRPr lang="en-US" sz="140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C3EF2DB-070F-8746-B797-697EBAA938D6}"/>
                      </a:ext>
                    </a:extLst>
                  </p:cNvPr>
                  <p:cNvSpPr txBox="1"/>
                  <p:nvPr/>
                </p:nvSpPr>
                <p:spPr>
                  <a:xfrm>
                    <a:off x="3032455" y="4678889"/>
                    <a:ext cx="22935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𝑇</m:t>
                              </m:r>
                            </m:sub>
                          </m:sSub>
                        </m:oMath>
                      </m:oMathPara>
                    </a14:m>
                    <a:endParaRPr lang="en-US" sz="1400" dirty="0"/>
                  </a:p>
                </p:txBody>
              </p:sp>
            </mc:Choice>
            <mc:Fallback xmlns="">
              <p:sp>
                <p:nvSpPr>
                  <p:cNvPr id="19" name="TextBox 18">
                    <a:extLst>
                      <a:ext uri="{FF2B5EF4-FFF2-40B4-BE49-F238E27FC236}">
                        <a16:creationId xmlns:a16="http://schemas.microsoft.com/office/drawing/2014/main" id="{2C3EF2DB-070F-8746-B797-697EBAA938D6}"/>
                      </a:ext>
                    </a:extLst>
                  </p:cNvPr>
                  <p:cNvSpPr txBox="1">
                    <a:spLocks noRot="1" noChangeAspect="1" noMove="1" noResize="1" noEditPoints="1" noAdjustHandles="1" noChangeArrowheads="1" noChangeShapeType="1" noTextEdit="1"/>
                  </p:cNvSpPr>
                  <p:nvPr/>
                </p:nvSpPr>
                <p:spPr>
                  <a:xfrm>
                    <a:off x="3032455" y="4678889"/>
                    <a:ext cx="229357" cy="215444"/>
                  </a:xfrm>
                  <a:prstGeom prst="rect">
                    <a:avLst/>
                  </a:prstGeom>
                  <a:blipFill>
                    <a:blip r:embed="rId10"/>
                    <a:stretch>
                      <a:fillRect l="-15789" r="-5263" b="-11111"/>
                    </a:stretch>
                  </a:blipFill>
                </p:spPr>
                <p:txBody>
                  <a:bodyPr/>
                  <a:lstStyle/>
                  <a:p>
                    <a:r>
                      <a:rPr lang="en-US">
                        <a:noFill/>
                      </a:rPr>
                      <a:t> </a:t>
                    </a:r>
                  </a:p>
                </p:txBody>
              </p:sp>
            </mc:Fallback>
          </mc:AlternateContent>
          <p:sp>
            <p:nvSpPr>
              <p:cNvPr id="35" name="Text Box 17">
                <a:extLst>
                  <a:ext uri="{FF2B5EF4-FFF2-40B4-BE49-F238E27FC236}">
                    <a16:creationId xmlns:a16="http://schemas.microsoft.com/office/drawing/2014/main" id="{AA6755C6-8494-4044-A40B-7EC7D0C9006A}"/>
                  </a:ext>
                </a:extLst>
              </p:cNvPr>
              <p:cNvSpPr txBox="1">
                <a:spLocks noChangeArrowheads="1"/>
              </p:cNvSpPr>
              <p:nvPr/>
            </p:nvSpPr>
            <p:spPr bwMode="auto">
              <a:xfrm>
                <a:off x="1793653" y="4927929"/>
                <a:ext cx="782587"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50000"/>
                  </a:spcBef>
                </a:pPr>
                <a:r>
                  <a:rPr lang="en-GB" sz="1400" dirty="0">
                    <a:latin typeface="Arial" panose="020B0604020202020204" pitchFamily="34" charset="0"/>
                    <a:cs typeface="Arial" panose="020B0604020202020204" pitchFamily="34" charset="0"/>
                  </a:rPr>
                  <a:t>System</a:t>
                </a:r>
              </a:p>
            </p:txBody>
          </p:sp>
        </p:grpSp>
      </p:grpSp>
    </p:spTree>
    <p:extLst>
      <p:ext uri="{BB962C8B-B14F-4D97-AF65-F5344CB8AC3E}">
        <p14:creationId xmlns:p14="http://schemas.microsoft.com/office/powerpoint/2010/main" val="3923358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7E9EA7-DC23-A146-84FB-352FF7423A89}"/>
              </a:ext>
            </a:extLst>
          </p:cNvPr>
          <p:cNvSpPr>
            <a:spLocks noGrp="1"/>
          </p:cNvSpPr>
          <p:nvPr>
            <p:ph type="body" sz="quarter" idx="10"/>
          </p:nvPr>
        </p:nvSpPr>
        <p:spPr/>
        <p:txBody>
          <a:bodyPr/>
          <a:lstStyle/>
          <a:p>
            <a:r>
              <a:rPr lang="en-US" dirty="0"/>
              <a:t>Example 6.2</a:t>
            </a:r>
          </a:p>
        </p:txBody>
      </p:sp>
      <p:sp>
        <p:nvSpPr>
          <p:cNvPr id="9" name="TextBox 8">
            <a:extLst>
              <a:ext uri="{FF2B5EF4-FFF2-40B4-BE49-F238E27FC236}">
                <a16:creationId xmlns:a16="http://schemas.microsoft.com/office/drawing/2014/main" id="{6829933E-F517-BB4C-A81F-AFA3271DB863}"/>
              </a:ext>
            </a:extLst>
          </p:cNvPr>
          <p:cNvSpPr txBox="1"/>
          <p:nvPr/>
        </p:nvSpPr>
        <p:spPr>
          <a:xfrm>
            <a:off x="581891" y="1479666"/>
            <a:ext cx="10707438" cy="1200329"/>
          </a:xfrm>
          <a:prstGeom prst="rect">
            <a:avLst/>
          </a:prstGeom>
          <a:noFill/>
        </p:spPr>
        <p:txBody>
          <a:bodyPr wrap="square">
            <a:spAutoFit/>
          </a:bodyPr>
          <a:lstStyle/>
          <a:p>
            <a:pPr marL="0" marR="0">
              <a:spcBef>
                <a:spcPts val="0"/>
              </a:spcBef>
              <a:spcAft>
                <a:spcPts val="6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Two 60 Hz generators supply a load of 20 kW. The first generator is rated at 20 kW and the second at 30 kW. They have the same droop coefficient of 0.04. Calculate the power produced by each generator and the operating frequency.</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42719E8-3F2E-4C49-385A-6D273BAE6FBC}"/>
                  </a:ext>
                </a:extLst>
              </p:cNvPr>
              <p:cNvSpPr txBox="1"/>
              <p:nvPr/>
            </p:nvSpPr>
            <p:spPr>
              <a:xfrm>
                <a:off x="581891" y="3221847"/>
                <a:ext cx="6094206" cy="1218539"/>
              </a:xfrm>
              <a:prstGeom prst="rect">
                <a:avLst/>
              </a:prstGeom>
              <a:noFill/>
            </p:spPr>
            <p:txBody>
              <a:bodyPr wrap="square">
                <a:spAutoFit/>
              </a:bodyPr>
              <a:lstStyle/>
              <a:p>
                <a:pPr marL="0" marR="0">
                  <a:spcBef>
                    <a:spcPts val="0"/>
                  </a:spcBef>
                  <a:spcAft>
                    <a:spcPts val="600"/>
                  </a:spcAft>
                </a:pPr>
                <a14:m>
                  <m:oMath xmlns:m="http://schemas.openxmlformats.org/officeDocument/2006/math">
                    <m:sSub>
                      <m:sSubPr>
                        <m:ctrlPr>
                          <a:rPr lang="en-US" sz="24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20</m:t>
                        </m:r>
                      </m:num>
                      <m:den>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20+30</m:t>
                        </m:r>
                      </m:den>
                    </m:f>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×20=8</m:t>
                    </m:r>
                    <m:r>
                      <m:rPr>
                        <m:sty m:val="p"/>
                      </m:rPr>
                      <a:rPr lang="en-US" sz="2400"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kW</m:t>
                    </m:r>
                  </m:oMath>
                </a14:m>
                <a:r>
                  <a:rPr lang="en-US" sz="24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600"/>
                  </a:spcAft>
                </a:pPr>
                <a14:m>
                  <m:oMath xmlns:m="http://schemas.openxmlformats.org/officeDocument/2006/math">
                    <m:sSub>
                      <m:sSub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30</m:t>
                        </m:r>
                      </m:num>
                      <m:den>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20+30</m:t>
                        </m:r>
                      </m:den>
                    </m:f>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×20=12</m:t>
                    </m:r>
                    <m:r>
                      <m:rPr>
                        <m:sty m:val="p"/>
                      </m:rPr>
                      <a:rPr lang="en-US" sz="2400"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kW</m:t>
                    </m:r>
                  </m:oMath>
                </a14:m>
                <a:r>
                  <a:rPr lang="en-US" sz="2400" dirty="0">
                    <a:effectLst/>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6" name="TextBox 5">
                <a:extLst>
                  <a:ext uri="{FF2B5EF4-FFF2-40B4-BE49-F238E27FC236}">
                    <a16:creationId xmlns:a16="http://schemas.microsoft.com/office/drawing/2014/main" id="{F42719E8-3F2E-4C49-385A-6D273BAE6FBC}"/>
                  </a:ext>
                </a:extLst>
              </p:cNvPr>
              <p:cNvSpPr txBox="1">
                <a:spLocks noRot="1" noChangeAspect="1" noMove="1" noResize="1" noEditPoints="1" noAdjustHandles="1" noChangeArrowheads="1" noChangeShapeType="1" noTextEdit="1"/>
              </p:cNvSpPr>
              <p:nvPr/>
            </p:nvSpPr>
            <p:spPr>
              <a:xfrm>
                <a:off x="581891" y="3221847"/>
                <a:ext cx="6094206" cy="1218539"/>
              </a:xfrm>
              <a:prstGeom prst="rect">
                <a:avLst/>
              </a:prstGeom>
              <a:blipFill>
                <a:blip r:embed="rId2"/>
                <a:stretch>
                  <a:fillRect l="-208" b="-10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0E459B8-7CC0-6CCA-F1FE-AAFF49F27423}"/>
                  </a:ext>
                </a:extLst>
              </p:cNvPr>
              <p:cNvSpPr txBox="1"/>
              <p:nvPr/>
            </p:nvSpPr>
            <p:spPr>
              <a:xfrm>
                <a:off x="581891" y="4490762"/>
                <a:ext cx="6094206" cy="79406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𝑓</m:t>
                      </m:r>
                      <m:r>
                        <a:rPr lang="en-US" sz="2400" i="0">
                          <a:latin typeface="Cambria Math" panose="02040503050406030204" pitchFamily="18" charset="0"/>
                        </a:rPr>
                        <m:t>=60</m:t>
                      </m:r>
                      <m:d>
                        <m:dPr>
                          <m:ctrlPr>
                            <a:rPr lang="en-US" sz="2400" i="1">
                              <a:solidFill>
                                <a:srgbClr val="836967"/>
                              </a:solidFill>
                              <a:latin typeface="Cambria Math" panose="02040503050406030204" pitchFamily="18" charset="0"/>
                            </a:rPr>
                          </m:ctrlPr>
                        </m:dPr>
                        <m:e>
                          <m:r>
                            <a:rPr lang="en-US" sz="2400" i="0">
                              <a:latin typeface="Cambria Math" panose="02040503050406030204" pitchFamily="18" charset="0"/>
                            </a:rPr>
                            <m:t>1−0.04×</m:t>
                          </m:r>
                          <m:f>
                            <m:fPr>
                              <m:ctrlPr>
                                <a:rPr lang="en-US" sz="2400" i="1">
                                  <a:solidFill>
                                    <a:srgbClr val="836967"/>
                                  </a:solidFill>
                                  <a:latin typeface="Cambria Math" panose="02040503050406030204" pitchFamily="18" charset="0"/>
                                </a:rPr>
                              </m:ctrlPr>
                            </m:fPr>
                            <m:num>
                              <m:r>
                                <a:rPr lang="en-US" sz="2400" i="0">
                                  <a:latin typeface="Cambria Math" panose="02040503050406030204" pitchFamily="18" charset="0"/>
                                </a:rPr>
                                <m:t>20</m:t>
                              </m:r>
                            </m:num>
                            <m:den>
                              <m:r>
                                <a:rPr lang="en-US" sz="2400" i="0">
                                  <a:latin typeface="Cambria Math" panose="02040503050406030204" pitchFamily="18" charset="0"/>
                                </a:rPr>
                                <m:t>20+30</m:t>
                              </m:r>
                            </m:den>
                          </m:f>
                        </m:e>
                      </m:d>
                      <m:r>
                        <a:rPr lang="en-US" sz="2400" i="0">
                          <a:latin typeface="Cambria Math" panose="02040503050406030204" pitchFamily="18" charset="0"/>
                        </a:rPr>
                        <m:t>=59.04</m:t>
                      </m:r>
                      <m:r>
                        <m:rPr>
                          <m:sty m:val="p"/>
                        </m:rPr>
                        <a:rPr lang="en-US" sz="2400" i="0">
                          <a:latin typeface="Cambria Math" panose="02040503050406030204" pitchFamily="18" charset="0"/>
                        </a:rPr>
                        <m:t>Hz</m:t>
                      </m:r>
                    </m:oMath>
                  </m:oMathPara>
                </a14:m>
                <a:endParaRPr lang="en-US" sz="2400" dirty="0"/>
              </a:p>
            </p:txBody>
          </p:sp>
        </mc:Choice>
        <mc:Fallback xmlns="">
          <p:sp>
            <p:nvSpPr>
              <p:cNvPr id="8" name="TextBox 7">
                <a:extLst>
                  <a:ext uri="{FF2B5EF4-FFF2-40B4-BE49-F238E27FC236}">
                    <a16:creationId xmlns:a16="http://schemas.microsoft.com/office/drawing/2014/main" id="{E0E459B8-7CC0-6CCA-F1FE-AAFF49F27423}"/>
                  </a:ext>
                </a:extLst>
              </p:cNvPr>
              <p:cNvSpPr txBox="1">
                <a:spLocks noRot="1" noChangeAspect="1" noMove="1" noResize="1" noEditPoints="1" noAdjustHandles="1" noChangeArrowheads="1" noChangeShapeType="1" noTextEdit="1"/>
              </p:cNvSpPr>
              <p:nvPr/>
            </p:nvSpPr>
            <p:spPr>
              <a:xfrm>
                <a:off x="581891" y="4490762"/>
                <a:ext cx="6094206" cy="794064"/>
              </a:xfrm>
              <a:prstGeom prst="rect">
                <a:avLst/>
              </a:prstGeom>
              <a:blipFill>
                <a:blip r:embed="rId3"/>
                <a:stretch>
                  <a:fillRect l="-832" b="-6250"/>
                </a:stretch>
              </a:blipFill>
            </p:spPr>
            <p:txBody>
              <a:bodyPr/>
              <a:lstStyle/>
              <a:p>
                <a:r>
                  <a:rPr lang="en-US">
                    <a:noFill/>
                  </a:rPr>
                  <a:t> </a:t>
                </a:r>
              </a:p>
            </p:txBody>
          </p:sp>
        </mc:Fallback>
      </mc:AlternateContent>
    </p:spTree>
    <p:extLst>
      <p:ext uri="{BB962C8B-B14F-4D97-AF65-F5344CB8AC3E}">
        <p14:creationId xmlns:p14="http://schemas.microsoft.com/office/powerpoint/2010/main" val="1032278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5B4F4B-4014-7341-8C55-6511FCB738AE}"/>
              </a:ext>
            </a:extLst>
          </p:cNvPr>
          <p:cNvSpPr>
            <a:spLocks noGrp="1"/>
          </p:cNvSpPr>
          <p:nvPr>
            <p:ph type="body" sz="quarter" idx="10"/>
          </p:nvPr>
        </p:nvSpPr>
        <p:spPr/>
        <p:txBody>
          <a:bodyPr/>
          <a:lstStyle/>
          <a:p>
            <a:r>
              <a:rPr lang="en-US" dirty="0"/>
              <a:t>Why a droop characteristic?</a:t>
            </a:r>
          </a:p>
        </p:txBody>
      </p:sp>
      <p:grpSp>
        <p:nvGrpSpPr>
          <p:cNvPr id="6" name="Group 5">
            <a:extLst>
              <a:ext uri="{FF2B5EF4-FFF2-40B4-BE49-F238E27FC236}">
                <a16:creationId xmlns:a16="http://schemas.microsoft.com/office/drawing/2014/main" id="{2C51BE1D-69FD-9B4D-AF7C-261CB6377CD0}"/>
              </a:ext>
            </a:extLst>
          </p:cNvPr>
          <p:cNvGrpSpPr/>
          <p:nvPr/>
        </p:nvGrpSpPr>
        <p:grpSpPr>
          <a:xfrm>
            <a:off x="2235298" y="1774951"/>
            <a:ext cx="3466124" cy="3180937"/>
            <a:chOff x="4446484" y="1774951"/>
            <a:chExt cx="3466124" cy="3180937"/>
          </a:xfrm>
        </p:grpSpPr>
        <p:sp>
          <p:nvSpPr>
            <p:cNvPr id="7" name="Text Box 17">
              <a:extLst>
                <a:ext uri="{FF2B5EF4-FFF2-40B4-BE49-F238E27FC236}">
                  <a16:creationId xmlns:a16="http://schemas.microsoft.com/office/drawing/2014/main" id="{08B7D0DB-B122-8A47-A20F-547329784791}"/>
                </a:ext>
              </a:extLst>
            </p:cNvPr>
            <p:cNvSpPr txBox="1">
              <a:spLocks noChangeArrowheads="1"/>
            </p:cNvSpPr>
            <p:nvPr/>
          </p:nvSpPr>
          <p:spPr bwMode="auto">
            <a:xfrm>
              <a:off x="5655430" y="1774951"/>
              <a:ext cx="141577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50000"/>
                </a:spcBef>
              </a:pPr>
              <a:r>
                <a:rPr lang="en-GB" dirty="0">
                  <a:latin typeface="Arial" panose="020B0604020202020204" pitchFamily="34" charset="0"/>
                  <a:cs typeface="Arial" panose="020B0604020202020204" pitchFamily="34" charset="0"/>
                </a:rPr>
                <a:t>Generator 1</a:t>
              </a:r>
            </a:p>
          </p:txBody>
        </p:sp>
        <p:sp>
          <p:nvSpPr>
            <p:cNvPr id="8" name="Line 22">
              <a:extLst>
                <a:ext uri="{FF2B5EF4-FFF2-40B4-BE49-F238E27FC236}">
                  <a16:creationId xmlns:a16="http://schemas.microsoft.com/office/drawing/2014/main" id="{515F612D-4E7B-7643-8F91-4953E5FE8D1E}"/>
                </a:ext>
              </a:extLst>
            </p:cNvPr>
            <p:cNvSpPr>
              <a:spLocks noChangeShapeType="1"/>
            </p:cNvSpPr>
            <p:nvPr/>
          </p:nvSpPr>
          <p:spPr bwMode="auto">
            <a:xfrm flipH="1" flipV="1">
              <a:off x="4671803" y="2121810"/>
              <a:ext cx="2146" cy="2657298"/>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9" name="Line 21">
              <a:extLst>
                <a:ext uri="{FF2B5EF4-FFF2-40B4-BE49-F238E27FC236}">
                  <a16:creationId xmlns:a16="http://schemas.microsoft.com/office/drawing/2014/main" id="{A731BFD5-767A-1D40-9B72-BD8A3058D7F5}"/>
                </a:ext>
              </a:extLst>
            </p:cNvPr>
            <p:cNvSpPr>
              <a:spLocks noChangeShapeType="1"/>
            </p:cNvSpPr>
            <p:nvPr/>
          </p:nvSpPr>
          <p:spPr bwMode="auto">
            <a:xfrm>
              <a:off x="4536707" y="4604950"/>
              <a:ext cx="3375901" cy="2"/>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72DD81A-6218-A244-92E9-DB548E17E8B6}"/>
                    </a:ext>
                  </a:extLst>
                </p:cNvPr>
                <p:cNvSpPr txBox="1"/>
                <p:nvPr/>
              </p:nvSpPr>
              <p:spPr>
                <a:xfrm>
                  <a:off x="4446484" y="2221588"/>
                  <a:ext cx="1862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dirty="0"/>
                </a:p>
              </p:txBody>
            </p:sp>
          </mc:Choice>
          <mc:Fallback xmlns="">
            <p:sp>
              <p:nvSpPr>
                <p:cNvPr id="10" name="TextBox 9">
                  <a:extLst>
                    <a:ext uri="{FF2B5EF4-FFF2-40B4-BE49-F238E27FC236}">
                      <a16:creationId xmlns:a16="http://schemas.microsoft.com/office/drawing/2014/main" id="{772DD81A-6218-A244-92E9-DB548E17E8B6}"/>
                    </a:ext>
                  </a:extLst>
                </p:cNvPr>
                <p:cNvSpPr txBox="1">
                  <a:spLocks noRot="1" noChangeAspect="1" noMove="1" noResize="1" noEditPoints="1" noAdjustHandles="1" noChangeArrowheads="1" noChangeShapeType="1" noTextEdit="1"/>
                </p:cNvSpPr>
                <p:nvPr/>
              </p:nvSpPr>
              <p:spPr>
                <a:xfrm>
                  <a:off x="4446484" y="2221588"/>
                  <a:ext cx="186268" cy="276999"/>
                </a:xfrm>
                <a:prstGeom prst="rect">
                  <a:avLst/>
                </a:prstGeom>
                <a:blipFill>
                  <a:blip r:embed="rId2"/>
                  <a:stretch>
                    <a:fillRect l="-46667" r="-40000"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7AE8FDE-F35F-B74C-92AC-2EE6AD24F8CD}"/>
                    </a:ext>
                  </a:extLst>
                </p:cNvPr>
                <p:cNvSpPr txBox="1"/>
                <p:nvPr/>
              </p:nvSpPr>
              <p:spPr>
                <a:xfrm>
                  <a:off x="7704617" y="4678889"/>
                  <a:ext cx="2012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oMath>
                    </m:oMathPara>
                  </a14:m>
                  <a:endParaRPr lang="en-US" dirty="0"/>
                </a:p>
              </p:txBody>
            </p:sp>
          </mc:Choice>
          <mc:Fallback xmlns="">
            <p:sp>
              <p:nvSpPr>
                <p:cNvPr id="11" name="TextBox 10">
                  <a:extLst>
                    <a:ext uri="{FF2B5EF4-FFF2-40B4-BE49-F238E27FC236}">
                      <a16:creationId xmlns:a16="http://schemas.microsoft.com/office/drawing/2014/main" id="{C7AE8FDE-F35F-B74C-92AC-2EE6AD24F8CD}"/>
                    </a:ext>
                  </a:extLst>
                </p:cNvPr>
                <p:cNvSpPr txBox="1">
                  <a:spLocks noRot="1" noChangeAspect="1" noMove="1" noResize="1" noEditPoints="1" noAdjustHandles="1" noChangeArrowheads="1" noChangeShapeType="1" noTextEdit="1"/>
                </p:cNvSpPr>
                <p:nvPr/>
              </p:nvSpPr>
              <p:spPr>
                <a:xfrm>
                  <a:off x="7704617" y="4678889"/>
                  <a:ext cx="201209" cy="276999"/>
                </a:xfrm>
                <a:prstGeom prst="rect">
                  <a:avLst/>
                </a:prstGeom>
                <a:blipFill>
                  <a:blip r:embed="rId3"/>
                  <a:stretch>
                    <a:fillRect l="-23529" r="-23529" b="-4348"/>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8082EBA1-D06D-A948-B26A-755E39E62E7B}"/>
                </a:ext>
              </a:extLst>
            </p:cNvPr>
            <p:cNvCxnSpPr>
              <a:cxnSpLocks/>
            </p:cNvCxnSpPr>
            <p:nvPr/>
          </p:nvCxnSpPr>
          <p:spPr>
            <a:xfrm>
              <a:off x="4671805" y="2805102"/>
              <a:ext cx="2874230" cy="178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4FB767AC-7B6D-2445-8D33-68CEB0CEE198}"/>
              </a:ext>
            </a:extLst>
          </p:cNvPr>
          <p:cNvGrpSpPr/>
          <p:nvPr/>
        </p:nvGrpSpPr>
        <p:grpSpPr>
          <a:xfrm>
            <a:off x="6189187" y="1816171"/>
            <a:ext cx="3468539" cy="3139717"/>
            <a:chOff x="8400373" y="1816171"/>
            <a:chExt cx="3468539" cy="3139717"/>
          </a:xfrm>
        </p:grpSpPr>
        <p:sp>
          <p:nvSpPr>
            <p:cNvPr id="16" name="Line 22">
              <a:extLst>
                <a:ext uri="{FF2B5EF4-FFF2-40B4-BE49-F238E27FC236}">
                  <a16:creationId xmlns:a16="http://schemas.microsoft.com/office/drawing/2014/main" id="{B4E10DC7-848A-9447-9CA4-CD757C2EA3BE}"/>
                </a:ext>
              </a:extLst>
            </p:cNvPr>
            <p:cNvSpPr>
              <a:spLocks noChangeShapeType="1"/>
            </p:cNvSpPr>
            <p:nvPr/>
          </p:nvSpPr>
          <p:spPr bwMode="auto">
            <a:xfrm flipH="1" flipV="1">
              <a:off x="8628107" y="2123598"/>
              <a:ext cx="2146" cy="2657298"/>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17" name="Line 21">
              <a:extLst>
                <a:ext uri="{FF2B5EF4-FFF2-40B4-BE49-F238E27FC236}">
                  <a16:creationId xmlns:a16="http://schemas.microsoft.com/office/drawing/2014/main" id="{0A1EFD5D-85F3-B94D-85C7-2B4DEE0715FC}"/>
                </a:ext>
              </a:extLst>
            </p:cNvPr>
            <p:cNvSpPr>
              <a:spLocks noChangeShapeType="1"/>
            </p:cNvSpPr>
            <p:nvPr/>
          </p:nvSpPr>
          <p:spPr bwMode="auto">
            <a:xfrm>
              <a:off x="8493011" y="4606738"/>
              <a:ext cx="3375901" cy="2"/>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B2C1571-788D-444A-8EB0-0CD771963EF7}"/>
                    </a:ext>
                  </a:extLst>
                </p:cNvPr>
                <p:cNvSpPr txBox="1"/>
                <p:nvPr/>
              </p:nvSpPr>
              <p:spPr>
                <a:xfrm>
                  <a:off x="8400373" y="2221588"/>
                  <a:ext cx="1862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dirty="0"/>
                </a:p>
              </p:txBody>
            </p:sp>
          </mc:Choice>
          <mc:Fallback xmlns="">
            <p:sp>
              <p:nvSpPr>
                <p:cNvPr id="18" name="TextBox 17">
                  <a:extLst>
                    <a:ext uri="{FF2B5EF4-FFF2-40B4-BE49-F238E27FC236}">
                      <a16:creationId xmlns:a16="http://schemas.microsoft.com/office/drawing/2014/main" id="{6B2C1571-788D-444A-8EB0-0CD771963EF7}"/>
                    </a:ext>
                  </a:extLst>
                </p:cNvPr>
                <p:cNvSpPr txBox="1">
                  <a:spLocks noRot="1" noChangeAspect="1" noMove="1" noResize="1" noEditPoints="1" noAdjustHandles="1" noChangeArrowheads="1" noChangeShapeType="1" noTextEdit="1"/>
                </p:cNvSpPr>
                <p:nvPr/>
              </p:nvSpPr>
              <p:spPr>
                <a:xfrm>
                  <a:off x="8400373" y="2221588"/>
                  <a:ext cx="186268" cy="276999"/>
                </a:xfrm>
                <a:prstGeom prst="rect">
                  <a:avLst/>
                </a:prstGeom>
                <a:blipFill>
                  <a:blip r:embed="rId4"/>
                  <a:stretch>
                    <a:fillRect l="-43750" r="-31250"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A588277-B3C2-0248-830B-4F36CC78E7A1}"/>
                    </a:ext>
                  </a:extLst>
                </p:cNvPr>
                <p:cNvSpPr txBox="1"/>
                <p:nvPr/>
              </p:nvSpPr>
              <p:spPr>
                <a:xfrm>
                  <a:off x="11660921" y="4678889"/>
                  <a:ext cx="2012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oMath>
                    </m:oMathPara>
                  </a14:m>
                  <a:endParaRPr lang="en-US" dirty="0"/>
                </a:p>
              </p:txBody>
            </p:sp>
          </mc:Choice>
          <mc:Fallback xmlns="">
            <p:sp>
              <p:nvSpPr>
                <p:cNvPr id="19" name="TextBox 18">
                  <a:extLst>
                    <a:ext uri="{FF2B5EF4-FFF2-40B4-BE49-F238E27FC236}">
                      <a16:creationId xmlns:a16="http://schemas.microsoft.com/office/drawing/2014/main" id="{7A588277-B3C2-0248-830B-4F36CC78E7A1}"/>
                    </a:ext>
                  </a:extLst>
                </p:cNvPr>
                <p:cNvSpPr txBox="1">
                  <a:spLocks noRot="1" noChangeAspect="1" noMove="1" noResize="1" noEditPoints="1" noAdjustHandles="1" noChangeArrowheads="1" noChangeShapeType="1" noTextEdit="1"/>
                </p:cNvSpPr>
                <p:nvPr/>
              </p:nvSpPr>
              <p:spPr>
                <a:xfrm>
                  <a:off x="11660921" y="4678889"/>
                  <a:ext cx="201209" cy="276999"/>
                </a:xfrm>
                <a:prstGeom prst="rect">
                  <a:avLst/>
                </a:prstGeom>
                <a:blipFill>
                  <a:blip r:embed="rId5"/>
                  <a:stretch>
                    <a:fillRect l="-25000" r="-25000" b="-4348"/>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F4BB5106-6854-5C4E-B1ED-183D5B8E1F90}"/>
                </a:ext>
              </a:extLst>
            </p:cNvPr>
            <p:cNvCxnSpPr>
              <a:cxnSpLocks/>
            </p:cNvCxnSpPr>
            <p:nvPr/>
          </p:nvCxnSpPr>
          <p:spPr>
            <a:xfrm>
              <a:off x="8628109" y="2664390"/>
              <a:ext cx="3032812"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Text Box 17">
              <a:extLst>
                <a:ext uri="{FF2B5EF4-FFF2-40B4-BE49-F238E27FC236}">
                  <a16:creationId xmlns:a16="http://schemas.microsoft.com/office/drawing/2014/main" id="{F75A2A5A-D94E-3F43-B29F-1D6572B5A76A}"/>
                </a:ext>
              </a:extLst>
            </p:cNvPr>
            <p:cNvSpPr txBox="1">
              <a:spLocks noChangeArrowheads="1"/>
            </p:cNvSpPr>
            <p:nvPr/>
          </p:nvSpPr>
          <p:spPr bwMode="auto">
            <a:xfrm>
              <a:off x="9345752" y="1816171"/>
              <a:ext cx="141577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50000"/>
                </a:spcBef>
              </a:pPr>
              <a:r>
                <a:rPr lang="en-GB" dirty="0">
                  <a:latin typeface="Arial" panose="020B0604020202020204" pitchFamily="34" charset="0"/>
                  <a:cs typeface="Arial" panose="020B0604020202020204" pitchFamily="34" charset="0"/>
                </a:rPr>
                <a:t>Generator 2</a:t>
              </a:r>
            </a:p>
          </p:txBody>
        </p:sp>
      </p:grpSp>
      <p:cxnSp>
        <p:nvCxnSpPr>
          <p:cNvPr id="28" name="Straight Connector 27">
            <a:extLst>
              <a:ext uri="{FF2B5EF4-FFF2-40B4-BE49-F238E27FC236}">
                <a16:creationId xmlns:a16="http://schemas.microsoft.com/office/drawing/2014/main" id="{112B9A52-C68A-CB4D-AE0F-E6C66F08C9EC}"/>
              </a:ext>
            </a:extLst>
          </p:cNvPr>
          <p:cNvCxnSpPr/>
          <p:nvPr/>
        </p:nvCxnSpPr>
        <p:spPr>
          <a:xfrm>
            <a:off x="5334849" y="2805102"/>
            <a:ext cx="4114886"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CA026C0B-83F4-774B-8700-7AC261CA4927}"/>
              </a:ext>
            </a:extLst>
          </p:cNvPr>
          <p:cNvSpPr txBox="1"/>
          <p:nvPr/>
        </p:nvSpPr>
        <p:spPr>
          <a:xfrm>
            <a:off x="1446136" y="5240729"/>
            <a:ext cx="9903993" cy="1200329"/>
          </a:xfrm>
          <a:prstGeom prst="rect">
            <a:avLst/>
          </a:prstGeom>
          <a:noFill/>
        </p:spPr>
        <p:txBody>
          <a:bodyPr wrap="none" rtlCol="0">
            <a:spAutoFit/>
          </a:bodyPr>
          <a:lstStyle/>
          <a:p>
            <a:r>
              <a:rPr lang="en-US" sz="2400" dirty="0"/>
              <a:t>Assume that the two generators try to keep the frequency exactly constant.</a:t>
            </a:r>
          </a:p>
          <a:p>
            <a:r>
              <a:rPr lang="en-US" sz="2400" dirty="0"/>
              <a:t>However, the frequencies that they measure would never be exactly the same.</a:t>
            </a:r>
          </a:p>
          <a:p>
            <a:r>
              <a:rPr lang="en-US" sz="2400" dirty="0"/>
              <a:t>As a result, they would fight, and the system would be unstable.</a:t>
            </a:r>
          </a:p>
        </p:txBody>
      </p:sp>
    </p:spTree>
    <p:extLst>
      <p:ext uri="{BB962C8B-B14F-4D97-AF65-F5344CB8AC3E}">
        <p14:creationId xmlns:p14="http://schemas.microsoft.com/office/powerpoint/2010/main" val="37776376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212A45-0200-5240-A1FB-DF542610226A}"/>
              </a:ext>
            </a:extLst>
          </p:cNvPr>
          <p:cNvSpPr>
            <a:spLocks noGrp="1"/>
          </p:cNvSpPr>
          <p:nvPr>
            <p:ph type="body" sz="quarter" idx="10"/>
          </p:nvPr>
        </p:nvSpPr>
        <p:spPr/>
        <p:txBody>
          <a:bodyPr/>
          <a:lstStyle/>
          <a:p>
            <a:r>
              <a:rPr lang="en-US" dirty="0"/>
              <a:t>Electronically-connected generators</a:t>
            </a:r>
          </a:p>
        </p:txBody>
      </p:sp>
      <p:pic>
        <p:nvPicPr>
          <p:cNvPr id="4" name="Picture 3">
            <a:extLst>
              <a:ext uri="{FF2B5EF4-FFF2-40B4-BE49-F238E27FC236}">
                <a16:creationId xmlns:a16="http://schemas.microsoft.com/office/drawing/2014/main" id="{D7BFD9D3-64E4-254A-8F6B-4A4CED5721AB}"/>
              </a:ext>
            </a:extLst>
          </p:cNvPr>
          <p:cNvPicPr>
            <a:picLocks noChangeAspect="1"/>
          </p:cNvPicPr>
          <p:nvPr/>
        </p:nvPicPr>
        <p:blipFill>
          <a:blip r:embed="rId2"/>
          <a:stretch>
            <a:fillRect/>
          </a:stretch>
        </p:blipFill>
        <p:spPr>
          <a:xfrm>
            <a:off x="347132" y="1531917"/>
            <a:ext cx="5748868" cy="3531204"/>
          </a:xfrm>
          <a:prstGeom prst="rect">
            <a:avLst/>
          </a:prstGeom>
        </p:spPr>
      </p:pic>
      <p:pic>
        <p:nvPicPr>
          <p:cNvPr id="5" name="Content Placeholder 6">
            <a:extLst>
              <a:ext uri="{FF2B5EF4-FFF2-40B4-BE49-F238E27FC236}">
                <a16:creationId xmlns:a16="http://schemas.microsoft.com/office/drawing/2014/main" id="{67047FBA-9679-574F-85DC-98D9FC358D45}"/>
              </a:ext>
            </a:extLst>
          </p:cNvPr>
          <p:cNvPicPr>
            <a:picLocks noChangeAspect="1"/>
          </p:cNvPicPr>
          <p:nvPr/>
        </p:nvPicPr>
        <p:blipFill>
          <a:blip r:embed="rId3"/>
          <a:stretch>
            <a:fillRect/>
          </a:stretch>
        </p:blipFill>
        <p:spPr>
          <a:xfrm>
            <a:off x="6383981" y="1531917"/>
            <a:ext cx="5307171" cy="3531204"/>
          </a:xfrm>
          <a:prstGeom prst="rect">
            <a:avLst/>
          </a:prstGeom>
        </p:spPr>
      </p:pic>
      <p:sp>
        <p:nvSpPr>
          <p:cNvPr id="6" name="TextBox 5">
            <a:extLst>
              <a:ext uri="{FF2B5EF4-FFF2-40B4-BE49-F238E27FC236}">
                <a16:creationId xmlns:a16="http://schemas.microsoft.com/office/drawing/2014/main" id="{C70E5B0A-203E-A741-96FD-C747351FBA0A}"/>
              </a:ext>
            </a:extLst>
          </p:cNvPr>
          <p:cNvSpPr txBox="1"/>
          <p:nvPr/>
        </p:nvSpPr>
        <p:spPr>
          <a:xfrm>
            <a:off x="328748" y="5260769"/>
            <a:ext cx="11534504" cy="461665"/>
          </a:xfrm>
          <a:prstGeom prst="rect">
            <a:avLst/>
          </a:prstGeom>
          <a:noFill/>
        </p:spPr>
        <p:txBody>
          <a:bodyPr wrap="none" rtlCol="0">
            <a:spAutoFit/>
          </a:bodyPr>
          <a:lstStyle/>
          <a:p>
            <a:r>
              <a:rPr lang="en-US" sz="2400" dirty="0"/>
              <a:t>Electronically-connected generators do not naturally contribute to the inertia of the system</a:t>
            </a:r>
          </a:p>
        </p:txBody>
      </p:sp>
      <p:sp>
        <p:nvSpPr>
          <p:cNvPr id="7" name="TextBox 6">
            <a:extLst>
              <a:ext uri="{FF2B5EF4-FFF2-40B4-BE49-F238E27FC236}">
                <a16:creationId xmlns:a16="http://schemas.microsoft.com/office/drawing/2014/main" id="{31A95091-C587-E24B-A54F-C224298490F8}"/>
              </a:ext>
            </a:extLst>
          </p:cNvPr>
          <p:cNvSpPr txBox="1"/>
          <p:nvPr/>
        </p:nvSpPr>
        <p:spPr>
          <a:xfrm>
            <a:off x="328748" y="5689249"/>
            <a:ext cx="9568453" cy="461665"/>
          </a:xfrm>
          <a:prstGeom prst="rect">
            <a:avLst/>
          </a:prstGeom>
          <a:noFill/>
        </p:spPr>
        <p:txBody>
          <a:bodyPr wrap="none" rtlCol="0">
            <a:spAutoFit/>
          </a:bodyPr>
          <a:lstStyle/>
          <a:p>
            <a:r>
              <a:rPr lang="en-US" sz="2400" dirty="0"/>
              <a:t>This poses a challenge as the proportion of renewable generation increases</a:t>
            </a:r>
          </a:p>
        </p:txBody>
      </p:sp>
      <p:sp>
        <p:nvSpPr>
          <p:cNvPr id="8" name="TextBox 7">
            <a:extLst>
              <a:ext uri="{FF2B5EF4-FFF2-40B4-BE49-F238E27FC236}">
                <a16:creationId xmlns:a16="http://schemas.microsoft.com/office/drawing/2014/main" id="{1C5CEB5F-BA56-2841-B7E2-30E649AD6847}"/>
              </a:ext>
            </a:extLst>
          </p:cNvPr>
          <p:cNvSpPr txBox="1"/>
          <p:nvPr/>
        </p:nvSpPr>
        <p:spPr>
          <a:xfrm>
            <a:off x="328748" y="6117729"/>
            <a:ext cx="11488530" cy="461665"/>
          </a:xfrm>
          <a:prstGeom prst="rect">
            <a:avLst/>
          </a:prstGeom>
          <a:noFill/>
        </p:spPr>
        <p:txBody>
          <a:bodyPr wrap="none" rtlCol="0">
            <a:spAutoFit/>
          </a:bodyPr>
          <a:lstStyle/>
          <a:p>
            <a:r>
              <a:rPr lang="en-US" sz="2400" dirty="0"/>
              <a:t>Special control systems are being developed so these generators can provide </a:t>
            </a:r>
            <a:r>
              <a:rPr lang="en-US" sz="2400" i="1" dirty="0"/>
              <a:t>virtual inertia</a:t>
            </a:r>
          </a:p>
        </p:txBody>
      </p:sp>
    </p:spTree>
    <p:extLst>
      <p:ext uri="{BB962C8B-B14F-4D97-AF65-F5344CB8AC3E}">
        <p14:creationId xmlns:p14="http://schemas.microsoft.com/office/powerpoint/2010/main" val="8364825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45E404-8A7D-B94F-ACE9-98FF00B2627B}"/>
              </a:ext>
            </a:extLst>
          </p:cNvPr>
          <p:cNvSpPr>
            <a:spLocks noGrp="1"/>
          </p:cNvSpPr>
          <p:nvPr>
            <p:ph type="body" sz="quarter" idx="10"/>
          </p:nvPr>
        </p:nvSpPr>
        <p:spPr/>
        <p:txBody>
          <a:bodyPr/>
          <a:lstStyle/>
          <a:p>
            <a:r>
              <a:rPr lang="en-US" dirty="0"/>
              <a:t>Secondary frequency control</a:t>
            </a:r>
          </a:p>
        </p:txBody>
      </p:sp>
      <p:sp>
        <p:nvSpPr>
          <p:cNvPr id="4" name="Content Placeholder 3">
            <a:extLst>
              <a:ext uri="{FF2B5EF4-FFF2-40B4-BE49-F238E27FC236}">
                <a16:creationId xmlns:a16="http://schemas.microsoft.com/office/drawing/2014/main" id="{4FCA1C38-8874-3A42-80FF-828017FB0080}"/>
              </a:ext>
            </a:extLst>
          </p:cNvPr>
          <p:cNvSpPr>
            <a:spLocks noGrp="1"/>
          </p:cNvSpPr>
          <p:nvPr>
            <p:ph sz="quarter" idx="12"/>
          </p:nvPr>
        </p:nvSpPr>
        <p:spPr>
          <a:xfrm>
            <a:off x="895677" y="1642118"/>
            <a:ext cx="10552135" cy="4730750"/>
          </a:xfrm>
        </p:spPr>
        <p:txBody>
          <a:bodyPr/>
          <a:lstStyle/>
          <a:p>
            <a:r>
              <a:rPr lang="en-US" sz="2800" dirty="0"/>
              <a:t>Primary frequency control s</a:t>
            </a:r>
            <a:r>
              <a:rPr lang="en-US" sz="2500" dirty="0"/>
              <a:t>tops frequency from declining/increasing when there is an imbalance</a:t>
            </a:r>
          </a:p>
          <a:p>
            <a:r>
              <a:rPr lang="en-US" sz="2500" dirty="0"/>
              <a:t>What’s good about it?</a:t>
            </a:r>
          </a:p>
          <a:p>
            <a:pPr lvl="1"/>
            <a:r>
              <a:rPr lang="en-US" sz="2200" dirty="0"/>
              <a:t>Fast</a:t>
            </a:r>
          </a:p>
          <a:p>
            <a:pPr lvl="1"/>
            <a:r>
              <a:rPr lang="en-US" sz="2200" dirty="0"/>
              <a:t>Simple</a:t>
            </a:r>
          </a:p>
          <a:p>
            <a:pPr lvl="1"/>
            <a:r>
              <a:rPr lang="en-US" sz="2200" dirty="0"/>
              <a:t>Distributed (no need for communication)</a:t>
            </a:r>
          </a:p>
          <a:p>
            <a:pPr lvl="1"/>
            <a:r>
              <a:rPr lang="en-US" sz="2200" dirty="0"/>
              <a:t>Allocates imbalances in proportion to generator rating</a:t>
            </a:r>
          </a:p>
          <a:p>
            <a:r>
              <a:rPr lang="en-US" sz="2500" dirty="0"/>
              <a:t>What are its limitations?</a:t>
            </a:r>
          </a:p>
          <a:p>
            <a:pPr lvl="1"/>
            <a:r>
              <a:rPr lang="en-US" sz="2200" dirty="0"/>
              <a:t>Does not restore frequency to its nominal value</a:t>
            </a:r>
          </a:p>
          <a:p>
            <a:pPr lvl="1"/>
            <a:r>
              <a:rPr lang="en-US" sz="2200" dirty="0"/>
              <a:t>Does not allocate generation economically</a:t>
            </a:r>
          </a:p>
          <a:p>
            <a:endParaRPr lang="en-US" sz="2500" dirty="0"/>
          </a:p>
        </p:txBody>
      </p:sp>
      <p:grpSp>
        <p:nvGrpSpPr>
          <p:cNvPr id="8" name="Group 7">
            <a:extLst>
              <a:ext uri="{FF2B5EF4-FFF2-40B4-BE49-F238E27FC236}">
                <a16:creationId xmlns:a16="http://schemas.microsoft.com/office/drawing/2014/main" id="{C3C10FDF-EF55-4F47-BCD1-888379801AB0}"/>
              </a:ext>
            </a:extLst>
          </p:cNvPr>
          <p:cNvGrpSpPr/>
          <p:nvPr/>
        </p:nvGrpSpPr>
        <p:grpSpPr>
          <a:xfrm>
            <a:off x="7255823" y="5047013"/>
            <a:ext cx="4414087" cy="843148"/>
            <a:chOff x="7255823" y="5047013"/>
            <a:chExt cx="4414087" cy="843148"/>
          </a:xfrm>
        </p:grpSpPr>
        <p:sp>
          <p:nvSpPr>
            <p:cNvPr id="6" name="Right Brace 5">
              <a:extLst>
                <a:ext uri="{FF2B5EF4-FFF2-40B4-BE49-F238E27FC236}">
                  <a16:creationId xmlns:a16="http://schemas.microsoft.com/office/drawing/2014/main" id="{36B4A2CB-2910-FC49-B4AB-986834CC167E}"/>
                </a:ext>
              </a:extLst>
            </p:cNvPr>
            <p:cNvSpPr/>
            <p:nvPr/>
          </p:nvSpPr>
          <p:spPr>
            <a:xfrm>
              <a:off x="7255823" y="5047013"/>
              <a:ext cx="285008" cy="843148"/>
            </a:xfrm>
            <a:prstGeom prst="rightBrace">
              <a:avLst>
                <a:gd name="adj1" fmla="val 41667"/>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BD43A446-324B-A74B-A705-0892DEBD8DFB}"/>
                </a:ext>
              </a:extLst>
            </p:cNvPr>
            <p:cNvSpPr txBox="1"/>
            <p:nvPr/>
          </p:nvSpPr>
          <p:spPr>
            <a:xfrm>
              <a:off x="7540831" y="5268532"/>
              <a:ext cx="4129079" cy="400110"/>
            </a:xfrm>
            <a:prstGeom prst="rect">
              <a:avLst/>
            </a:prstGeom>
            <a:noFill/>
          </p:spPr>
          <p:txBody>
            <a:bodyPr wrap="none" rtlCol="0">
              <a:spAutoFit/>
            </a:bodyPr>
            <a:lstStyle/>
            <a:p>
              <a:r>
                <a:rPr lang="en-US" sz="2000" dirty="0"/>
                <a:t>Need for secondary frequency control</a:t>
              </a:r>
            </a:p>
          </p:txBody>
        </p:sp>
      </p:grpSp>
    </p:spTree>
    <p:extLst>
      <p:ext uri="{BB962C8B-B14F-4D97-AF65-F5344CB8AC3E}">
        <p14:creationId xmlns:p14="http://schemas.microsoft.com/office/powerpoint/2010/main" val="331547430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31C8CC-9903-FD4B-8B20-96C326A1FE9F}"/>
              </a:ext>
            </a:extLst>
          </p:cNvPr>
          <p:cNvSpPr>
            <a:spLocks noGrp="1"/>
          </p:cNvSpPr>
          <p:nvPr>
            <p:ph type="body" sz="quarter" idx="10"/>
          </p:nvPr>
        </p:nvSpPr>
        <p:spPr/>
        <p:txBody>
          <a:bodyPr/>
          <a:lstStyle/>
          <a:p>
            <a:r>
              <a:rPr lang="en-US" dirty="0"/>
              <a:t>Power balance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3565A6E-4D6C-004E-9EEE-4FD10CB36344}"/>
                  </a:ext>
                </a:extLst>
              </p:cNvPr>
              <p:cNvSpPr txBox="1"/>
              <p:nvPr/>
            </p:nvSpPr>
            <p:spPr>
              <a:xfrm>
                <a:off x="895678" y="1962598"/>
                <a:ext cx="6096000" cy="5847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3200" i="1" smtClean="0">
                              <a:solidFill>
                                <a:srgbClr val="836967"/>
                              </a:solidFill>
                              <a:latin typeface="Cambria Math" panose="02040503050406030204" pitchFamily="18" charset="0"/>
                            </a:rPr>
                          </m:ctrlPr>
                        </m:sSubPr>
                        <m:e>
                          <m:r>
                            <a:rPr lang="en-US" sz="3200" i="1">
                              <a:latin typeface="Cambria Math" panose="02040503050406030204" pitchFamily="18" charset="0"/>
                            </a:rPr>
                            <m:t>𝐸</m:t>
                          </m:r>
                        </m:e>
                        <m:sub>
                          <m:r>
                            <a:rPr lang="en-US" sz="3200" i="1">
                              <a:latin typeface="Cambria Math" panose="02040503050406030204" pitchFamily="18" charset="0"/>
                            </a:rPr>
                            <m:t>𝑖𝑛</m:t>
                          </m:r>
                        </m:sub>
                      </m:sSub>
                      <m:r>
                        <a:rPr lang="en-US" sz="3200" i="0">
                          <a:latin typeface="Cambria Math" panose="02040503050406030204" pitchFamily="18" charset="0"/>
                        </a:rPr>
                        <m:t>=</m:t>
                      </m:r>
                      <m:sSub>
                        <m:sSubPr>
                          <m:ctrlPr>
                            <a:rPr lang="en-US" sz="3200" i="1">
                              <a:solidFill>
                                <a:srgbClr val="836967"/>
                              </a:solidFill>
                              <a:latin typeface="Cambria Math" panose="02040503050406030204" pitchFamily="18" charset="0"/>
                            </a:rPr>
                          </m:ctrlPr>
                        </m:sSubPr>
                        <m:e>
                          <m:r>
                            <a:rPr lang="en-US" sz="3200" i="1">
                              <a:latin typeface="Cambria Math" panose="02040503050406030204" pitchFamily="18" charset="0"/>
                            </a:rPr>
                            <m:t>𝐸</m:t>
                          </m:r>
                        </m:e>
                        <m:sub>
                          <m:r>
                            <a:rPr lang="en-US" sz="3200" i="1">
                              <a:latin typeface="Cambria Math" panose="02040503050406030204" pitchFamily="18" charset="0"/>
                            </a:rPr>
                            <m:t>𝑜𝑢𝑡</m:t>
                          </m:r>
                        </m:sub>
                      </m:sSub>
                      <m:r>
                        <a:rPr lang="en-US" sz="3200" i="0">
                          <a:latin typeface="Cambria Math" panose="02040503050406030204" pitchFamily="18" charset="0"/>
                        </a:rPr>
                        <m:t>+</m:t>
                      </m:r>
                      <m:sSub>
                        <m:sSubPr>
                          <m:ctrlPr>
                            <a:rPr lang="en-US" sz="3200" i="1">
                              <a:solidFill>
                                <a:srgbClr val="836967"/>
                              </a:solidFill>
                              <a:latin typeface="Cambria Math" panose="02040503050406030204" pitchFamily="18" charset="0"/>
                            </a:rPr>
                          </m:ctrlPr>
                        </m:sSubPr>
                        <m:e>
                          <m:r>
                            <a:rPr lang="en-US" sz="3200" i="1">
                              <a:latin typeface="Cambria Math" panose="02040503050406030204" pitchFamily="18" charset="0"/>
                            </a:rPr>
                            <m:t>𝐸</m:t>
                          </m:r>
                        </m:e>
                        <m:sub>
                          <m:r>
                            <a:rPr lang="en-US" sz="3200" i="1">
                              <a:latin typeface="Cambria Math" panose="02040503050406030204" pitchFamily="18" charset="0"/>
                            </a:rPr>
                            <m:t>𝑠𝑡𝑜𝑟𝑒𝑑</m:t>
                          </m:r>
                        </m:sub>
                      </m:sSub>
                      <m:r>
                        <a:rPr lang="en-US" sz="3200" i="0">
                          <a:latin typeface="Cambria Math" panose="02040503050406030204" pitchFamily="18" charset="0"/>
                        </a:rPr>
                        <m:t>+</m:t>
                      </m:r>
                      <m:sSub>
                        <m:sSubPr>
                          <m:ctrlPr>
                            <a:rPr lang="en-US" sz="3200" i="1">
                              <a:solidFill>
                                <a:srgbClr val="836967"/>
                              </a:solidFill>
                              <a:latin typeface="Cambria Math" panose="02040503050406030204" pitchFamily="18" charset="0"/>
                            </a:rPr>
                          </m:ctrlPr>
                        </m:sSubPr>
                        <m:e>
                          <m:r>
                            <a:rPr lang="en-US" sz="3200" i="1">
                              <a:latin typeface="Cambria Math" panose="02040503050406030204" pitchFamily="18" charset="0"/>
                            </a:rPr>
                            <m:t>𝐸</m:t>
                          </m:r>
                        </m:e>
                        <m:sub>
                          <m:r>
                            <a:rPr lang="en-US" sz="3200" i="1">
                              <a:latin typeface="Cambria Math" panose="02040503050406030204" pitchFamily="18" charset="0"/>
                            </a:rPr>
                            <m:t>𝑙𝑜𝑠𝑠𝑒𝑠</m:t>
                          </m:r>
                        </m:sub>
                      </m:sSub>
                    </m:oMath>
                  </m:oMathPara>
                </a14:m>
                <a:endParaRPr lang="en-US" dirty="0"/>
              </a:p>
            </p:txBody>
          </p:sp>
        </mc:Choice>
        <mc:Fallback xmlns="">
          <p:sp>
            <p:nvSpPr>
              <p:cNvPr id="4" name="TextBox 3">
                <a:extLst>
                  <a:ext uri="{FF2B5EF4-FFF2-40B4-BE49-F238E27FC236}">
                    <a16:creationId xmlns:a16="http://schemas.microsoft.com/office/drawing/2014/main" id="{23565A6E-4D6C-004E-9EEE-4FD10CB36344}"/>
                  </a:ext>
                </a:extLst>
              </p:cNvPr>
              <p:cNvSpPr txBox="1">
                <a:spLocks noRot="1" noChangeAspect="1" noMove="1" noResize="1" noEditPoints="1" noAdjustHandles="1" noChangeArrowheads="1" noChangeShapeType="1" noTextEdit="1"/>
              </p:cNvSpPr>
              <p:nvPr/>
            </p:nvSpPr>
            <p:spPr>
              <a:xfrm>
                <a:off x="895678" y="1962598"/>
                <a:ext cx="6096000" cy="584775"/>
              </a:xfrm>
              <a:prstGeom prst="rect">
                <a:avLst/>
              </a:prstGeom>
              <a:blipFill>
                <a:blip r:embed="rId2"/>
                <a:stretch>
                  <a:fillRect l="-624"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B991A1C-537C-144A-ADAD-D1D42DBEB8DA}"/>
                  </a:ext>
                </a:extLst>
              </p:cNvPr>
              <p:cNvSpPr txBox="1"/>
              <p:nvPr/>
            </p:nvSpPr>
            <p:spPr>
              <a:xfrm>
                <a:off x="895678" y="3166521"/>
                <a:ext cx="7449536" cy="10273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𝐸</m:t>
                              </m:r>
                            </m:e>
                            <m:sub>
                              <m:r>
                                <a:rPr lang="en-US" sz="3200" i="1">
                                  <a:solidFill>
                                    <a:schemeClr val="tx1"/>
                                  </a:solidFill>
                                  <a:latin typeface="Cambria Math" panose="02040503050406030204" pitchFamily="18" charset="0"/>
                                </a:rPr>
                                <m:t>𝑖𝑛</m:t>
                              </m:r>
                            </m:sub>
                          </m:sSub>
                        </m:num>
                        <m:den>
                          <m:r>
                            <a:rPr lang="en-US" sz="3200" b="0" i="1" smtClean="0">
                              <a:solidFill>
                                <a:schemeClr val="tx1"/>
                              </a:solidFill>
                              <a:latin typeface="Cambria Math" panose="02040503050406030204" pitchFamily="18" charset="0"/>
                            </a:rPr>
                            <m:t>𝑑𝑡</m:t>
                          </m:r>
                        </m:den>
                      </m:f>
                      <m:r>
                        <a:rPr lang="en-US" sz="3200" i="0">
                          <a:solidFill>
                            <a:schemeClr val="tx1"/>
                          </a:solidFill>
                          <a:latin typeface="Cambria Math" panose="02040503050406030204" pitchFamily="18" charset="0"/>
                        </a:rPr>
                        <m:t>=</m:t>
                      </m:r>
                      <m:f>
                        <m:fPr>
                          <m:ctrlPr>
                            <a:rPr lang="en-US" sz="3200" i="1">
                              <a:solidFill>
                                <a:schemeClr val="tx1"/>
                              </a:solidFill>
                              <a:latin typeface="Cambria Math" panose="02040503050406030204" pitchFamily="18" charset="0"/>
                            </a:rPr>
                          </m:ctrlPr>
                        </m:fPr>
                        <m:num>
                          <m:r>
                            <a:rPr lang="en-US" sz="3200" i="1">
                              <a:solidFill>
                                <a:schemeClr val="tx1"/>
                              </a:solidFill>
                              <a:latin typeface="Cambria Math" panose="02040503050406030204" pitchFamily="18" charset="0"/>
                            </a:rPr>
                            <m:t>𝑑</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𝐸</m:t>
                              </m:r>
                            </m:e>
                            <m:sub>
                              <m:r>
                                <a:rPr lang="en-US" sz="3200" i="1">
                                  <a:solidFill>
                                    <a:schemeClr val="tx1"/>
                                  </a:solidFill>
                                  <a:latin typeface="Cambria Math" panose="02040503050406030204" pitchFamily="18" charset="0"/>
                                </a:rPr>
                                <m:t>𝑜𝑢𝑡</m:t>
                              </m:r>
                            </m:sub>
                          </m:sSub>
                        </m:num>
                        <m:den>
                          <m:r>
                            <a:rPr lang="en-US" sz="3200" i="1">
                              <a:solidFill>
                                <a:schemeClr val="tx1"/>
                              </a:solidFill>
                              <a:latin typeface="Cambria Math" panose="02040503050406030204" pitchFamily="18" charset="0"/>
                            </a:rPr>
                            <m:t>𝑑𝑡</m:t>
                          </m:r>
                        </m:den>
                      </m:f>
                      <m:r>
                        <a:rPr lang="en-US" sz="3200" i="0">
                          <a:solidFill>
                            <a:schemeClr val="tx1"/>
                          </a:solidFill>
                          <a:latin typeface="Cambria Math" panose="02040503050406030204" pitchFamily="18" charset="0"/>
                        </a:rPr>
                        <m:t>+</m:t>
                      </m:r>
                      <m:f>
                        <m:fPr>
                          <m:ctrlPr>
                            <a:rPr lang="en-US" sz="3200" i="1">
                              <a:solidFill>
                                <a:schemeClr val="tx1"/>
                              </a:solidFill>
                              <a:latin typeface="Cambria Math" panose="02040503050406030204" pitchFamily="18" charset="0"/>
                            </a:rPr>
                          </m:ctrlPr>
                        </m:fPr>
                        <m:num>
                          <m:r>
                            <a:rPr lang="en-US" sz="3200" i="1">
                              <a:solidFill>
                                <a:schemeClr val="tx1"/>
                              </a:solidFill>
                              <a:latin typeface="Cambria Math" panose="02040503050406030204" pitchFamily="18" charset="0"/>
                            </a:rPr>
                            <m:t>𝑑</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𝐸</m:t>
                              </m:r>
                            </m:e>
                            <m:sub>
                              <m:r>
                                <a:rPr lang="en-US" sz="3200" i="1">
                                  <a:solidFill>
                                    <a:schemeClr val="tx1"/>
                                  </a:solidFill>
                                  <a:latin typeface="Cambria Math" panose="02040503050406030204" pitchFamily="18" charset="0"/>
                                </a:rPr>
                                <m:t>𝑠𝑡𝑜𝑟𝑒𝑑</m:t>
                              </m:r>
                            </m:sub>
                          </m:sSub>
                        </m:num>
                        <m:den>
                          <m:r>
                            <a:rPr lang="en-US" sz="3200" i="1">
                              <a:solidFill>
                                <a:schemeClr val="tx1"/>
                              </a:solidFill>
                              <a:latin typeface="Cambria Math" panose="02040503050406030204" pitchFamily="18" charset="0"/>
                            </a:rPr>
                            <m:t>𝑑𝑡</m:t>
                          </m:r>
                        </m:den>
                      </m:f>
                      <m:r>
                        <a:rPr lang="en-US" sz="3200" i="0">
                          <a:solidFill>
                            <a:schemeClr val="tx1"/>
                          </a:solidFill>
                          <a:latin typeface="Cambria Math" panose="02040503050406030204" pitchFamily="18" charset="0"/>
                        </a:rPr>
                        <m:t>+</m:t>
                      </m:r>
                      <m:f>
                        <m:fPr>
                          <m:ctrlPr>
                            <a:rPr lang="en-US" sz="3200" i="1">
                              <a:solidFill>
                                <a:schemeClr val="tx1"/>
                              </a:solidFill>
                              <a:latin typeface="Cambria Math" panose="02040503050406030204" pitchFamily="18" charset="0"/>
                            </a:rPr>
                          </m:ctrlPr>
                        </m:fPr>
                        <m:num>
                          <m:r>
                            <a:rPr lang="en-US" sz="3200" i="1">
                              <a:solidFill>
                                <a:schemeClr val="tx1"/>
                              </a:solidFill>
                              <a:latin typeface="Cambria Math" panose="02040503050406030204" pitchFamily="18" charset="0"/>
                            </a:rPr>
                            <m:t>𝑑</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𝐸</m:t>
                              </m:r>
                            </m:e>
                            <m:sub>
                              <m:r>
                                <a:rPr lang="en-US" sz="3200" i="1">
                                  <a:solidFill>
                                    <a:schemeClr val="tx1"/>
                                  </a:solidFill>
                                  <a:latin typeface="Cambria Math" panose="02040503050406030204" pitchFamily="18" charset="0"/>
                                </a:rPr>
                                <m:t>𝑙𝑜𝑠𝑠𝑒𝑠</m:t>
                              </m:r>
                            </m:sub>
                          </m:sSub>
                        </m:num>
                        <m:den>
                          <m:r>
                            <a:rPr lang="en-US" sz="3200" i="1">
                              <a:solidFill>
                                <a:schemeClr val="tx1"/>
                              </a:solidFill>
                              <a:latin typeface="Cambria Math" panose="02040503050406030204" pitchFamily="18" charset="0"/>
                            </a:rPr>
                            <m:t>𝑑𝑡</m:t>
                          </m:r>
                        </m:den>
                      </m:f>
                    </m:oMath>
                  </m:oMathPara>
                </a14:m>
                <a:endParaRPr lang="en-US" dirty="0"/>
              </a:p>
            </p:txBody>
          </p:sp>
        </mc:Choice>
        <mc:Fallback xmlns="">
          <p:sp>
            <p:nvSpPr>
              <p:cNvPr id="5" name="TextBox 4">
                <a:extLst>
                  <a:ext uri="{FF2B5EF4-FFF2-40B4-BE49-F238E27FC236}">
                    <a16:creationId xmlns:a16="http://schemas.microsoft.com/office/drawing/2014/main" id="{6B991A1C-537C-144A-ADAD-D1D42DBEB8DA}"/>
                  </a:ext>
                </a:extLst>
              </p:cNvPr>
              <p:cNvSpPr txBox="1">
                <a:spLocks noRot="1" noChangeAspect="1" noMove="1" noResize="1" noEditPoints="1" noAdjustHandles="1" noChangeArrowheads="1" noChangeShapeType="1" noTextEdit="1"/>
              </p:cNvSpPr>
              <p:nvPr/>
            </p:nvSpPr>
            <p:spPr>
              <a:xfrm>
                <a:off x="895678" y="3166521"/>
                <a:ext cx="7449536" cy="1027333"/>
              </a:xfrm>
              <a:prstGeom prst="rect">
                <a:avLst/>
              </a:prstGeom>
              <a:blipFill>
                <a:blip r:embed="rId3"/>
                <a:stretch>
                  <a:fillRect l="-680"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1077C3-7FDE-1345-BDB5-83F30D06D5F4}"/>
                  </a:ext>
                </a:extLst>
              </p:cNvPr>
              <p:cNvSpPr txBox="1"/>
              <p:nvPr/>
            </p:nvSpPr>
            <p:spPr>
              <a:xfrm>
                <a:off x="895678" y="4813002"/>
                <a:ext cx="6096000" cy="5847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3200" i="1" smtClean="0">
                              <a:solidFill>
                                <a:srgbClr val="836967"/>
                              </a:solidFill>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𝑖𝑛</m:t>
                          </m:r>
                        </m:sub>
                      </m:sSub>
                      <m:r>
                        <a:rPr lang="en-US" sz="3200" i="0">
                          <a:latin typeface="Cambria Math" panose="02040503050406030204" pitchFamily="18" charset="0"/>
                        </a:rPr>
                        <m:t>=</m:t>
                      </m:r>
                      <m:sSub>
                        <m:sSubPr>
                          <m:ctrlPr>
                            <a:rPr lang="en-US" sz="3200" i="1">
                              <a:solidFill>
                                <a:srgbClr val="836967"/>
                              </a:solidFill>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𝑜𝑢𝑡</m:t>
                          </m:r>
                        </m:sub>
                      </m:sSub>
                      <m:r>
                        <a:rPr lang="en-US" sz="3200" i="0">
                          <a:latin typeface="Cambria Math" panose="02040503050406030204" pitchFamily="18" charset="0"/>
                        </a:rPr>
                        <m:t>+</m:t>
                      </m:r>
                      <m:sSub>
                        <m:sSubPr>
                          <m:ctrlPr>
                            <a:rPr lang="en-US" sz="3200" i="1">
                              <a:solidFill>
                                <a:srgbClr val="836967"/>
                              </a:solidFill>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𝑠𝑡𝑜𝑟𝑒𝑑</m:t>
                          </m:r>
                        </m:sub>
                      </m:sSub>
                      <m:r>
                        <a:rPr lang="en-US" sz="3200" i="0">
                          <a:latin typeface="Cambria Math" panose="02040503050406030204" pitchFamily="18" charset="0"/>
                        </a:rPr>
                        <m:t>+</m:t>
                      </m:r>
                      <m:sSub>
                        <m:sSubPr>
                          <m:ctrlPr>
                            <a:rPr lang="en-US" sz="3200" i="1">
                              <a:solidFill>
                                <a:srgbClr val="836967"/>
                              </a:solidFill>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𝑙𝑜𝑠𝑠𝑒𝑠</m:t>
                          </m:r>
                        </m:sub>
                      </m:sSub>
                    </m:oMath>
                  </m:oMathPara>
                </a14:m>
                <a:endParaRPr lang="en-US" sz="3200" dirty="0"/>
              </a:p>
            </p:txBody>
          </p:sp>
        </mc:Choice>
        <mc:Fallback xmlns="">
          <p:sp>
            <p:nvSpPr>
              <p:cNvPr id="7" name="TextBox 6">
                <a:extLst>
                  <a:ext uri="{FF2B5EF4-FFF2-40B4-BE49-F238E27FC236}">
                    <a16:creationId xmlns:a16="http://schemas.microsoft.com/office/drawing/2014/main" id="{181077C3-7FDE-1345-BDB5-83F30D06D5F4}"/>
                  </a:ext>
                </a:extLst>
              </p:cNvPr>
              <p:cNvSpPr txBox="1">
                <a:spLocks noRot="1" noChangeAspect="1" noMove="1" noResize="1" noEditPoints="1" noAdjustHandles="1" noChangeArrowheads="1" noChangeShapeType="1" noTextEdit="1"/>
              </p:cNvSpPr>
              <p:nvPr/>
            </p:nvSpPr>
            <p:spPr>
              <a:xfrm>
                <a:off x="895678" y="4813002"/>
                <a:ext cx="6096000" cy="584775"/>
              </a:xfrm>
              <a:prstGeom prst="rect">
                <a:avLst/>
              </a:prstGeom>
              <a:blipFill>
                <a:blip r:embed="rId4"/>
                <a:stretch>
                  <a:fillRect l="-624" b="-8696"/>
                </a:stretch>
              </a:blipFill>
            </p:spPr>
            <p:txBody>
              <a:bodyPr/>
              <a:lstStyle/>
              <a:p>
                <a:r>
                  <a:rPr lang="en-US">
                    <a:noFill/>
                  </a:rPr>
                  <a:t> </a:t>
                </a:r>
              </a:p>
            </p:txBody>
          </p:sp>
        </mc:Fallback>
      </mc:AlternateContent>
    </p:spTree>
    <p:extLst>
      <p:ext uri="{BB962C8B-B14F-4D97-AF65-F5344CB8AC3E}">
        <p14:creationId xmlns:p14="http://schemas.microsoft.com/office/powerpoint/2010/main" val="17203553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AF2063-88E3-3B46-8A2B-51138D54FABC}"/>
              </a:ext>
            </a:extLst>
          </p:cNvPr>
          <p:cNvSpPr>
            <a:spLocks noGrp="1"/>
          </p:cNvSpPr>
          <p:nvPr>
            <p:ph type="body" sz="quarter" idx="10"/>
          </p:nvPr>
        </p:nvSpPr>
        <p:spPr/>
        <p:txBody>
          <a:bodyPr/>
          <a:lstStyle/>
          <a:p>
            <a:r>
              <a:rPr lang="en-US" dirty="0"/>
              <a:t>Secondary frequency control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1CDFF1A-A7A4-8D4B-B3DB-FBAF6DDDDBC7}"/>
                  </a:ext>
                </a:extLst>
              </p:cNvPr>
              <p:cNvSpPr>
                <a:spLocks noGrp="1"/>
              </p:cNvSpPr>
              <p:nvPr>
                <p:ph sz="quarter" idx="12"/>
              </p:nvPr>
            </p:nvSpPr>
            <p:spPr>
              <a:xfrm>
                <a:off x="731144" y="1718462"/>
                <a:ext cx="5032156" cy="4730750"/>
              </a:xfrm>
            </p:spPr>
            <p:txBody>
              <a:bodyPr/>
              <a:lstStyle/>
              <a:p>
                <a:r>
                  <a:rPr lang="en-US" dirty="0"/>
                  <a:t>Adjusts </a:t>
                </a:r>
                <a14:m>
                  <m:oMath xmlns:m="http://schemas.openxmlformats.org/officeDocument/2006/math">
                    <m:sSub>
                      <m:sSubPr>
                        <m:ctrlPr>
                          <a:rPr lang="en-GB" sz="2400" i="1" smtClean="0">
                            <a:latin typeface="Cambria Math" panose="02040503050406030204" pitchFamily="18" charset="0"/>
                            <a:ea typeface="Cambria Math" panose="02040503050406030204" pitchFamily="18" charset="0"/>
                            <a:cs typeface="Arial" panose="020B0604020202020204" pitchFamily="34" charset="0"/>
                          </a:rPr>
                        </m:ctrlPr>
                      </m:sSubPr>
                      <m:e>
                        <m:r>
                          <a:rPr lang="en-GB" sz="2400" i="1" smtClean="0">
                            <a:latin typeface="Cambria Math" panose="02040503050406030204" pitchFamily="18" charset="0"/>
                            <a:ea typeface="Cambria Math" panose="02040503050406030204" pitchFamily="18" charset="0"/>
                            <a:cs typeface="Arial" panose="020B0604020202020204" pitchFamily="34" charset="0"/>
                          </a:rPr>
                          <m:t>𝜔</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𝑟𝑒𝑓</m:t>
                        </m:r>
                      </m:sub>
                    </m:sSub>
                  </m:oMath>
                </a14:m>
                <a:r>
                  <a:rPr lang="en-US" i="1" dirty="0"/>
                  <a:t> </a:t>
                </a:r>
                <a:r>
                  <a:rPr lang="en-US" dirty="0"/>
                  <a:t>up or down</a:t>
                </a:r>
              </a:p>
              <a:p>
                <a:r>
                  <a:rPr lang="en-US" dirty="0"/>
                  <a:t>Shifts the whole droop characteristic up or down</a:t>
                </a:r>
              </a:p>
              <a:p>
                <a:r>
                  <a:rPr lang="en-US" dirty="0"/>
                  <a:t>Restores the frequency to its nominal value</a:t>
                </a:r>
              </a:p>
              <a:p>
                <a:r>
                  <a:rPr lang="en-US" dirty="0"/>
                  <a:t>Can be used to re-allocate load among the generators</a:t>
                </a:r>
              </a:p>
              <a:p>
                <a:endParaRPr lang="en-US" dirty="0"/>
              </a:p>
            </p:txBody>
          </p:sp>
        </mc:Choice>
        <mc:Fallback xmlns="">
          <p:sp>
            <p:nvSpPr>
              <p:cNvPr id="4" name="Content Placeholder 3">
                <a:extLst>
                  <a:ext uri="{FF2B5EF4-FFF2-40B4-BE49-F238E27FC236}">
                    <a16:creationId xmlns:a16="http://schemas.microsoft.com/office/drawing/2014/main" id="{81CDFF1A-A7A4-8D4B-B3DB-FBAF6DDDDBC7}"/>
                  </a:ext>
                </a:extLst>
              </p:cNvPr>
              <p:cNvSpPr>
                <a:spLocks noGrp="1" noRot="1" noChangeAspect="1" noMove="1" noResize="1" noEditPoints="1" noAdjustHandles="1" noChangeArrowheads="1" noChangeShapeType="1" noTextEdit="1"/>
              </p:cNvSpPr>
              <p:nvPr>
                <p:ph sz="quarter" idx="12"/>
              </p:nvPr>
            </p:nvSpPr>
            <p:spPr>
              <a:xfrm>
                <a:off x="731144" y="1718462"/>
                <a:ext cx="5032156" cy="4730750"/>
              </a:xfrm>
              <a:blipFill>
                <a:blip r:embed="rId2"/>
                <a:stretch>
                  <a:fillRect l="-1763" t="-804" r="-756"/>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AC59EAC2-C653-4346-ACA6-B9D7450B40FC}"/>
              </a:ext>
            </a:extLst>
          </p:cNvPr>
          <p:cNvGrpSpPr/>
          <p:nvPr/>
        </p:nvGrpSpPr>
        <p:grpSpPr>
          <a:xfrm>
            <a:off x="5927834" y="1935533"/>
            <a:ext cx="6157090" cy="3813590"/>
            <a:chOff x="1726427" y="1051283"/>
            <a:chExt cx="6157090" cy="3813590"/>
          </a:xfrm>
        </p:grpSpPr>
        <p:grpSp>
          <p:nvGrpSpPr>
            <p:cNvPr id="7" name="Group 6">
              <a:extLst>
                <a:ext uri="{FF2B5EF4-FFF2-40B4-BE49-F238E27FC236}">
                  <a16:creationId xmlns:a16="http://schemas.microsoft.com/office/drawing/2014/main" id="{356FAA5C-EA87-B34C-A622-7EB77F2030DB}"/>
                </a:ext>
              </a:extLst>
            </p:cNvPr>
            <p:cNvGrpSpPr/>
            <p:nvPr/>
          </p:nvGrpSpPr>
          <p:grpSpPr>
            <a:xfrm>
              <a:off x="5695406" y="2316775"/>
              <a:ext cx="1121311" cy="452760"/>
              <a:chOff x="5695406" y="2309374"/>
              <a:chExt cx="1121311" cy="452760"/>
            </a:xfrm>
          </p:grpSpPr>
          <p:sp>
            <p:nvSpPr>
              <p:cNvPr id="44" name="Line 67">
                <a:extLst>
                  <a:ext uri="{FF2B5EF4-FFF2-40B4-BE49-F238E27FC236}">
                    <a16:creationId xmlns:a16="http://schemas.microsoft.com/office/drawing/2014/main" id="{B16CDBDF-6271-5D47-9F6B-3A77BE0DDDD4}"/>
                  </a:ext>
                </a:extLst>
              </p:cNvPr>
              <p:cNvSpPr>
                <a:spLocks noChangeShapeType="1"/>
              </p:cNvSpPr>
              <p:nvPr/>
            </p:nvSpPr>
            <p:spPr bwMode="auto">
              <a:xfrm>
                <a:off x="5695406" y="2762134"/>
                <a:ext cx="1121311"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45" name="Line 67">
                <a:extLst>
                  <a:ext uri="{FF2B5EF4-FFF2-40B4-BE49-F238E27FC236}">
                    <a16:creationId xmlns:a16="http://schemas.microsoft.com/office/drawing/2014/main" id="{E9B2AE63-512B-3B4A-B2B9-38C06A4D5280}"/>
                  </a:ext>
                </a:extLst>
              </p:cNvPr>
              <p:cNvSpPr>
                <a:spLocks noChangeShapeType="1"/>
              </p:cNvSpPr>
              <p:nvPr/>
            </p:nvSpPr>
            <p:spPr bwMode="auto">
              <a:xfrm>
                <a:off x="5695406" y="2309374"/>
                <a:ext cx="1121311"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46" name="Line 68">
                <a:extLst>
                  <a:ext uri="{FF2B5EF4-FFF2-40B4-BE49-F238E27FC236}">
                    <a16:creationId xmlns:a16="http://schemas.microsoft.com/office/drawing/2014/main" id="{FA53A9A6-63FC-DC4E-8CF9-5918A3EF5C08}"/>
                  </a:ext>
                </a:extLst>
              </p:cNvPr>
              <p:cNvSpPr>
                <a:spLocks noChangeShapeType="1"/>
              </p:cNvSpPr>
              <p:nvPr/>
            </p:nvSpPr>
            <p:spPr bwMode="auto">
              <a:xfrm>
                <a:off x="5902317" y="2535754"/>
                <a:ext cx="9144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grpSp>
          <p:nvGrpSpPr>
            <p:cNvPr id="8" name="Group 32">
              <a:extLst>
                <a:ext uri="{FF2B5EF4-FFF2-40B4-BE49-F238E27FC236}">
                  <a16:creationId xmlns:a16="http://schemas.microsoft.com/office/drawing/2014/main" id="{28B4CB6D-0FAE-4E4C-9F38-8EBB20982923}"/>
                </a:ext>
              </a:extLst>
            </p:cNvPr>
            <p:cNvGrpSpPr>
              <a:grpSpLocks/>
            </p:cNvGrpSpPr>
            <p:nvPr/>
          </p:nvGrpSpPr>
          <p:grpSpPr bwMode="auto">
            <a:xfrm>
              <a:off x="4874252" y="2032146"/>
              <a:ext cx="1028065" cy="1022018"/>
              <a:chOff x="634" y="1469"/>
              <a:chExt cx="411" cy="411"/>
            </a:xfrm>
            <a:solidFill>
              <a:schemeClr val="bg1"/>
            </a:solidFill>
          </p:grpSpPr>
          <p:sp>
            <p:nvSpPr>
              <p:cNvPr id="39" name="Oval 33">
                <a:extLst>
                  <a:ext uri="{FF2B5EF4-FFF2-40B4-BE49-F238E27FC236}">
                    <a16:creationId xmlns:a16="http://schemas.microsoft.com/office/drawing/2014/main" id="{5F86FAC9-03C9-E147-9CC2-8B48C04E4AB6}"/>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40" name="Arc 34">
                <a:extLst>
                  <a:ext uri="{FF2B5EF4-FFF2-40B4-BE49-F238E27FC236}">
                    <a16:creationId xmlns:a16="http://schemas.microsoft.com/office/drawing/2014/main" id="{23D4314C-1398-6743-9958-E5872ED07408}"/>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41" name="Arc 35">
                <a:extLst>
                  <a:ext uri="{FF2B5EF4-FFF2-40B4-BE49-F238E27FC236}">
                    <a16:creationId xmlns:a16="http://schemas.microsoft.com/office/drawing/2014/main" id="{DD4E3D42-DCAD-3147-B23D-4F2960F6F96E}"/>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42" name="Arc 36">
                <a:extLst>
                  <a:ext uri="{FF2B5EF4-FFF2-40B4-BE49-F238E27FC236}">
                    <a16:creationId xmlns:a16="http://schemas.microsoft.com/office/drawing/2014/main" id="{8C2AFD01-3DD3-404B-B85C-91DB0EA4213D}"/>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43" name="Arc 37">
                <a:extLst>
                  <a:ext uri="{FF2B5EF4-FFF2-40B4-BE49-F238E27FC236}">
                    <a16:creationId xmlns:a16="http://schemas.microsoft.com/office/drawing/2014/main" id="{22ECF3A0-2C79-0344-8C70-C5C17FB6A638}"/>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9" name="Text Box 17">
              <a:extLst>
                <a:ext uri="{FF2B5EF4-FFF2-40B4-BE49-F238E27FC236}">
                  <a16:creationId xmlns:a16="http://schemas.microsoft.com/office/drawing/2014/main" id="{9AB51291-B2BE-5F47-8275-97685D1C239A}"/>
                </a:ext>
              </a:extLst>
            </p:cNvPr>
            <p:cNvSpPr txBox="1">
              <a:spLocks noChangeArrowheads="1"/>
            </p:cNvSpPr>
            <p:nvPr/>
          </p:nvSpPr>
          <p:spPr bwMode="auto">
            <a:xfrm>
              <a:off x="2806137" y="3720707"/>
              <a:ext cx="930063" cy="307777"/>
            </a:xfrm>
            <a:prstGeom prst="rect">
              <a:avLst/>
            </a:prstGeom>
            <a:noFill/>
            <a:ln w="1270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50000"/>
                </a:spcBef>
              </a:pPr>
              <a:r>
                <a:rPr lang="en-GB" sz="1400" dirty="0">
                  <a:latin typeface="Arial" panose="020B0604020202020204" pitchFamily="34" charset="0"/>
                  <a:cs typeface="Arial" panose="020B0604020202020204" pitchFamily="34" charset="0"/>
                </a:rPr>
                <a:t>Governor</a:t>
              </a:r>
            </a:p>
          </p:txBody>
        </p:sp>
        <p:sp>
          <p:nvSpPr>
            <p:cNvPr id="10" name="Rectangle 71">
              <a:extLst>
                <a:ext uri="{FF2B5EF4-FFF2-40B4-BE49-F238E27FC236}">
                  <a16:creationId xmlns:a16="http://schemas.microsoft.com/office/drawing/2014/main" id="{612B431B-2E01-0946-93A6-D3B43F16622B}"/>
                </a:ext>
              </a:extLst>
            </p:cNvPr>
            <p:cNvSpPr>
              <a:spLocks noChangeArrowheads="1"/>
            </p:cNvSpPr>
            <p:nvPr/>
          </p:nvSpPr>
          <p:spPr bwMode="auto">
            <a:xfrm>
              <a:off x="1726427" y="1886724"/>
              <a:ext cx="1595563" cy="1312863"/>
            </a:xfrm>
            <a:prstGeom prst="rect">
              <a:avLst/>
            </a:prstGeom>
            <a:solidFill>
              <a:srgbClr val="FFC000"/>
            </a:solidFill>
            <a:ln w="28575">
              <a:solidFill>
                <a:schemeClr val="tx1"/>
              </a:solidFill>
              <a:miter lim="800000"/>
              <a:headEnd/>
              <a:tailEnd/>
            </a:ln>
          </p:spPr>
          <p:txBody>
            <a:bodyPr wrap="none" anchor="ctr"/>
            <a:lstStyle/>
            <a:p>
              <a:pPr algn="ctr"/>
              <a:r>
                <a:rPr lang="en-US" dirty="0">
                  <a:latin typeface="Arial" panose="020B0604020202020204" pitchFamily="34" charset="0"/>
                  <a:cs typeface="Arial" panose="020B0604020202020204" pitchFamily="34" charset="0"/>
                </a:rPr>
                <a:t>Prime Mover</a:t>
              </a:r>
            </a:p>
          </p:txBody>
        </p:sp>
        <p:grpSp>
          <p:nvGrpSpPr>
            <p:cNvPr id="11" name="Group 10">
              <a:extLst>
                <a:ext uri="{FF2B5EF4-FFF2-40B4-BE49-F238E27FC236}">
                  <a16:creationId xmlns:a16="http://schemas.microsoft.com/office/drawing/2014/main" id="{BA62DB90-C1F0-C342-A11E-1234C720AECA}"/>
                </a:ext>
              </a:extLst>
            </p:cNvPr>
            <p:cNvGrpSpPr/>
            <p:nvPr/>
          </p:nvGrpSpPr>
          <p:grpSpPr>
            <a:xfrm rot="16200000">
              <a:off x="2296547" y="3752855"/>
              <a:ext cx="436599" cy="243480"/>
              <a:chOff x="1192779" y="4446891"/>
              <a:chExt cx="664316" cy="312397"/>
            </a:xfrm>
            <a:solidFill>
              <a:schemeClr val="bg1"/>
            </a:solidFill>
          </p:grpSpPr>
          <p:sp>
            <p:nvSpPr>
              <p:cNvPr id="37" name="Triangle 36">
                <a:extLst>
                  <a:ext uri="{FF2B5EF4-FFF2-40B4-BE49-F238E27FC236}">
                    <a16:creationId xmlns:a16="http://schemas.microsoft.com/office/drawing/2014/main" id="{B1B4A143-C87D-D24A-8AEE-9A4BE3699E7D}"/>
                  </a:ext>
                </a:extLst>
              </p:cNvPr>
              <p:cNvSpPr/>
              <p:nvPr/>
            </p:nvSpPr>
            <p:spPr>
              <a:xfrm rot="5400000">
                <a:off x="1203137" y="4436533"/>
                <a:ext cx="312396" cy="333111"/>
              </a:xfrm>
              <a:prstGeom prst="triangl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8" name="Triangle 37">
                <a:extLst>
                  <a:ext uri="{FF2B5EF4-FFF2-40B4-BE49-F238E27FC236}">
                    <a16:creationId xmlns:a16="http://schemas.microsoft.com/office/drawing/2014/main" id="{5B36D49D-E033-D647-B97C-B281AEA07F89}"/>
                  </a:ext>
                </a:extLst>
              </p:cNvPr>
              <p:cNvSpPr/>
              <p:nvPr/>
            </p:nvSpPr>
            <p:spPr>
              <a:xfrm rot="16200000" flipH="1">
                <a:off x="1534342" y="4436534"/>
                <a:ext cx="312396" cy="333111"/>
              </a:xfrm>
              <a:prstGeom prst="triangl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2" name="Right Arrow 11">
              <a:extLst>
                <a:ext uri="{FF2B5EF4-FFF2-40B4-BE49-F238E27FC236}">
                  <a16:creationId xmlns:a16="http://schemas.microsoft.com/office/drawing/2014/main" id="{958ACECA-55C6-CB45-A5BF-579FDFC11949}"/>
                </a:ext>
              </a:extLst>
            </p:cNvPr>
            <p:cNvSpPr/>
            <p:nvPr/>
          </p:nvSpPr>
          <p:spPr>
            <a:xfrm rot="16200000">
              <a:off x="2324345" y="4215712"/>
              <a:ext cx="381000" cy="17692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Text Box 17">
              <a:extLst>
                <a:ext uri="{FF2B5EF4-FFF2-40B4-BE49-F238E27FC236}">
                  <a16:creationId xmlns:a16="http://schemas.microsoft.com/office/drawing/2014/main" id="{D1040B0F-06E5-8F4F-8CF5-BECDB32DD695}"/>
                </a:ext>
              </a:extLst>
            </p:cNvPr>
            <p:cNvSpPr txBox="1">
              <a:spLocks noChangeArrowheads="1"/>
            </p:cNvSpPr>
            <p:nvPr/>
          </p:nvSpPr>
          <p:spPr bwMode="auto">
            <a:xfrm>
              <a:off x="1824426" y="4495541"/>
              <a:ext cx="174919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50000"/>
                </a:spcBef>
              </a:pPr>
              <a:r>
                <a:rPr lang="en-GB" dirty="0">
                  <a:latin typeface="Arial" panose="020B0604020202020204" pitchFamily="34" charset="0"/>
                  <a:cs typeface="Arial" panose="020B0604020202020204" pitchFamily="34" charset="0"/>
                </a:rPr>
                <a:t>Primary energy</a:t>
              </a:r>
            </a:p>
          </p:txBody>
        </p:sp>
        <p:sp>
          <p:nvSpPr>
            <p:cNvPr id="14" name="Rectangle 13">
              <a:extLst>
                <a:ext uri="{FF2B5EF4-FFF2-40B4-BE49-F238E27FC236}">
                  <a16:creationId xmlns:a16="http://schemas.microsoft.com/office/drawing/2014/main" id="{172ACEBB-A4FC-CD4B-B23C-FE5BB6FB0311}"/>
                </a:ext>
              </a:extLst>
            </p:cNvPr>
            <p:cNvSpPr/>
            <p:nvPr/>
          </p:nvSpPr>
          <p:spPr>
            <a:xfrm>
              <a:off x="3328340" y="2482990"/>
              <a:ext cx="1545911" cy="1203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Curved Down Arrow 14">
              <a:extLst>
                <a:ext uri="{FF2B5EF4-FFF2-40B4-BE49-F238E27FC236}">
                  <a16:creationId xmlns:a16="http://schemas.microsoft.com/office/drawing/2014/main" id="{051B9E3C-F35C-B64D-B2E2-5C9E12FBED78}"/>
                </a:ext>
              </a:extLst>
            </p:cNvPr>
            <p:cNvSpPr/>
            <p:nvPr/>
          </p:nvSpPr>
          <p:spPr>
            <a:xfrm>
              <a:off x="3692402" y="2314459"/>
              <a:ext cx="354348" cy="457395"/>
            </a:xfrm>
            <a:prstGeom prst="curved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EAE4F31-20F0-014D-A125-2C65E3E05C3D}"/>
                </a:ext>
              </a:extLst>
            </p:cNvPr>
            <p:cNvSpPr/>
            <p:nvPr/>
          </p:nvSpPr>
          <p:spPr>
            <a:xfrm>
              <a:off x="3428847" y="2482481"/>
              <a:ext cx="394442" cy="1213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ight Arrow 16">
              <a:extLst>
                <a:ext uri="{FF2B5EF4-FFF2-40B4-BE49-F238E27FC236}">
                  <a16:creationId xmlns:a16="http://schemas.microsoft.com/office/drawing/2014/main" id="{23E95CEC-AC5A-C94B-9AC3-F2620BEBE1F1}"/>
                </a:ext>
              </a:extLst>
            </p:cNvPr>
            <p:cNvSpPr/>
            <p:nvPr/>
          </p:nvSpPr>
          <p:spPr>
            <a:xfrm rot="16200000">
              <a:off x="2324346" y="3333298"/>
              <a:ext cx="381000" cy="17692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Oval 64">
              <a:extLst>
                <a:ext uri="{FF2B5EF4-FFF2-40B4-BE49-F238E27FC236}">
                  <a16:creationId xmlns:a16="http://schemas.microsoft.com/office/drawing/2014/main" id="{B3F4A860-6426-E346-A3B9-6D70A26F9AB5}"/>
                </a:ext>
              </a:extLst>
            </p:cNvPr>
            <p:cNvSpPr>
              <a:spLocks noChangeArrowheads="1"/>
            </p:cNvSpPr>
            <p:nvPr/>
          </p:nvSpPr>
          <p:spPr bwMode="auto">
            <a:xfrm>
              <a:off x="4117008" y="2629509"/>
              <a:ext cx="133272" cy="126391"/>
            </a:xfrm>
            <a:prstGeom prst="ellipse">
              <a:avLst/>
            </a:prstGeom>
            <a:solidFill>
              <a:schemeClr val="bg1"/>
            </a:solidFill>
            <a:ln w="28575">
              <a:solidFill>
                <a:schemeClr val="tx1"/>
              </a:solidFill>
              <a:round/>
              <a:headEnd/>
              <a:tailEnd/>
            </a:ln>
          </p:spPr>
          <p:txBody>
            <a:bodyPr wrap="none" anchor="ctr"/>
            <a:lstStyle/>
            <a:p>
              <a:endParaRPr lang="en-US">
                <a:latin typeface="Arial" panose="020B0604020202020204" pitchFamily="34" charset="0"/>
                <a:cs typeface="Arial" panose="020B0604020202020204" pitchFamily="34" charset="0"/>
              </a:endParaRPr>
            </a:p>
          </p:txBody>
        </p:sp>
        <p:sp>
          <p:nvSpPr>
            <p:cNvPr id="19" name="Oval 64">
              <a:extLst>
                <a:ext uri="{FF2B5EF4-FFF2-40B4-BE49-F238E27FC236}">
                  <a16:creationId xmlns:a16="http://schemas.microsoft.com/office/drawing/2014/main" id="{EEA26059-78F3-3949-B2C8-3636A2B29CD0}"/>
                </a:ext>
              </a:extLst>
            </p:cNvPr>
            <p:cNvSpPr>
              <a:spLocks noChangeArrowheads="1"/>
            </p:cNvSpPr>
            <p:nvPr/>
          </p:nvSpPr>
          <p:spPr bwMode="auto">
            <a:xfrm>
              <a:off x="4020304" y="3711564"/>
              <a:ext cx="324531" cy="307775"/>
            </a:xfrm>
            <a:prstGeom prst="ellipse">
              <a:avLst/>
            </a:prstGeom>
            <a:solidFill>
              <a:schemeClr val="bg1"/>
            </a:solidFill>
            <a:ln w="28575">
              <a:solidFill>
                <a:schemeClr val="tx1"/>
              </a:solidFill>
              <a:round/>
              <a:headEnd/>
              <a:tailEnd/>
            </a:ln>
          </p:spPr>
          <p:txBody>
            <a:bodyPr wrap="none" anchor="ctr"/>
            <a:lstStyle/>
            <a:p>
              <a:endParaRPr lang="en-US">
                <a:latin typeface="Arial" panose="020B0604020202020204" pitchFamily="34" charset="0"/>
                <a:cs typeface="Arial" panose="020B0604020202020204" pitchFamily="34" charset="0"/>
              </a:endParaRPr>
            </a:p>
          </p:txBody>
        </p:sp>
        <p:cxnSp>
          <p:nvCxnSpPr>
            <p:cNvPr id="20" name="Straight Arrow Connector 19">
              <a:extLst>
                <a:ext uri="{FF2B5EF4-FFF2-40B4-BE49-F238E27FC236}">
                  <a16:creationId xmlns:a16="http://schemas.microsoft.com/office/drawing/2014/main" id="{16B98501-667F-2944-9458-D6DEE07DB710}"/>
                </a:ext>
              </a:extLst>
            </p:cNvPr>
            <p:cNvCxnSpPr>
              <a:stCxn id="18" idx="4"/>
              <a:endCxn id="19" idx="0"/>
            </p:cNvCxnSpPr>
            <p:nvPr/>
          </p:nvCxnSpPr>
          <p:spPr>
            <a:xfrm flipH="1">
              <a:off x="4182570" y="2755900"/>
              <a:ext cx="1074" cy="9556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AC51348-3654-1F41-8334-E3AC4FE7B833}"/>
                </a:ext>
              </a:extLst>
            </p:cNvPr>
            <p:cNvCxnSpPr>
              <a:cxnSpLocks/>
            </p:cNvCxnSpPr>
            <p:nvPr/>
          </p:nvCxnSpPr>
          <p:spPr>
            <a:xfrm flipH="1" flipV="1">
              <a:off x="2524005" y="3871924"/>
              <a:ext cx="282132" cy="18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12FA31A-5871-A842-9B90-CE91870B69DE}"/>
                </a:ext>
              </a:extLst>
            </p:cNvPr>
            <p:cNvCxnSpPr>
              <a:cxnSpLocks/>
            </p:cNvCxnSpPr>
            <p:nvPr/>
          </p:nvCxnSpPr>
          <p:spPr>
            <a:xfrm flipH="1">
              <a:off x="3740902" y="3871924"/>
              <a:ext cx="2794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898A166-5944-2649-8E69-4AB5F5A1C7CE}"/>
                </a:ext>
              </a:extLst>
            </p:cNvPr>
            <p:cNvCxnSpPr>
              <a:cxnSpLocks/>
            </p:cNvCxnSpPr>
            <p:nvPr/>
          </p:nvCxnSpPr>
          <p:spPr>
            <a:xfrm flipV="1">
              <a:off x="4182569" y="4024324"/>
              <a:ext cx="0" cy="3076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849865C6-5110-D64F-96FB-E79F5316E722}"/>
                    </a:ext>
                  </a:extLst>
                </p:cNvPr>
                <p:cNvSpPr/>
                <p:nvPr/>
              </p:nvSpPr>
              <p:spPr>
                <a:xfrm>
                  <a:off x="3594034" y="3234867"/>
                  <a:ext cx="69102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ea typeface="Cambria Math" panose="02040503050406030204" pitchFamily="18" charset="0"/>
                                <a:cs typeface="Arial" panose="020B0604020202020204" pitchFamily="34" charset="0"/>
                              </a:rPr>
                            </m:ctrlPr>
                          </m:sSubPr>
                          <m:e>
                            <m:r>
                              <a:rPr lang="en-GB" sz="2400" i="1" smtClean="0">
                                <a:latin typeface="Cambria Math" panose="02040503050406030204" pitchFamily="18" charset="0"/>
                                <a:ea typeface="Cambria Math" panose="02040503050406030204" pitchFamily="18" charset="0"/>
                                <a:cs typeface="Arial" panose="020B0604020202020204" pitchFamily="34" charset="0"/>
                              </a:rPr>
                              <m:t>𝜔</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sub>
                        </m:sSub>
                      </m:oMath>
                    </m:oMathPara>
                  </a14:m>
                  <a:endParaRPr lang="en-US" sz="2400" dirty="0"/>
                </a:p>
              </p:txBody>
            </p:sp>
          </mc:Choice>
          <mc:Fallback xmlns="">
            <p:sp>
              <p:nvSpPr>
                <p:cNvPr id="24" name="Rectangle 23">
                  <a:extLst>
                    <a:ext uri="{FF2B5EF4-FFF2-40B4-BE49-F238E27FC236}">
                      <a16:creationId xmlns:a16="http://schemas.microsoft.com/office/drawing/2014/main" id="{849865C6-5110-D64F-96FB-E79F5316E722}"/>
                    </a:ext>
                  </a:extLst>
                </p:cNvPr>
                <p:cNvSpPr>
                  <a:spLocks noRot="1" noChangeAspect="1" noMove="1" noResize="1" noEditPoints="1" noAdjustHandles="1" noChangeArrowheads="1" noChangeShapeType="1" noTextEdit="1"/>
                </p:cNvSpPr>
                <p:nvPr/>
              </p:nvSpPr>
              <p:spPr>
                <a:xfrm>
                  <a:off x="3594034" y="3234867"/>
                  <a:ext cx="691023"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C402874F-36EF-744E-9348-12BD7624FC81}"/>
                    </a:ext>
                  </a:extLst>
                </p:cNvPr>
                <p:cNvSpPr/>
                <p:nvPr/>
              </p:nvSpPr>
              <p:spPr>
                <a:xfrm>
                  <a:off x="3832345" y="4235416"/>
                  <a:ext cx="870303" cy="4912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ctrlPr>
                          </m:sSubPr>
                          <m:e>
                            <m:r>
                              <a:rPr lang="en-GB" sz="2400"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𝜔</m:t>
                            </m:r>
                          </m:e>
                          <m:sub>
                            <m:r>
                              <a:rPr lang="en-US" sz="2400" b="0"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𝑟𝑒𝑓</m:t>
                            </m:r>
                          </m:sub>
                        </m:sSub>
                      </m:oMath>
                    </m:oMathPara>
                  </a14:m>
                  <a:endParaRPr lang="en-US" sz="2400" dirty="0"/>
                </a:p>
              </p:txBody>
            </p:sp>
          </mc:Choice>
          <mc:Fallback xmlns="">
            <p:sp>
              <p:nvSpPr>
                <p:cNvPr id="25" name="Rectangle 24">
                  <a:extLst>
                    <a:ext uri="{FF2B5EF4-FFF2-40B4-BE49-F238E27FC236}">
                      <a16:creationId xmlns:a16="http://schemas.microsoft.com/office/drawing/2014/main" id="{C402874F-36EF-744E-9348-12BD7624FC81}"/>
                    </a:ext>
                  </a:extLst>
                </p:cNvPr>
                <p:cNvSpPr>
                  <a:spLocks noRot="1" noChangeAspect="1" noMove="1" noResize="1" noEditPoints="1" noAdjustHandles="1" noChangeArrowheads="1" noChangeShapeType="1" noTextEdit="1"/>
                </p:cNvSpPr>
                <p:nvPr/>
              </p:nvSpPr>
              <p:spPr>
                <a:xfrm>
                  <a:off x="3832345" y="4235416"/>
                  <a:ext cx="870303" cy="491288"/>
                </a:xfrm>
                <a:prstGeom prst="rect">
                  <a:avLst/>
                </a:prstGeom>
                <a:blipFill>
                  <a:blip r:embed="rId4"/>
                  <a:stretch>
                    <a:fillRect b="-1282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08DD3597-71E4-D74E-BC51-417A3121A33D}"/>
                </a:ext>
              </a:extLst>
            </p:cNvPr>
            <p:cNvSpPr txBox="1"/>
            <p:nvPr/>
          </p:nvSpPr>
          <p:spPr>
            <a:xfrm>
              <a:off x="4186386" y="3955862"/>
              <a:ext cx="338554" cy="461665"/>
            </a:xfrm>
            <a:prstGeom prst="rect">
              <a:avLst/>
            </a:prstGeom>
            <a:noFill/>
          </p:spPr>
          <p:txBody>
            <a:bodyPr wrap="none" rtlCol="0">
              <a:spAutoFit/>
            </a:bodyPr>
            <a:lstStyle/>
            <a:p>
              <a:r>
                <a:rPr lang="en-US" sz="2400" dirty="0"/>
                <a:t>+</a:t>
              </a:r>
            </a:p>
          </p:txBody>
        </p:sp>
        <p:sp>
          <p:nvSpPr>
            <p:cNvPr id="27" name="TextBox 26">
              <a:extLst>
                <a:ext uri="{FF2B5EF4-FFF2-40B4-BE49-F238E27FC236}">
                  <a16:creationId xmlns:a16="http://schemas.microsoft.com/office/drawing/2014/main" id="{D85DFEC6-4AF5-004E-9A13-55557141CCC7}"/>
                </a:ext>
              </a:extLst>
            </p:cNvPr>
            <p:cNvSpPr txBox="1"/>
            <p:nvPr/>
          </p:nvSpPr>
          <p:spPr>
            <a:xfrm>
              <a:off x="4203543" y="3376777"/>
              <a:ext cx="279244" cy="461665"/>
            </a:xfrm>
            <a:prstGeom prst="rect">
              <a:avLst/>
            </a:prstGeom>
            <a:noFill/>
          </p:spPr>
          <p:txBody>
            <a:bodyPr wrap="none" rtlCol="0">
              <a:spAutoFit/>
            </a:bodyPr>
            <a:lstStyle/>
            <a:p>
              <a:r>
                <a:rPr lang="en-US" sz="2400" dirty="0"/>
                <a:t>-</a:t>
              </a:r>
            </a:p>
          </p:txBody>
        </p:sp>
        <p:sp>
          <p:nvSpPr>
            <p:cNvPr id="28" name="Rectangle 69">
              <a:extLst>
                <a:ext uri="{FF2B5EF4-FFF2-40B4-BE49-F238E27FC236}">
                  <a16:creationId xmlns:a16="http://schemas.microsoft.com/office/drawing/2014/main" id="{DB843F92-B054-414B-9971-CB74CAA49485}"/>
                </a:ext>
              </a:extLst>
            </p:cNvPr>
            <p:cNvSpPr>
              <a:spLocks noChangeArrowheads="1"/>
            </p:cNvSpPr>
            <p:nvPr/>
          </p:nvSpPr>
          <p:spPr bwMode="auto">
            <a:xfrm>
              <a:off x="6816717" y="1886913"/>
              <a:ext cx="1066800" cy="1314342"/>
            </a:xfrm>
            <a:prstGeom prst="rect">
              <a:avLst/>
            </a:prstGeom>
            <a:solidFill>
              <a:schemeClr val="accent1">
                <a:lumMod val="60000"/>
                <a:lumOff val="40000"/>
              </a:schemeClr>
            </a:solidFill>
            <a:ln w="28575">
              <a:solidFill>
                <a:schemeClr val="tx1"/>
              </a:solidFill>
              <a:miter lim="800000"/>
              <a:headEnd/>
              <a:tailEnd/>
            </a:ln>
          </p:spPr>
          <p:txBody>
            <a:bodyPr wrap="none" anchor="ctr"/>
            <a:lstStyle/>
            <a:p>
              <a:pPr algn="ctr"/>
              <a:r>
                <a:rPr lang="en-GB" dirty="0">
                  <a:latin typeface="Arial" panose="020B0604020202020204" pitchFamily="34" charset="0"/>
                  <a:cs typeface="Arial" panose="020B0604020202020204" pitchFamily="34" charset="0"/>
                </a:rPr>
                <a:t>Load</a:t>
              </a:r>
            </a:p>
          </p:txBody>
        </p:sp>
        <p:sp>
          <p:nvSpPr>
            <p:cNvPr id="29" name="Curved Down Arrow 28">
              <a:extLst>
                <a:ext uri="{FF2B5EF4-FFF2-40B4-BE49-F238E27FC236}">
                  <a16:creationId xmlns:a16="http://schemas.microsoft.com/office/drawing/2014/main" id="{2DF46DF0-12AB-DA41-B497-4B2277DF206E}"/>
                </a:ext>
              </a:extLst>
            </p:cNvPr>
            <p:cNvSpPr/>
            <p:nvPr/>
          </p:nvSpPr>
          <p:spPr>
            <a:xfrm flipH="1">
              <a:off x="4350119" y="2314459"/>
              <a:ext cx="354348" cy="457395"/>
            </a:xfrm>
            <a:prstGeom prst="curved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E7D11DFB-64C5-8D47-AAFA-062F97F49172}"/>
                </a:ext>
              </a:extLst>
            </p:cNvPr>
            <p:cNvSpPr/>
            <p:nvPr/>
          </p:nvSpPr>
          <p:spPr>
            <a:xfrm>
              <a:off x="4148802" y="2481030"/>
              <a:ext cx="394442" cy="1213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6F95D939-93C5-3E43-A440-8659F020E66F}"/>
                    </a:ext>
                  </a:extLst>
                </p:cNvPr>
                <p:cNvSpPr/>
                <p:nvPr/>
              </p:nvSpPr>
              <p:spPr>
                <a:xfrm>
                  <a:off x="3578748" y="1875253"/>
                  <a:ext cx="62087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𝑇</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sub>
                        </m:sSub>
                      </m:oMath>
                    </m:oMathPara>
                  </a14:m>
                  <a:endParaRPr lang="en-US" sz="2400" dirty="0"/>
                </a:p>
              </p:txBody>
            </p:sp>
          </mc:Choice>
          <mc:Fallback xmlns="">
            <p:sp>
              <p:nvSpPr>
                <p:cNvPr id="31" name="Rectangle 30">
                  <a:extLst>
                    <a:ext uri="{FF2B5EF4-FFF2-40B4-BE49-F238E27FC236}">
                      <a16:creationId xmlns:a16="http://schemas.microsoft.com/office/drawing/2014/main" id="{6F95D939-93C5-3E43-A440-8659F020E66F}"/>
                    </a:ext>
                  </a:extLst>
                </p:cNvPr>
                <p:cNvSpPr>
                  <a:spLocks noRot="1" noChangeAspect="1" noMove="1" noResize="1" noEditPoints="1" noAdjustHandles="1" noChangeArrowheads="1" noChangeShapeType="1" noTextEdit="1"/>
                </p:cNvSpPr>
                <p:nvPr/>
              </p:nvSpPr>
              <p:spPr>
                <a:xfrm>
                  <a:off x="3578748" y="1875253"/>
                  <a:ext cx="620875"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8889F46A-DEF9-EC48-9B5E-E5CD3522ADCF}"/>
                    </a:ext>
                  </a:extLst>
                </p:cNvPr>
                <p:cNvSpPr/>
                <p:nvPr/>
              </p:nvSpPr>
              <p:spPr>
                <a:xfrm>
                  <a:off x="4289597" y="1875253"/>
                  <a:ext cx="53565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𝑇</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𝑒</m:t>
                            </m:r>
                          </m:sub>
                        </m:sSub>
                      </m:oMath>
                    </m:oMathPara>
                  </a14:m>
                  <a:endParaRPr lang="en-US" sz="2400" dirty="0"/>
                </a:p>
              </p:txBody>
            </p:sp>
          </mc:Choice>
          <mc:Fallback xmlns="">
            <p:sp>
              <p:nvSpPr>
                <p:cNvPr id="32" name="Rectangle 31">
                  <a:extLst>
                    <a:ext uri="{FF2B5EF4-FFF2-40B4-BE49-F238E27FC236}">
                      <a16:creationId xmlns:a16="http://schemas.microsoft.com/office/drawing/2014/main" id="{8889F46A-DEF9-EC48-9B5E-E5CD3522ADCF}"/>
                    </a:ext>
                  </a:extLst>
                </p:cNvPr>
                <p:cNvSpPr>
                  <a:spLocks noRot="1" noChangeAspect="1" noMove="1" noResize="1" noEditPoints="1" noAdjustHandles="1" noChangeArrowheads="1" noChangeShapeType="1" noTextEdit="1"/>
                </p:cNvSpPr>
                <p:nvPr/>
              </p:nvSpPr>
              <p:spPr>
                <a:xfrm>
                  <a:off x="4289597" y="1875253"/>
                  <a:ext cx="535659" cy="461665"/>
                </a:xfrm>
                <a:prstGeom prst="rect">
                  <a:avLst/>
                </a:prstGeom>
                <a:blipFill>
                  <a:blip r:embed="rId6"/>
                  <a:stretch>
                    <a:fillRect/>
                  </a:stretch>
                </a:blipFill>
              </p:spPr>
              <p:txBody>
                <a:bodyPr/>
                <a:lstStyle/>
                <a:p>
                  <a:r>
                    <a:rPr lang="en-US">
                      <a:noFill/>
                    </a:rPr>
                    <a:t> </a:t>
                  </a:r>
                </a:p>
              </p:txBody>
            </p:sp>
          </mc:Fallback>
        </mc:AlternateContent>
        <p:sp>
          <p:nvSpPr>
            <p:cNvPr id="33" name="Right Arrow 32">
              <a:extLst>
                <a:ext uri="{FF2B5EF4-FFF2-40B4-BE49-F238E27FC236}">
                  <a16:creationId xmlns:a16="http://schemas.microsoft.com/office/drawing/2014/main" id="{93432433-D243-1B42-953F-912C9B6BD994}"/>
                </a:ext>
              </a:extLst>
            </p:cNvPr>
            <p:cNvSpPr/>
            <p:nvPr/>
          </p:nvSpPr>
          <p:spPr>
            <a:xfrm>
              <a:off x="3799749" y="1460034"/>
              <a:ext cx="765639" cy="28544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4" name="Right Arrow 33">
              <a:extLst>
                <a:ext uri="{FF2B5EF4-FFF2-40B4-BE49-F238E27FC236}">
                  <a16:creationId xmlns:a16="http://schemas.microsoft.com/office/drawing/2014/main" id="{E8DCCF19-F3B8-8A4F-A3D2-B2C0AF1CC308}"/>
                </a:ext>
              </a:extLst>
            </p:cNvPr>
            <p:cNvSpPr/>
            <p:nvPr/>
          </p:nvSpPr>
          <p:spPr>
            <a:xfrm>
              <a:off x="5873241" y="1460034"/>
              <a:ext cx="765639" cy="28544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30BDF92-A9E6-E341-9D05-CEB21F2F5549}"/>
                    </a:ext>
                  </a:extLst>
                </p:cNvPr>
                <p:cNvSpPr/>
                <p:nvPr/>
              </p:nvSpPr>
              <p:spPr>
                <a:xfrm>
                  <a:off x="3925863" y="1051283"/>
                  <a:ext cx="61087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𝑃</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sub>
                        </m:sSub>
                      </m:oMath>
                    </m:oMathPara>
                  </a14:m>
                  <a:endParaRPr lang="en-US" sz="2400" dirty="0"/>
                </a:p>
              </p:txBody>
            </p:sp>
          </mc:Choice>
          <mc:Fallback xmlns="">
            <p:sp>
              <p:nvSpPr>
                <p:cNvPr id="35" name="Rectangle 34">
                  <a:extLst>
                    <a:ext uri="{FF2B5EF4-FFF2-40B4-BE49-F238E27FC236}">
                      <a16:creationId xmlns:a16="http://schemas.microsoft.com/office/drawing/2014/main" id="{630BDF92-A9E6-E341-9D05-CEB21F2F5549}"/>
                    </a:ext>
                  </a:extLst>
                </p:cNvPr>
                <p:cNvSpPr>
                  <a:spLocks noRot="1" noChangeAspect="1" noMove="1" noResize="1" noEditPoints="1" noAdjustHandles="1" noChangeArrowheads="1" noChangeShapeType="1" noTextEdit="1"/>
                </p:cNvSpPr>
                <p:nvPr/>
              </p:nvSpPr>
              <p:spPr>
                <a:xfrm>
                  <a:off x="3925863" y="1051283"/>
                  <a:ext cx="610873"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767E8FA8-6FD7-3E45-A51E-CF75F5EFB5BA}"/>
                    </a:ext>
                  </a:extLst>
                </p:cNvPr>
                <p:cNvSpPr/>
                <p:nvPr/>
              </p:nvSpPr>
              <p:spPr>
                <a:xfrm>
                  <a:off x="6031126" y="1097429"/>
                  <a:ext cx="52565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𝑃</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𝑒</m:t>
                            </m:r>
                          </m:sub>
                        </m:sSub>
                      </m:oMath>
                    </m:oMathPara>
                  </a14:m>
                  <a:endParaRPr lang="en-US" sz="2400" dirty="0"/>
                </a:p>
              </p:txBody>
            </p:sp>
          </mc:Choice>
          <mc:Fallback xmlns="">
            <p:sp>
              <p:nvSpPr>
                <p:cNvPr id="36" name="Rectangle 35">
                  <a:extLst>
                    <a:ext uri="{FF2B5EF4-FFF2-40B4-BE49-F238E27FC236}">
                      <a16:creationId xmlns:a16="http://schemas.microsoft.com/office/drawing/2014/main" id="{767E8FA8-6FD7-3E45-A51E-CF75F5EFB5BA}"/>
                    </a:ext>
                  </a:extLst>
                </p:cNvPr>
                <p:cNvSpPr>
                  <a:spLocks noRot="1" noChangeAspect="1" noMove="1" noResize="1" noEditPoints="1" noAdjustHandles="1" noChangeArrowheads="1" noChangeShapeType="1" noTextEdit="1"/>
                </p:cNvSpPr>
                <p:nvPr/>
              </p:nvSpPr>
              <p:spPr>
                <a:xfrm>
                  <a:off x="6031126" y="1097429"/>
                  <a:ext cx="525657" cy="461665"/>
                </a:xfrm>
                <a:prstGeom prst="rect">
                  <a:avLst/>
                </a:prstGeom>
                <a:blipFill>
                  <a:blip r:embed="rId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50647801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45E404-8A7D-B94F-ACE9-98FF00B2627B}"/>
              </a:ext>
            </a:extLst>
          </p:cNvPr>
          <p:cNvSpPr>
            <a:spLocks noGrp="1"/>
          </p:cNvSpPr>
          <p:nvPr>
            <p:ph type="body" sz="quarter" idx="4294967295"/>
          </p:nvPr>
        </p:nvSpPr>
        <p:spPr>
          <a:xfrm>
            <a:off x="270781" y="132481"/>
            <a:ext cx="7464067" cy="658813"/>
          </a:xfrm>
          <a:prstGeom prst="rect">
            <a:avLst/>
          </a:prstGeom>
        </p:spPr>
        <p:txBody>
          <a:bodyPr/>
          <a:lstStyle/>
          <a:p>
            <a:pPr marL="0" indent="0">
              <a:buNone/>
            </a:pPr>
            <a:r>
              <a:rPr lang="en-US" dirty="0"/>
              <a:t>Droop characteristics without secondary frequency control</a:t>
            </a:r>
          </a:p>
        </p:txBody>
      </p:sp>
      <p:grpSp>
        <p:nvGrpSpPr>
          <p:cNvPr id="10" name="Group 9">
            <a:extLst>
              <a:ext uri="{FF2B5EF4-FFF2-40B4-BE49-F238E27FC236}">
                <a16:creationId xmlns:a16="http://schemas.microsoft.com/office/drawing/2014/main" id="{EB104F49-6F49-474A-808A-055C2FB93FD6}"/>
              </a:ext>
            </a:extLst>
          </p:cNvPr>
          <p:cNvGrpSpPr/>
          <p:nvPr/>
        </p:nvGrpSpPr>
        <p:grpSpPr>
          <a:xfrm>
            <a:off x="85467" y="601327"/>
            <a:ext cx="11608170" cy="2775102"/>
            <a:chOff x="260742" y="2119231"/>
            <a:chExt cx="11608170" cy="2775102"/>
          </a:xfrm>
        </p:grpSpPr>
        <p:sp>
          <p:nvSpPr>
            <p:cNvPr id="12" name="Text Box 17">
              <a:extLst>
                <a:ext uri="{FF2B5EF4-FFF2-40B4-BE49-F238E27FC236}">
                  <a16:creationId xmlns:a16="http://schemas.microsoft.com/office/drawing/2014/main" id="{EC7F308F-913D-AA43-B4FD-5F074DEFC008}"/>
                </a:ext>
              </a:extLst>
            </p:cNvPr>
            <p:cNvSpPr txBox="1">
              <a:spLocks noChangeArrowheads="1"/>
            </p:cNvSpPr>
            <p:nvPr/>
          </p:nvSpPr>
          <p:spPr bwMode="auto">
            <a:xfrm>
              <a:off x="5625066" y="2119424"/>
              <a:ext cx="1138453"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50000"/>
                </a:spcBef>
              </a:pPr>
              <a:r>
                <a:rPr lang="en-GB" sz="1400" dirty="0">
                  <a:latin typeface="Arial" panose="020B0604020202020204" pitchFamily="34" charset="0"/>
                  <a:cs typeface="Arial" panose="020B0604020202020204" pitchFamily="34" charset="0"/>
                </a:rPr>
                <a:t>Generator 1</a:t>
              </a:r>
            </a:p>
          </p:txBody>
        </p:sp>
        <p:sp>
          <p:nvSpPr>
            <p:cNvPr id="13" name="Line 22">
              <a:extLst>
                <a:ext uri="{FF2B5EF4-FFF2-40B4-BE49-F238E27FC236}">
                  <a16:creationId xmlns:a16="http://schemas.microsoft.com/office/drawing/2014/main" id="{B9B93FE4-179A-C843-BC24-71CF660319DD}"/>
                </a:ext>
              </a:extLst>
            </p:cNvPr>
            <p:cNvSpPr>
              <a:spLocks noChangeShapeType="1"/>
            </p:cNvSpPr>
            <p:nvPr/>
          </p:nvSpPr>
          <p:spPr bwMode="auto">
            <a:xfrm flipH="1" flipV="1">
              <a:off x="715499" y="2120022"/>
              <a:ext cx="2146" cy="2657298"/>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400"/>
            </a:p>
          </p:txBody>
        </p:sp>
        <p:sp>
          <p:nvSpPr>
            <p:cNvPr id="14" name="Line 8">
              <a:extLst>
                <a:ext uri="{FF2B5EF4-FFF2-40B4-BE49-F238E27FC236}">
                  <a16:creationId xmlns:a16="http://schemas.microsoft.com/office/drawing/2014/main" id="{AD360187-507D-604A-AD32-018E3E6361F2}"/>
                </a:ext>
              </a:extLst>
            </p:cNvPr>
            <p:cNvSpPr>
              <a:spLocks noChangeShapeType="1"/>
            </p:cNvSpPr>
            <p:nvPr/>
          </p:nvSpPr>
          <p:spPr bwMode="auto">
            <a:xfrm flipH="1">
              <a:off x="715501" y="2656844"/>
              <a:ext cx="10120832" cy="3969"/>
            </a:xfrm>
            <a:prstGeom prst="line">
              <a:avLst/>
            </a:prstGeom>
            <a:noFill/>
            <a:ln w="1270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5" name="Line 21">
              <a:extLst>
                <a:ext uri="{FF2B5EF4-FFF2-40B4-BE49-F238E27FC236}">
                  <a16:creationId xmlns:a16="http://schemas.microsoft.com/office/drawing/2014/main" id="{E2F094A1-471D-324E-BBA8-095269B169B6}"/>
                </a:ext>
              </a:extLst>
            </p:cNvPr>
            <p:cNvSpPr>
              <a:spLocks noChangeShapeType="1"/>
            </p:cNvSpPr>
            <p:nvPr/>
          </p:nvSpPr>
          <p:spPr bwMode="auto">
            <a:xfrm>
              <a:off x="580403" y="4603162"/>
              <a:ext cx="3375901" cy="2"/>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40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3E67021-9EB7-2346-98BE-3C80F5F3035F}"/>
                    </a:ext>
                  </a:extLst>
                </p:cNvPr>
                <p:cNvSpPr txBox="1"/>
                <p:nvPr/>
              </p:nvSpPr>
              <p:spPr>
                <a:xfrm>
                  <a:off x="492326" y="2221588"/>
                  <a:ext cx="926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𝑓</m:t>
                        </m:r>
                      </m:oMath>
                    </m:oMathPara>
                  </a14:m>
                  <a:endParaRPr lang="en-US" sz="1400" dirty="0"/>
                </a:p>
              </p:txBody>
            </p:sp>
          </mc:Choice>
          <mc:Fallback xmlns="">
            <p:sp>
              <p:nvSpPr>
                <p:cNvPr id="16" name="TextBox 15">
                  <a:extLst>
                    <a:ext uri="{FF2B5EF4-FFF2-40B4-BE49-F238E27FC236}">
                      <a16:creationId xmlns:a16="http://schemas.microsoft.com/office/drawing/2014/main" id="{63E67021-9EB7-2346-98BE-3C80F5F3035F}"/>
                    </a:ext>
                  </a:extLst>
                </p:cNvPr>
                <p:cNvSpPr txBox="1">
                  <a:spLocks noRot="1" noChangeAspect="1" noMove="1" noResize="1" noEditPoints="1" noAdjustHandles="1" noChangeArrowheads="1" noChangeShapeType="1" noTextEdit="1"/>
                </p:cNvSpPr>
                <p:nvPr/>
              </p:nvSpPr>
              <p:spPr>
                <a:xfrm>
                  <a:off x="492326" y="2221588"/>
                  <a:ext cx="92638" cy="215444"/>
                </a:xfrm>
                <a:prstGeom prst="rect">
                  <a:avLst/>
                </a:prstGeom>
                <a:blipFill>
                  <a:blip r:embed="rId2"/>
                  <a:stretch>
                    <a:fillRect l="-66667" t="-5556" r="-77778"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D799E6A-6B44-B449-B5A6-0F857ECBB6C3}"/>
                    </a:ext>
                  </a:extLst>
                </p:cNvPr>
                <p:cNvSpPr txBox="1"/>
                <p:nvPr/>
              </p:nvSpPr>
              <p:spPr>
                <a:xfrm>
                  <a:off x="260742" y="2553091"/>
                  <a:ext cx="44383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𝑓</m:t>
                            </m:r>
                          </m:e>
                          <m:sup>
                            <m:r>
                              <a:rPr lang="en-US" sz="1400" b="0" i="1" smtClean="0">
                                <a:latin typeface="Cambria Math" panose="02040503050406030204" pitchFamily="18" charset="0"/>
                              </a:rPr>
                              <m:t>𝑛𝑜𝑚</m:t>
                            </m:r>
                          </m:sup>
                        </m:sSup>
                      </m:oMath>
                    </m:oMathPara>
                  </a14:m>
                  <a:endParaRPr lang="en-US" sz="1400" dirty="0"/>
                </a:p>
              </p:txBody>
            </p:sp>
          </mc:Choice>
          <mc:Fallback xmlns="">
            <p:sp>
              <p:nvSpPr>
                <p:cNvPr id="17" name="TextBox 16">
                  <a:extLst>
                    <a:ext uri="{FF2B5EF4-FFF2-40B4-BE49-F238E27FC236}">
                      <a16:creationId xmlns:a16="http://schemas.microsoft.com/office/drawing/2014/main" id="{4D799E6A-6B44-B449-B5A6-0F857ECBB6C3}"/>
                    </a:ext>
                  </a:extLst>
                </p:cNvPr>
                <p:cNvSpPr txBox="1">
                  <a:spLocks noRot="1" noChangeAspect="1" noMove="1" noResize="1" noEditPoints="1" noAdjustHandles="1" noChangeArrowheads="1" noChangeShapeType="1" noTextEdit="1"/>
                </p:cNvSpPr>
                <p:nvPr/>
              </p:nvSpPr>
              <p:spPr>
                <a:xfrm>
                  <a:off x="260742" y="2553091"/>
                  <a:ext cx="443839" cy="215444"/>
                </a:xfrm>
                <a:prstGeom prst="rect">
                  <a:avLst/>
                </a:prstGeom>
                <a:blipFill>
                  <a:blip r:embed="rId3"/>
                  <a:stretch>
                    <a:fillRect l="-13889" t="-5556"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18B7678-AF9C-E14C-A1CE-A65319208E1B}"/>
                    </a:ext>
                  </a:extLst>
                </p:cNvPr>
                <p:cNvSpPr txBox="1"/>
                <p:nvPr/>
              </p:nvSpPr>
              <p:spPr>
                <a:xfrm>
                  <a:off x="3748313" y="4678889"/>
                  <a:ext cx="9924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oMath>
                    </m:oMathPara>
                  </a14:m>
                  <a:endParaRPr lang="en-US" sz="1400" dirty="0"/>
                </a:p>
              </p:txBody>
            </p:sp>
          </mc:Choice>
          <mc:Fallback xmlns="">
            <p:sp>
              <p:nvSpPr>
                <p:cNvPr id="18" name="TextBox 17">
                  <a:extLst>
                    <a:ext uri="{FF2B5EF4-FFF2-40B4-BE49-F238E27FC236}">
                      <a16:creationId xmlns:a16="http://schemas.microsoft.com/office/drawing/2014/main" id="{318B7678-AF9C-E14C-A1CE-A65319208E1B}"/>
                    </a:ext>
                  </a:extLst>
                </p:cNvPr>
                <p:cNvSpPr txBox="1">
                  <a:spLocks noRot="1" noChangeAspect="1" noMove="1" noResize="1" noEditPoints="1" noAdjustHandles="1" noChangeArrowheads="1" noChangeShapeType="1" noTextEdit="1"/>
                </p:cNvSpPr>
                <p:nvPr/>
              </p:nvSpPr>
              <p:spPr>
                <a:xfrm>
                  <a:off x="3748313" y="4678889"/>
                  <a:ext cx="99245" cy="215444"/>
                </a:xfrm>
                <a:prstGeom prst="rect">
                  <a:avLst/>
                </a:prstGeom>
                <a:blipFill>
                  <a:blip r:embed="rId4"/>
                  <a:stretch>
                    <a:fillRect l="-62500" r="-75000" b="-5556"/>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5D050596-76EA-7344-BAFC-22520D10145A}"/>
                </a:ext>
              </a:extLst>
            </p:cNvPr>
            <p:cNvCxnSpPr>
              <a:cxnSpLocks/>
              <a:stCxn id="14" idx="1"/>
            </p:cNvCxnSpPr>
            <p:nvPr/>
          </p:nvCxnSpPr>
          <p:spPr>
            <a:xfrm>
              <a:off x="715501" y="2660813"/>
              <a:ext cx="2857515" cy="31566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D2449EC-8E25-B04F-A088-AF22D8AEA0F9}"/>
                </a:ext>
              </a:extLst>
            </p:cNvPr>
            <p:cNvCxnSpPr>
              <a:cxnSpLocks/>
            </p:cNvCxnSpPr>
            <p:nvPr/>
          </p:nvCxnSpPr>
          <p:spPr>
            <a:xfrm flipV="1">
              <a:off x="3032455" y="2331351"/>
              <a:ext cx="146331" cy="2108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Line 8">
              <a:extLst>
                <a:ext uri="{FF2B5EF4-FFF2-40B4-BE49-F238E27FC236}">
                  <a16:creationId xmlns:a16="http://schemas.microsoft.com/office/drawing/2014/main" id="{3E25CFE7-D380-8743-A750-911334BE52CB}"/>
                </a:ext>
              </a:extLst>
            </p:cNvPr>
            <p:cNvSpPr>
              <a:spLocks noChangeShapeType="1"/>
            </p:cNvSpPr>
            <p:nvPr/>
          </p:nvSpPr>
          <p:spPr bwMode="auto">
            <a:xfrm flipH="1">
              <a:off x="715499" y="2933190"/>
              <a:ext cx="10310356" cy="3970"/>
            </a:xfrm>
            <a:prstGeom prst="line">
              <a:avLst/>
            </a:prstGeom>
            <a:noFill/>
            <a:ln w="12700">
              <a:solidFill>
                <a:srgbClr val="000000"/>
              </a:solidFill>
              <a:prstDash val="sysDash"/>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2" name="Line 8">
              <a:extLst>
                <a:ext uri="{FF2B5EF4-FFF2-40B4-BE49-F238E27FC236}">
                  <a16:creationId xmlns:a16="http://schemas.microsoft.com/office/drawing/2014/main" id="{588DFD5E-00F1-D54D-870E-A82F90E5416C}"/>
                </a:ext>
              </a:extLst>
            </p:cNvPr>
            <p:cNvSpPr>
              <a:spLocks noChangeShapeType="1"/>
            </p:cNvSpPr>
            <p:nvPr/>
          </p:nvSpPr>
          <p:spPr bwMode="auto">
            <a:xfrm rot="16200000" flipH="1" flipV="1">
              <a:off x="2308807" y="3767984"/>
              <a:ext cx="1669591" cy="1"/>
            </a:xfrm>
            <a:prstGeom prst="line">
              <a:avLst/>
            </a:prstGeom>
            <a:noFill/>
            <a:ln w="12700">
              <a:solidFill>
                <a:srgbClr val="000000"/>
              </a:solidFill>
              <a:prstDash val="sysDash"/>
              <a:round/>
              <a:headEnd/>
              <a:tailEnd/>
            </a:ln>
          </p:spPr>
          <p:txBody>
            <a:bodyPr vert="horz" wrap="square" lIns="91440" tIns="45720" rIns="91440" bIns="45720" numCol="1" anchor="t" anchorCtr="0" compatLnSpc="1">
              <a:prstTxWarp prst="textNoShape">
                <a:avLst/>
              </a:prstTxWarp>
            </a:bodyPr>
            <a:lstStyle/>
            <a:p>
              <a:endParaRPr lang="en-US" sz="140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5C3D729-3B6D-874E-A059-080DFE5E176C}"/>
                    </a:ext>
                  </a:extLst>
                </p:cNvPr>
                <p:cNvSpPr txBox="1"/>
                <p:nvPr/>
              </p:nvSpPr>
              <p:spPr>
                <a:xfrm>
                  <a:off x="3032455" y="4678889"/>
                  <a:ext cx="22935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𝑇</m:t>
                            </m:r>
                          </m:sub>
                        </m:sSub>
                      </m:oMath>
                    </m:oMathPara>
                  </a14:m>
                  <a:endParaRPr lang="en-US" sz="1400" dirty="0"/>
                </a:p>
              </p:txBody>
            </p:sp>
          </mc:Choice>
          <mc:Fallback xmlns="">
            <p:sp>
              <p:nvSpPr>
                <p:cNvPr id="23" name="TextBox 22">
                  <a:extLst>
                    <a:ext uri="{FF2B5EF4-FFF2-40B4-BE49-F238E27FC236}">
                      <a16:creationId xmlns:a16="http://schemas.microsoft.com/office/drawing/2014/main" id="{75C3D729-3B6D-874E-A059-080DFE5E176C}"/>
                    </a:ext>
                  </a:extLst>
                </p:cNvPr>
                <p:cNvSpPr txBox="1">
                  <a:spLocks noRot="1" noChangeAspect="1" noMove="1" noResize="1" noEditPoints="1" noAdjustHandles="1" noChangeArrowheads="1" noChangeShapeType="1" noTextEdit="1"/>
                </p:cNvSpPr>
                <p:nvPr/>
              </p:nvSpPr>
              <p:spPr>
                <a:xfrm>
                  <a:off x="3032455" y="4678889"/>
                  <a:ext cx="229357" cy="215444"/>
                </a:xfrm>
                <a:prstGeom prst="rect">
                  <a:avLst/>
                </a:prstGeom>
                <a:blipFill>
                  <a:blip r:embed="rId5"/>
                  <a:stretch>
                    <a:fillRect l="-15789" r="-5263" b="-11111"/>
                  </a:stretch>
                </a:blipFill>
              </p:spPr>
              <p:txBody>
                <a:bodyPr/>
                <a:lstStyle/>
                <a:p>
                  <a:r>
                    <a:rPr lang="en-US">
                      <a:noFill/>
                    </a:rPr>
                    <a:t> </a:t>
                  </a:r>
                </a:p>
              </p:txBody>
            </p:sp>
          </mc:Fallback>
        </mc:AlternateContent>
        <p:sp>
          <p:nvSpPr>
            <p:cNvPr id="24" name="Line 22">
              <a:extLst>
                <a:ext uri="{FF2B5EF4-FFF2-40B4-BE49-F238E27FC236}">
                  <a16:creationId xmlns:a16="http://schemas.microsoft.com/office/drawing/2014/main" id="{D60DBF9A-1D26-5447-80B2-FCC509AC5CD2}"/>
                </a:ext>
              </a:extLst>
            </p:cNvPr>
            <p:cNvSpPr>
              <a:spLocks noChangeShapeType="1"/>
            </p:cNvSpPr>
            <p:nvPr/>
          </p:nvSpPr>
          <p:spPr bwMode="auto">
            <a:xfrm flipH="1" flipV="1">
              <a:off x="4671803" y="2121810"/>
              <a:ext cx="2146" cy="2657298"/>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400"/>
            </a:p>
          </p:txBody>
        </p:sp>
        <p:sp>
          <p:nvSpPr>
            <p:cNvPr id="25" name="Line 21">
              <a:extLst>
                <a:ext uri="{FF2B5EF4-FFF2-40B4-BE49-F238E27FC236}">
                  <a16:creationId xmlns:a16="http://schemas.microsoft.com/office/drawing/2014/main" id="{ABF3F420-96E5-F745-ABA4-AD72D364AD14}"/>
                </a:ext>
              </a:extLst>
            </p:cNvPr>
            <p:cNvSpPr>
              <a:spLocks noChangeShapeType="1"/>
            </p:cNvSpPr>
            <p:nvPr/>
          </p:nvSpPr>
          <p:spPr bwMode="auto">
            <a:xfrm>
              <a:off x="4536707" y="4604950"/>
              <a:ext cx="3375901" cy="2"/>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40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8FEA6E4-A037-C44F-9F01-B8E83588168B}"/>
                    </a:ext>
                  </a:extLst>
                </p:cNvPr>
                <p:cNvSpPr txBox="1"/>
                <p:nvPr/>
              </p:nvSpPr>
              <p:spPr>
                <a:xfrm>
                  <a:off x="4446484" y="2221588"/>
                  <a:ext cx="926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𝑓</m:t>
                        </m:r>
                      </m:oMath>
                    </m:oMathPara>
                  </a14:m>
                  <a:endParaRPr lang="en-US" sz="1400" dirty="0"/>
                </a:p>
              </p:txBody>
            </p:sp>
          </mc:Choice>
          <mc:Fallback xmlns="">
            <p:sp>
              <p:nvSpPr>
                <p:cNvPr id="26" name="TextBox 25">
                  <a:extLst>
                    <a:ext uri="{FF2B5EF4-FFF2-40B4-BE49-F238E27FC236}">
                      <a16:creationId xmlns:a16="http://schemas.microsoft.com/office/drawing/2014/main" id="{28FEA6E4-A037-C44F-9F01-B8E83588168B}"/>
                    </a:ext>
                  </a:extLst>
                </p:cNvPr>
                <p:cNvSpPr txBox="1">
                  <a:spLocks noRot="1" noChangeAspect="1" noMove="1" noResize="1" noEditPoints="1" noAdjustHandles="1" noChangeArrowheads="1" noChangeShapeType="1" noTextEdit="1"/>
                </p:cNvSpPr>
                <p:nvPr/>
              </p:nvSpPr>
              <p:spPr>
                <a:xfrm>
                  <a:off x="4446484" y="2221588"/>
                  <a:ext cx="92638" cy="215444"/>
                </a:xfrm>
                <a:prstGeom prst="rect">
                  <a:avLst/>
                </a:prstGeom>
                <a:blipFill>
                  <a:blip r:embed="rId6"/>
                  <a:stretch>
                    <a:fillRect l="-87500" t="-5556" r="-87500"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42053C9-DD1A-7C42-8C73-96F20A07A3BD}"/>
                    </a:ext>
                  </a:extLst>
                </p:cNvPr>
                <p:cNvSpPr txBox="1"/>
                <p:nvPr/>
              </p:nvSpPr>
              <p:spPr>
                <a:xfrm>
                  <a:off x="7704617" y="4678889"/>
                  <a:ext cx="9924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oMath>
                    </m:oMathPara>
                  </a14:m>
                  <a:endParaRPr lang="en-US" sz="1400" dirty="0"/>
                </a:p>
              </p:txBody>
            </p:sp>
          </mc:Choice>
          <mc:Fallback xmlns="">
            <p:sp>
              <p:nvSpPr>
                <p:cNvPr id="27" name="TextBox 26">
                  <a:extLst>
                    <a:ext uri="{FF2B5EF4-FFF2-40B4-BE49-F238E27FC236}">
                      <a16:creationId xmlns:a16="http://schemas.microsoft.com/office/drawing/2014/main" id="{C42053C9-DD1A-7C42-8C73-96F20A07A3BD}"/>
                    </a:ext>
                  </a:extLst>
                </p:cNvPr>
                <p:cNvSpPr txBox="1">
                  <a:spLocks noRot="1" noChangeAspect="1" noMove="1" noResize="1" noEditPoints="1" noAdjustHandles="1" noChangeArrowheads="1" noChangeShapeType="1" noTextEdit="1"/>
                </p:cNvSpPr>
                <p:nvPr/>
              </p:nvSpPr>
              <p:spPr>
                <a:xfrm>
                  <a:off x="7704617" y="4678889"/>
                  <a:ext cx="99245" cy="215444"/>
                </a:xfrm>
                <a:prstGeom prst="rect">
                  <a:avLst/>
                </a:prstGeom>
                <a:blipFill>
                  <a:blip r:embed="rId7"/>
                  <a:stretch>
                    <a:fillRect l="-44444" r="-66667" b="-5556"/>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93024538-BBB1-024B-BD63-4531BB4E6737}"/>
                </a:ext>
              </a:extLst>
            </p:cNvPr>
            <p:cNvCxnSpPr>
              <a:cxnSpLocks/>
            </p:cNvCxnSpPr>
            <p:nvPr/>
          </p:nvCxnSpPr>
          <p:spPr>
            <a:xfrm>
              <a:off x="4671805" y="2662602"/>
              <a:ext cx="2857515" cy="63108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9" name="Line 8">
              <a:extLst>
                <a:ext uri="{FF2B5EF4-FFF2-40B4-BE49-F238E27FC236}">
                  <a16:creationId xmlns:a16="http://schemas.microsoft.com/office/drawing/2014/main" id="{A032D6CB-5CB3-174B-AD7C-3685077A8002}"/>
                </a:ext>
              </a:extLst>
            </p:cNvPr>
            <p:cNvSpPr>
              <a:spLocks noChangeShapeType="1"/>
            </p:cNvSpPr>
            <p:nvPr/>
          </p:nvSpPr>
          <p:spPr bwMode="auto">
            <a:xfrm rot="16200000" flipH="1" flipV="1">
              <a:off x="5065811" y="3767985"/>
              <a:ext cx="1669591" cy="1"/>
            </a:xfrm>
            <a:prstGeom prst="line">
              <a:avLst/>
            </a:prstGeom>
            <a:noFill/>
            <a:ln w="12700">
              <a:solidFill>
                <a:srgbClr val="000000"/>
              </a:solidFill>
              <a:prstDash val="sysDash"/>
              <a:round/>
              <a:headEnd/>
              <a:tailEnd/>
            </a:ln>
          </p:spPr>
          <p:txBody>
            <a:bodyPr vert="horz" wrap="square" lIns="91440" tIns="45720" rIns="91440" bIns="45720" numCol="1" anchor="t" anchorCtr="0" compatLnSpc="1">
              <a:prstTxWarp prst="textNoShape">
                <a:avLst/>
              </a:prstTxWarp>
            </a:bodyPr>
            <a:lstStyle/>
            <a:p>
              <a:endParaRPr lang="en-US" sz="140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C496A11-F8D6-B74D-96FB-FEC6F80A75D7}"/>
                    </a:ext>
                  </a:extLst>
                </p:cNvPr>
                <p:cNvSpPr txBox="1"/>
                <p:nvPr/>
              </p:nvSpPr>
              <p:spPr>
                <a:xfrm>
                  <a:off x="5799605" y="4678889"/>
                  <a:ext cx="2099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1</m:t>
                            </m:r>
                          </m:sub>
                        </m:sSub>
                      </m:oMath>
                    </m:oMathPara>
                  </a14:m>
                  <a:endParaRPr lang="en-US" sz="1400" dirty="0"/>
                </a:p>
              </p:txBody>
            </p:sp>
          </mc:Choice>
          <mc:Fallback xmlns="">
            <p:sp>
              <p:nvSpPr>
                <p:cNvPr id="30" name="TextBox 29">
                  <a:extLst>
                    <a:ext uri="{FF2B5EF4-FFF2-40B4-BE49-F238E27FC236}">
                      <a16:creationId xmlns:a16="http://schemas.microsoft.com/office/drawing/2014/main" id="{4C496A11-F8D6-B74D-96FB-FEC6F80A75D7}"/>
                    </a:ext>
                  </a:extLst>
                </p:cNvPr>
                <p:cNvSpPr txBox="1">
                  <a:spLocks noRot="1" noChangeAspect="1" noMove="1" noResize="1" noEditPoints="1" noAdjustHandles="1" noChangeArrowheads="1" noChangeShapeType="1" noTextEdit="1"/>
                </p:cNvSpPr>
                <p:nvPr/>
              </p:nvSpPr>
              <p:spPr>
                <a:xfrm>
                  <a:off x="5799605" y="4678889"/>
                  <a:ext cx="209994" cy="215444"/>
                </a:xfrm>
                <a:prstGeom prst="rect">
                  <a:avLst/>
                </a:prstGeom>
                <a:blipFill>
                  <a:blip r:embed="rId8"/>
                  <a:stretch>
                    <a:fillRect l="-16667" r="-5556" b="-11111"/>
                  </a:stretch>
                </a:blipFill>
              </p:spPr>
              <p:txBody>
                <a:bodyPr/>
                <a:lstStyle/>
                <a:p>
                  <a:r>
                    <a:rPr lang="en-US">
                      <a:noFill/>
                    </a:rPr>
                    <a:t> </a:t>
                  </a:r>
                </a:p>
              </p:txBody>
            </p:sp>
          </mc:Fallback>
        </mc:AlternateContent>
        <p:sp>
          <p:nvSpPr>
            <p:cNvPr id="31" name="Line 22">
              <a:extLst>
                <a:ext uri="{FF2B5EF4-FFF2-40B4-BE49-F238E27FC236}">
                  <a16:creationId xmlns:a16="http://schemas.microsoft.com/office/drawing/2014/main" id="{8D1C0F52-E8AE-E54B-83BA-9BB917D3C126}"/>
                </a:ext>
              </a:extLst>
            </p:cNvPr>
            <p:cNvSpPr>
              <a:spLocks noChangeShapeType="1"/>
            </p:cNvSpPr>
            <p:nvPr/>
          </p:nvSpPr>
          <p:spPr bwMode="auto">
            <a:xfrm flipH="1" flipV="1">
              <a:off x="8628107" y="2123598"/>
              <a:ext cx="2146" cy="2657298"/>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400"/>
            </a:p>
          </p:txBody>
        </p:sp>
        <p:sp>
          <p:nvSpPr>
            <p:cNvPr id="32" name="Line 21">
              <a:extLst>
                <a:ext uri="{FF2B5EF4-FFF2-40B4-BE49-F238E27FC236}">
                  <a16:creationId xmlns:a16="http://schemas.microsoft.com/office/drawing/2014/main" id="{53BA26E7-12D1-DA46-B1A8-3A3963749DFC}"/>
                </a:ext>
              </a:extLst>
            </p:cNvPr>
            <p:cNvSpPr>
              <a:spLocks noChangeShapeType="1"/>
            </p:cNvSpPr>
            <p:nvPr/>
          </p:nvSpPr>
          <p:spPr bwMode="auto">
            <a:xfrm>
              <a:off x="8493011" y="4606738"/>
              <a:ext cx="3375901" cy="2"/>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40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E939F92-760F-3A4E-84F3-9326EE7A688F}"/>
                    </a:ext>
                  </a:extLst>
                </p:cNvPr>
                <p:cNvSpPr txBox="1"/>
                <p:nvPr/>
              </p:nvSpPr>
              <p:spPr>
                <a:xfrm>
                  <a:off x="8400373" y="2221588"/>
                  <a:ext cx="926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𝑓</m:t>
                        </m:r>
                      </m:oMath>
                    </m:oMathPara>
                  </a14:m>
                  <a:endParaRPr lang="en-US" sz="1400" dirty="0"/>
                </a:p>
              </p:txBody>
            </p:sp>
          </mc:Choice>
          <mc:Fallback xmlns="">
            <p:sp>
              <p:nvSpPr>
                <p:cNvPr id="33" name="TextBox 32">
                  <a:extLst>
                    <a:ext uri="{FF2B5EF4-FFF2-40B4-BE49-F238E27FC236}">
                      <a16:creationId xmlns:a16="http://schemas.microsoft.com/office/drawing/2014/main" id="{EE939F92-760F-3A4E-84F3-9326EE7A688F}"/>
                    </a:ext>
                  </a:extLst>
                </p:cNvPr>
                <p:cNvSpPr txBox="1">
                  <a:spLocks noRot="1" noChangeAspect="1" noMove="1" noResize="1" noEditPoints="1" noAdjustHandles="1" noChangeArrowheads="1" noChangeShapeType="1" noTextEdit="1"/>
                </p:cNvSpPr>
                <p:nvPr/>
              </p:nvSpPr>
              <p:spPr>
                <a:xfrm>
                  <a:off x="8400373" y="2221588"/>
                  <a:ext cx="92638" cy="215444"/>
                </a:xfrm>
                <a:prstGeom prst="rect">
                  <a:avLst/>
                </a:prstGeom>
                <a:blipFill>
                  <a:blip r:embed="rId9"/>
                  <a:stretch>
                    <a:fillRect l="-87500" t="-5556" r="-87500"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C9CF987-FEDC-9E48-A3CF-E20CEF1F197D}"/>
                    </a:ext>
                  </a:extLst>
                </p:cNvPr>
                <p:cNvSpPr txBox="1"/>
                <p:nvPr/>
              </p:nvSpPr>
              <p:spPr>
                <a:xfrm>
                  <a:off x="11660921" y="4678889"/>
                  <a:ext cx="9924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oMath>
                    </m:oMathPara>
                  </a14:m>
                  <a:endParaRPr lang="en-US" sz="1400" dirty="0"/>
                </a:p>
              </p:txBody>
            </p:sp>
          </mc:Choice>
          <mc:Fallback xmlns="">
            <p:sp>
              <p:nvSpPr>
                <p:cNvPr id="34" name="TextBox 33">
                  <a:extLst>
                    <a:ext uri="{FF2B5EF4-FFF2-40B4-BE49-F238E27FC236}">
                      <a16:creationId xmlns:a16="http://schemas.microsoft.com/office/drawing/2014/main" id="{3C9CF987-FEDC-9E48-A3CF-E20CEF1F197D}"/>
                    </a:ext>
                  </a:extLst>
                </p:cNvPr>
                <p:cNvSpPr txBox="1">
                  <a:spLocks noRot="1" noChangeAspect="1" noMove="1" noResize="1" noEditPoints="1" noAdjustHandles="1" noChangeArrowheads="1" noChangeShapeType="1" noTextEdit="1"/>
                </p:cNvSpPr>
                <p:nvPr/>
              </p:nvSpPr>
              <p:spPr>
                <a:xfrm>
                  <a:off x="11660921" y="4678889"/>
                  <a:ext cx="99245" cy="215444"/>
                </a:xfrm>
                <a:prstGeom prst="rect">
                  <a:avLst/>
                </a:prstGeom>
                <a:blipFill>
                  <a:blip r:embed="rId4"/>
                  <a:stretch>
                    <a:fillRect l="-55556" r="-55556" b="-5556"/>
                  </a:stretch>
                </a:blipFill>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AC7928D8-769F-6E47-913C-045938059D04}"/>
                </a:ext>
              </a:extLst>
            </p:cNvPr>
            <p:cNvCxnSpPr>
              <a:cxnSpLocks/>
            </p:cNvCxnSpPr>
            <p:nvPr/>
          </p:nvCxnSpPr>
          <p:spPr>
            <a:xfrm>
              <a:off x="8628109" y="2664390"/>
              <a:ext cx="2830646" cy="62929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36" name="Line 8">
              <a:extLst>
                <a:ext uri="{FF2B5EF4-FFF2-40B4-BE49-F238E27FC236}">
                  <a16:creationId xmlns:a16="http://schemas.microsoft.com/office/drawing/2014/main" id="{295ED5EB-65F2-4A4E-8098-60319E312826}"/>
                </a:ext>
              </a:extLst>
            </p:cNvPr>
            <p:cNvSpPr>
              <a:spLocks noChangeShapeType="1"/>
            </p:cNvSpPr>
            <p:nvPr/>
          </p:nvSpPr>
          <p:spPr bwMode="auto">
            <a:xfrm rot="16200000" flipH="1" flipV="1">
              <a:off x="8984611" y="3767985"/>
              <a:ext cx="1669591" cy="1"/>
            </a:xfrm>
            <a:prstGeom prst="line">
              <a:avLst/>
            </a:prstGeom>
            <a:noFill/>
            <a:ln w="12700">
              <a:solidFill>
                <a:srgbClr val="000000"/>
              </a:solidFill>
              <a:prstDash val="sysDash"/>
              <a:round/>
              <a:headEnd/>
              <a:tailEnd/>
            </a:ln>
          </p:spPr>
          <p:txBody>
            <a:bodyPr vert="horz" wrap="square" lIns="91440" tIns="45720" rIns="91440" bIns="45720" numCol="1" anchor="t" anchorCtr="0" compatLnSpc="1">
              <a:prstTxWarp prst="textNoShape">
                <a:avLst/>
              </a:prstTxWarp>
            </a:bodyPr>
            <a:lstStyle/>
            <a:p>
              <a:endParaRPr lang="en-US" sz="140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A5E3E5A-32BF-2E43-B94D-DCD26B6D7F24}"/>
                    </a:ext>
                  </a:extLst>
                </p:cNvPr>
                <p:cNvSpPr txBox="1"/>
                <p:nvPr/>
              </p:nvSpPr>
              <p:spPr>
                <a:xfrm>
                  <a:off x="9712325" y="4678889"/>
                  <a:ext cx="2141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2</m:t>
                            </m:r>
                          </m:sub>
                        </m:sSub>
                      </m:oMath>
                    </m:oMathPara>
                  </a14:m>
                  <a:endParaRPr lang="en-US" sz="1400" dirty="0"/>
                </a:p>
              </p:txBody>
            </p:sp>
          </mc:Choice>
          <mc:Fallback xmlns="">
            <p:sp>
              <p:nvSpPr>
                <p:cNvPr id="37" name="TextBox 36">
                  <a:extLst>
                    <a:ext uri="{FF2B5EF4-FFF2-40B4-BE49-F238E27FC236}">
                      <a16:creationId xmlns:a16="http://schemas.microsoft.com/office/drawing/2014/main" id="{9A5E3E5A-32BF-2E43-B94D-DCD26B6D7F24}"/>
                    </a:ext>
                  </a:extLst>
                </p:cNvPr>
                <p:cNvSpPr txBox="1">
                  <a:spLocks noRot="1" noChangeAspect="1" noMove="1" noResize="1" noEditPoints="1" noAdjustHandles="1" noChangeArrowheads="1" noChangeShapeType="1" noTextEdit="1"/>
                </p:cNvSpPr>
                <p:nvPr/>
              </p:nvSpPr>
              <p:spPr>
                <a:xfrm>
                  <a:off x="9712325" y="4678889"/>
                  <a:ext cx="214161" cy="215444"/>
                </a:xfrm>
                <a:prstGeom prst="rect">
                  <a:avLst/>
                </a:prstGeom>
                <a:blipFill>
                  <a:blip r:embed="rId10"/>
                  <a:stretch>
                    <a:fillRect l="-16667" r="-5556" b="-11111"/>
                  </a:stretch>
                </a:blipFill>
              </p:spPr>
              <p:txBody>
                <a:bodyPr/>
                <a:lstStyle/>
                <a:p>
                  <a:r>
                    <a:rPr lang="en-US">
                      <a:noFill/>
                    </a:rPr>
                    <a:t> </a:t>
                  </a:r>
                </a:p>
              </p:txBody>
            </p:sp>
          </mc:Fallback>
        </mc:AlternateContent>
        <p:sp>
          <p:nvSpPr>
            <p:cNvPr id="38" name="Text Box 17">
              <a:extLst>
                <a:ext uri="{FF2B5EF4-FFF2-40B4-BE49-F238E27FC236}">
                  <a16:creationId xmlns:a16="http://schemas.microsoft.com/office/drawing/2014/main" id="{9BD786DD-FD42-6D4B-9BD4-FF2BB24287FC}"/>
                </a:ext>
              </a:extLst>
            </p:cNvPr>
            <p:cNvSpPr txBox="1">
              <a:spLocks noChangeArrowheads="1"/>
            </p:cNvSpPr>
            <p:nvPr/>
          </p:nvSpPr>
          <p:spPr bwMode="auto">
            <a:xfrm>
              <a:off x="9345752" y="2119231"/>
              <a:ext cx="1138453"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50000"/>
                </a:spcBef>
              </a:pPr>
              <a:r>
                <a:rPr lang="en-GB" sz="1400" dirty="0">
                  <a:latin typeface="Arial" panose="020B0604020202020204" pitchFamily="34" charset="0"/>
                  <a:cs typeface="Arial" panose="020B0604020202020204" pitchFamily="34" charset="0"/>
                </a:rPr>
                <a:t>Generator 2</a:t>
              </a:r>
            </a:p>
          </p:txBody>
        </p:sp>
        <p:sp>
          <p:nvSpPr>
            <p:cNvPr id="39" name="Text Box 17">
              <a:extLst>
                <a:ext uri="{FF2B5EF4-FFF2-40B4-BE49-F238E27FC236}">
                  <a16:creationId xmlns:a16="http://schemas.microsoft.com/office/drawing/2014/main" id="{60F25343-623B-D848-AAB1-133322251107}"/>
                </a:ext>
              </a:extLst>
            </p:cNvPr>
            <p:cNvSpPr txBox="1">
              <a:spLocks noChangeArrowheads="1"/>
            </p:cNvSpPr>
            <p:nvPr/>
          </p:nvSpPr>
          <p:spPr bwMode="auto">
            <a:xfrm>
              <a:off x="1863733" y="2139872"/>
              <a:ext cx="782587"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50000"/>
                </a:spcBef>
              </a:pPr>
              <a:r>
                <a:rPr lang="en-GB" sz="1400" dirty="0">
                  <a:latin typeface="Arial" panose="020B0604020202020204" pitchFamily="34" charset="0"/>
                  <a:cs typeface="Arial" panose="020B0604020202020204" pitchFamily="34" charset="0"/>
                </a:rPr>
                <a:t>System</a:t>
              </a:r>
            </a:p>
          </p:txBody>
        </p:sp>
      </p:grpSp>
      <p:grpSp>
        <p:nvGrpSpPr>
          <p:cNvPr id="40" name="Group 39">
            <a:extLst>
              <a:ext uri="{FF2B5EF4-FFF2-40B4-BE49-F238E27FC236}">
                <a16:creationId xmlns:a16="http://schemas.microsoft.com/office/drawing/2014/main" id="{8FE77147-E46F-0A45-9009-A9E7DCD14FBD}"/>
              </a:ext>
            </a:extLst>
          </p:cNvPr>
          <p:cNvGrpSpPr/>
          <p:nvPr/>
        </p:nvGrpSpPr>
        <p:grpSpPr>
          <a:xfrm>
            <a:off x="85467" y="4033815"/>
            <a:ext cx="11608170" cy="2864493"/>
            <a:chOff x="260742" y="2120022"/>
            <a:chExt cx="11608170" cy="2864493"/>
          </a:xfrm>
        </p:grpSpPr>
        <p:sp>
          <p:nvSpPr>
            <p:cNvPr id="42" name="Line 22">
              <a:extLst>
                <a:ext uri="{FF2B5EF4-FFF2-40B4-BE49-F238E27FC236}">
                  <a16:creationId xmlns:a16="http://schemas.microsoft.com/office/drawing/2014/main" id="{363074C3-83CA-D545-A34B-90D75C7567CE}"/>
                </a:ext>
              </a:extLst>
            </p:cNvPr>
            <p:cNvSpPr>
              <a:spLocks noChangeShapeType="1"/>
            </p:cNvSpPr>
            <p:nvPr/>
          </p:nvSpPr>
          <p:spPr bwMode="auto">
            <a:xfrm flipH="1" flipV="1">
              <a:off x="715499" y="2120022"/>
              <a:ext cx="2146" cy="2657298"/>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400"/>
            </a:p>
          </p:txBody>
        </p:sp>
        <p:sp>
          <p:nvSpPr>
            <p:cNvPr id="43" name="Line 8">
              <a:extLst>
                <a:ext uri="{FF2B5EF4-FFF2-40B4-BE49-F238E27FC236}">
                  <a16:creationId xmlns:a16="http://schemas.microsoft.com/office/drawing/2014/main" id="{F5A251D7-EDAF-6E43-9B8E-82387FDE1F6D}"/>
                </a:ext>
              </a:extLst>
            </p:cNvPr>
            <p:cNvSpPr>
              <a:spLocks noChangeShapeType="1"/>
            </p:cNvSpPr>
            <p:nvPr/>
          </p:nvSpPr>
          <p:spPr bwMode="auto">
            <a:xfrm flipH="1">
              <a:off x="715501" y="2656844"/>
              <a:ext cx="10120832" cy="3969"/>
            </a:xfrm>
            <a:prstGeom prst="line">
              <a:avLst/>
            </a:prstGeom>
            <a:noFill/>
            <a:ln w="12700">
              <a:solidFill>
                <a:srgbClr val="000000"/>
              </a:solidFill>
              <a:prstDash val="sysDash"/>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4" name="Line 21">
              <a:extLst>
                <a:ext uri="{FF2B5EF4-FFF2-40B4-BE49-F238E27FC236}">
                  <a16:creationId xmlns:a16="http://schemas.microsoft.com/office/drawing/2014/main" id="{BC1078BC-2EAE-B341-B48B-8BB99AE36CD0}"/>
                </a:ext>
              </a:extLst>
            </p:cNvPr>
            <p:cNvSpPr>
              <a:spLocks noChangeShapeType="1"/>
            </p:cNvSpPr>
            <p:nvPr/>
          </p:nvSpPr>
          <p:spPr bwMode="auto">
            <a:xfrm>
              <a:off x="580403" y="4603162"/>
              <a:ext cx="3375901" cy="2"/>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400"/>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39374CB-8DCE-9342-9FE9-855EA3BE5773}"/>
                    </a:ext>
                  </a:extLst>
                </p:cNvPr>
                <p:cNvSpPr txBox="1"/>
                <p:nvPr/>
              </p:nvSpPr>
              <p:spPr>
                <a:xfrm>
                  <a:off x="492326" y="2221588"/>
                  <a:ext cx="926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𝑓</m:t>
                        </m:r>
                      </m:oMath>
                    </m:oMathPara>
                  </a14:m>
                  <a:endParaRPr lang="en-US" sz="1400" dirty="0"/>
                </a:p>
              </p:txBody>
            </p:sp>
          </mc:Choice>
          <mc:Fallback xmlns="">
            <p:sp>
              <p:nvSpPr>
                <p:cNvPr id="45" name="TextBox 44">
                  <a:extLst>
                    <a:ext uri="{FF2B5EF4-FFF2-40B4-BE49-F238E27FC236}">
                      <a16:creationId xmlns:a16="http://schemas.microsoft.com/office/drawing/2014/main" id="{B39374CB-8DCE-9342-9FE9-855EA3BE5773}"/>
                    </a:ext>
                  </a:extLst>
                </p:cNvPr>
                <p:cNvSpPr txBox="1">
                  <a:spLocks noRot="1" noChangeAspect="1" noMove="1" noResize="1" noEditPoints="1" noAdjustHandles="1" noChangeArrowheads="1" noChangeShapeType="1" noTextEdit="1"/>
                </p:cNvSpPr>
                <p:nvPr/>
              </p:nvSpPr>
              <p:spPr>
                <a:xfrm>
                  <a:off x="492326" y="2221588"/>
                  <a:ext cx="92638" cy="215444"/>
                </a:xfrm>
                <a:prstGeom prst="rect">
                  <a:avLst/>
                </a:prstGeom>
                <a:blipFill>
                  <a:blip r:embed="rId6"/>
                  <a:stretch>
                    <a:fillRect l="-66667" t="-5556" r="-77778"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5C27DC4-6438-EC45-9DF2-AEFFBA381A55}"/>
                    </a:ext>
                  </a:extLst>
                </p:cNvPr>
                <p:cNvSpPr txBox="1"/>
                <p:nvPr/>
              </p:nvSpPr>
              <p:spPr>
                <a:xfrm>
                  <a:off x="260742" y="2553091"/>
                  <a:ext cx="44383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𝑓</m:t>
                            </m:r>
                          </m:e>
                          <m:sup>
                            <m:r>
                              <a:rPr lang="en-US" sz="1400" b="0" i="1" smtClean="0">
                                <a:latin typeface="Cambria Math" panose="02040503050406030204" pitchFamily="18" charset="0"/>
                              </a:rPr>
                              <m:t>𝑛𝑜𝑚</m:t>
                            </m:r>
                          </m:sup>
                        </m:sSup>
                      </m:oMath>
                    </m:oMathPara>
                  </a14:m>
                  <a:endParaRPr lang="en-US" sz="1400" dirty="0"/>
                </a:p>
              </p:txBody>
            </p:sp>
          </mc:Choice>
          <mc:Fallback xmlns="">
            <p:sp>
              <p:nvSpPr>
                <p:cNvPr id="46" name="TextBox 45">
                  <a:extLst>
                    <a:ext uri="{FF2B5EF4-FFF2-40B4-BE49-F238E27FC236}">
                      <a16:creationId xmlns:a16="http://schemas.microsoft.com/office/drawing/2014/main" id="{45C27DC4-6438-EC45-9DF2-AEFFBA381A55}"/>
                    </a:ext>
                  </a:extLst>
                </p:cNvPr>
                <p:cNvSpPr txBox="1">
                  <a:spLocks noRot="1" noChangeAspect="1" noMove="1" noResize="1" noEditPoints="1" noAdjustHandles="1" noChangeArrowheads="1" noChangeShapeType="1" noTextEdit="1"/>
                </p:cNvSpPr>
                <p:nvPr/>
              </p:nvSpPr>
              <p:spPr>
                <a:xfrm>
                  <a:off x="260742" y="2553091"/>
                  <a:ext cx="443839" cy="215444"/>
                </a:xfrm>
                <a:prstGeom prst="rect">
                  <a:avLst/>
                </a:prstGeom>
                <a:blipFill>
                  <a:blip r:embed="rId11"/>
                  <a:stretch>
                    <a:fillRect l="-1388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F4FF59B-66B7-E542-A3C5-52EC40DA2B70}"/>
                    </a:ext>
                  </a:extLst>
                </p:cNvPr>
                <p:cNvSpPr txBox="1"/>
                <p:nvPr/>
              </p:nvSpPr>
              <p:spPr>
                <a:xfrm>
                  <a:off x="3748313" y="4621595"/>
                  <a:ext cx="9924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oMath>
                    </m:oMathPara>
                  </a14:m>
                  <a:endParaRPr lang="en-US" sz="1400" dirty="0"/>
                </a:p>
              </p:txBody>
            </p:sp>
          </mc:Choice>
          <mc:Fallback xmlns="">
            <p:sp>
              <p:nvSpPr>
                <p:cNvPr id="47" name="TextBox 46">
                  <a:extLst>
                    <a:ext uri="{FF2B5EF4-FFF2-40B4-BE49-F238E27FC236}">
                      <a16:creationId xmlns:a16="http://schemas.microsoft.com/office/drawing/2014/main" id="{EF4FF59B-66B7-E542-A3C5-52EC40DA2B70}"/>
                    </a:ext>
                  </a:extLst>
                </p:cNvPr>
                <p:cNvSpPr txBox="1">
                  <a:spLocks noRot="1" noChangeAspect="1" noMove="1" noResize="1" noEditPoints="1" noAdjustHandles="1" noChangeArrowheads="1" noChangeShapeType="1" noTextEdit="1"/>
                </p:cNvSpPr>
                <p:nvPr/>
              </p:nvSpPr>
              <p:spPr>
                <a:xfrm>
                  <a:off x="3748313" y="4621595"/>
                  <a:ext cx="99245" cy="215444"/>
                </a:xfrm>
                <a:prstGeom prst="rect">
                  <a:avLst/>
                </a:prstGeom>
                <a:blipFill>
                  <a:blip r:embed="rId12"/>
                  <a:stretch>
                    <a:fillRect l="-62500" r="-75000" b="-5556"/>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61198D1A-115A-8844-B21A-8987B936963F}"/>
                </a:ext>
              </a:extLst>
            </p:cNvPr>
            <p:cNvCxnSpPr>
              <a:cxnSpLocks/>
            </p:cNvCxnSpPr>
            <p:nvPr/>
          </p:nvCxnSpPr>
          <p:spPr>
            <a:xfrm flipV="1">
              <a:off x="3032455" y="2331351"/>
              <a:ext cx="146331" cy="21089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Line 8">
              <a:extLst>
                <a:ext uri="{FF2B5EF4-FFF2-40B4-BE49-F238E27FC236}">
                  <a16:creationId xmlns:a16="http://schemas.microsoft.com/office/drawing/2014/main" id="{871CC39D-464C-4648-8970-0D1C23B69D1D}"/>
                </a:ext>
              </a:extLst>
            </p:cNvPr>
            <p:cNvSpPr>
              <a:spLocks noChangeShapeType="1"/>
            </p:cNvSpPr>
            <p:nvPr/>
          </p:nvSpPr>
          <p:spPr bwMode="auto">
            <a:xfrm rot="16200000" flipH="1">
              <a:off x="2192886" y="3628740"/>
              <a:ext cx="1945936" cy="2146"/>
            </a:xfrm>
            <a:prstGeom prst="line">
              <a:avLst/>
            </a:prstGeom>
            <a:noFill/>
            <a:ln w="12700">
              <a:solidFill>
                <a:srgbClr val="000000"/>
              </a:solidFill>
              <a:prstDash val="sysDash"/>
              <a:round/>
              <a:headEnd/>
              <a:tailEnd/>
            </a:ln>
          </p:spPr>
          <p:txBody>
            <a:bodyPr vert="horz" wrap="square" lIns="91440" tIns="45720" rIns="91440" bIns="45720" numCol="1" anchor="t" anchorCtr="0" compatLnSpc="1">
              <a:prstTxWarp prst="textNoShape">
                <a:avLst/>
              </a:prstTxWarp>
            </a:bodyPr>
            <a:lstStyle/>
            <a:p>
              <a:endParaRPr lang="en-US" sz="140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C0BFE10-32E1-D440-9065-FF7B2D59F35B}"/>
                    </a:ext>
                  </a:extLst>
                </p:cNvPr>
                <p:cNvSpPr txBox="1"/>
                <p:nvPr/>
              </p:nvSpPr>
              <p:spPr>
                <a:xfrm>
                  <a:off x="3054680" y="4621595"/>
                  <a:ext cx="22935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𝑇</m:t>
                            </m:r>
                          </m:sub>
                        </m:sSub>
                      </m:oMath>
                    </m:oMathPara>
                  </a14:m>
                  <a:endParaRPr lang="en-US" sz="1400" dirty="0"/>
                </a:p>
              </p:txBody>
            </p:sp>
          </mc:Choice>
          <mc:Fallback xmlns="">
            <p:sp>
              <p:nvSpPr>
                <p:cNvPr id="50" name="TextBox 49">
                  <a:extLst>
                    <a:ext uri="{FF2B5EF4-FFF2-40B4-BE49-F238E27FC236}">
                      <a16:creationId xmlns:a16="http://schemas.microsoft.com/office/drawing/2014/main" id="{3C0BFE10-32E1-D440-9065-FF7B2D59F35B}"/>
                    </a:ext>
                  </a:extLst>
                </p:cNvPr>
                <p:cNvSpPr txBox="1">
                  <a:spLocks noRot="1" noChangeAspect="1" noMove="1" noResize="1" noEditPoints="1" noAdjustHandles="1" noChangeArrowheads="1" noChangeShapeType="1" noTextEdit="1"/>
                </p:cNvSpPr>
                <p:nvPr/>
              </p:nvSpPr>
              <p:spPr>
                <a:xfrm>
                  <a:off x="3054680" y="4621595"/>
                  <a:ext cx="229357" cy="215444"/>
                </a:xfrm>
                <a:prstGeom prst="rect">
                  <a:avLst/>
                </a:prstGeom>
                <a:blipFill>
                  <a:blip r:embed="rId13"/>
                  <a:stretch>
                    <a:fillRect l="-15789" r="-5263" b="-11111"/>
                  </a:stretch>
                </a:blipFill>
              </p:spPr>
              <p:txBody>
                <a:bodyPr/>
                <a:lstStyle/>
                <a:p>
                  <a:r>
                    <a:rPr lang="en-US">
                      <a:noFill/>
                    </a:rPr>
                    <a:t> </a:t>
                  </a:r>
                </a:p>
              </p:txBody>
            </p:sp>
          </mc:Fallback>
        </mc:AlternateContent>
        <p:sp>
          <p:nvSpPr>
            <p:cNvPr id="51" name="Line 22">
              <a:extLst>
                <a:ext uri="{FF2B5EF4-FFF2-40B4-BE49-F238E27FC236}">
                  <a16:creationId xmlns:a16="http://schemas.microsoft.com/office/drawing/2014/main" id="{AF07D0AF-0F47-304F-968B-165F9735E2BB}"/>
                </a:ext>
              </a:extLst>
            </p:cNvPr>
            <p:cNvSpPr>
              <a:spLocks noChangeShapeType="1"/>
            </p:cNvSpPr>
            <p:nvPr/>
          </p:nvSpPr>
          <p:spPr bwMode="auto">
            <a:xfrm flipH="1" flipV="1">
              <a:off x="4671803" y="2121810"/>
              <a:ext cx="2146" cy="2657298"/>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400"/>
            </a:p>
          </p:txBody>
        </p:sp>
        <p:sp>
          <p:nvSpPr>
            <p:cNvPr id="52" name="Line 21">
              <a:extLst>
                <a:ext uri="{FF2B5EF4-FFF2-40B4-BE49-F238E27FC236}">
                  <a16:creationId xmlns:a16="http://schemas.microsoft.com/office/drawing/2014/main" id="{23E9C1C3-C03E-3641-88AD-83A5422E82E0}"/>
                </a:ext>
              </a:extLst>
            </p:cNvPr>
            <p:cNvSpPr>
              <a:spLocks noChangeShapeType="1"/>
            </p:cNvSpPr>
            <p:nvPr/>
          </p:nvSpPr>
          <p:spPr bwMode="auto">
            <a:xfrm>
              <a:off x="4536707" y="4604950"/>
              <a:ext cx="3375901" cy="2"/>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400"/>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37B7912-F76B-AF49-B017-B77A075CA9A5}"/>
                    </a:ext>
                  </a:extLst>
                </p:cNvPr>
                <p:cNvSpPr txBox="1"/>
                <p:nvPr/>
              </p:nvSpPr>
              <p:spPr>
                <a:xfrm>
                  <a:off x="4446484" y="2221588"/>
                  <a:ext cx="926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𝑓</m:t>
                        </m:r>
                      </m:oMath>
                    </m:oMathPara>
                  </a14:m>
                  <a:endParaRPr lang="en-US" sz="1400" dirty="0"/>
                </a:p>
              </p:txBody>
            </p:sp>
          </mc:Choice>
          <mc:Fallback xmlns="">
            <p:sp>
              <p:nvSpPr>
                <p:cNvPr id="53" name="TextBox 52">
                  <a:extLst>
                    <a:ext uri="{FF2B5EF4-FFF2-40B4-BE49-F238E27FC236}">
                      <a16:creationId xmlns:a16="http://schemas.microsoft.com/office/drawing/2014/main" id="{537B7912-F76B-AF49-B017-B77A075CA9A5}"/>
                    </a:ext>
                  </a:extLst>
                </p:cNvPr>
                <p:cNvSpPr txBox="1">
                  <a:spLocks noRot="1" noChangeAspect="1" noMove="1" noResize="1" noEditPoints="1" noAdjustHandles="1" noChangeArrowheads="1" noChangeShapeType="1" noTextEdit="1"/>
                </p:cNvSpPr>
                <p:nvPr/>
              </p:nvSpPr>
              <p:spPr>
                <a:xfrm>
                  <a:off x="4446484" y="2221588"/>
                  <a:ext cx="92638" cy="215444"/>
                </a:xfrm>
                <a:prstGeom prst="rect">
                  <a:avLst/>
                </a:prstGeom>
                <a:blipFill>
                  <a:blip r:embed="rId14"/>
                  <a:stretch>
                    <a:fillRect l="-87500" t="-5556" r="-87500"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A197F15-C14A-9F41-8011-7E8D45E82509}"/>
                    </a:ext>
                  </a:extLst>
                </p:cNvPr>
                <p:cNvSpPr txBox="1"/>
                <p:nvPr/>
              </p:nvSpPr>
              <p:spPr>
                <a:xfrm>
                  <a:off x="7704617" y="4621595"/>
                  <a:ext cx="2099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1</m:t>
                            </m:r>
                          </m:sub>
                        </m:sSub>
                      </m:oMath>
                    </m:oMathPara>
                  </a14:m>
                  <a:endParaRPr lang="en-US" sz="1400" dirty="0"/>
                </a:p>
              </p:txBody>
            </p:sp>
          </mc:Choice>
          <mc:Fallback xmlns="">
            <p:sp>
              <p:nvSpPr>
                <p:cNvPr id="54" name="TextBox 53">
                  <a:extLst>
                    <a:ext uri="{FF2B5EF4-FFF2-40B4-BE49-F238E27FC236}">
                      <a16:creationId xmlns:a16="http://schemas.microsoft.com/office/drawing/2014/main" id="{6A197F15-C14A-9F41-8011-7E8D45E82509}"/>
                    </a:ext>
                  </a:extLst>
                </p:cNvPr>
                <p:cNvSpPr txBox="1">
                  <a:spLocks noRot="1" noChangeAspect="1" noMove="1" noResize="1" noEditPoints="1" noAdjustHandles="1" noChangeArrowheads="1" noChangeShapeType="1" noTextEdit="1"/>
                </p:cNvSpPr>
                <p:nvPr/>
              </p:nvSpPr>
              <p:spPr>
                <a:xfrm>
                  <a:off x="7704617" y="4621595"/>
                  <a:ext cx="209994" cy="215444"/>
                </a:xfrm>
                <a:prstGeom prst="rect">
                  <a:avLst/>
                </a:prstGeom>
                <a:blipFill>
                  <a:blip r:embed="rId15"/>
                  <a:stretch>
                    <a:fillRect l="-16667" r="-555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66DAA78-738F-3948-B90C-FC6C5DB7FDF4}"/>
                    </a:ext>
                  </a:extLst>
                </p:cNvPr>
                <p:cNvSpPr txBox="1"/>
                <p:nvPr/>
              </p:nvSpPr>
              <p:spPr>
                <a:xfrm>
                  <a:off x="5837445" y="4621595"/>
                  <a:ext cx="384016" cy="260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𝑃</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𝑟𝑒𝑓</m:t>
                            </m:r>
                          </m:sup>
                        </m:sSubSup>
                      </m:oMath>
                    </m:oMathPara>
                  </a14:m>
                  <a:endParaRPr lang="en-US" sz="1400" dirty="0"/>
                </a:p>
              </p:txBody>
            </p:sp>
          </mc:Choice>
          <mc:Fallback xmlns="">
            <p:sp>
              <p:nvSpPr>
                <p:cNvPr id="55" name="TextBox 54">
                  <a:extLst>
                    <a:ext uri="{FF2B5EF4-FFF2-40B4-BE49-F238E27FC236}">
                      <a16:creationId xmlns:a16="http://schemas.microsoft.com/office/drawing/2014/main" id="{B66DAA78-738F-3948-B90C-FC6C5DB7FDF4}"/>
                    </a:ext>
                  </a:extLst>
                </p:cNvPr>
                <p:cNvSpPr txBox="1">
                  <a:spLocks noRot="1" noChangeAspect="1" noMove="1" noResize="1" noEditPoints="1" noAdjustHandles="1" noChangeArrowheads="1" noChangeShapeType="1" noTextEdit="1"/>
                </p:cNvSpPr>
                <p:nvPr/>
              </p:nvSpPr>
              <p:spPr>
                <a:xfrm>
                  <a:off x="5837445" y="4621595"/>
                  <a:ext cx="384016" cy="260777"/>
                </a:xfrm>
                <a:prstGeom prst="rect">
                  <a:avLst/>
                </a:prstGeom>
                <a:blipFill>
                  <a:blip r:embed="rId16"/>
                  <a:stretch>
                    <a:fillRect l="-9375" r="-6250" b="-13636"/>
                  </a:stretch>
                </a:blipFill>
              </p:spPr>
              <p:txBody>
                <a:bodyPr/>
                <a:lstStyle/>
                <a:p>
                  <a:r>
                    <a:rPr lang="en-US">
                      <a:noFill/>
                    </a:rPr>
                    <a:t> </a:t>
                  </a:r>
                </a:p>
              </p:txBody>
            </p:sp>
          </mc:Fallback>
        </mc:AlternateContent>
        <p:sp>
          <p:nvSpPr>
            <p:cNvPr id="56" name="Line 22">
              <a:extLst>
                <a:ext uri="{FF2B5EF4-FFF2-40B4-BE49-F238E27FC236}">
                  <a16:creationId xmlns:a16="http://schemas.microsoft.com/office/drawing/2014/main" id="{DC24E9FB-E667-1D45-B550-A79A694E3401}"/>
                </a:ext>
              </a:extLst>
            </p:cNvPr>
            <p:cNvSpPr>
              <a:spLocks noChangeShapeType="1"/>
            </p:cNvSpPr>
            <p:nvPr/>
          </p:nvSpPr>
          <p:spPr bwMode="auto">
            <a:xfrm flipH="1" flipV="1">
              <a:off x="8628107" y="2123598"/>
              <a:ext cx="2146" cy="2657298"/>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400"/>
            </a:p>
          </p:txBody>
        </p:sp>
        <p:sp>
          <p:nvSpPr>
            <p:cNvPr id="57" name="Line 21">
              <a:extLst>
                <a:ext uri="{FF2B5EF4-FFF2-40B4-BE49-F238E27FC236}">
                  <a16:creationId xmlns:a16="http://schemas.microsoft.com/office/drawing/2014/main" id="{7DD9B317-128B-CD4B-8E7C-933B74AF50BE}"/>
                </a:ext>
              </a:extLst>
            </p:cNvPr>
            <p:cNvSpPr>
              <a:spLocks noChangeShapeType="1"/>
            </p:cNvSpPr>
            <p:nvPr/>
          </p:nvSpPr>
          <p:spPr bwMode="auto">
            <a:xfrm>
              <a:off x="8493011" y="4606738"/>
              <a:ext cx="3375901" cy="2"/>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400"/>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5FB7092-057E-6B44-850F-C731B941B975}"/>
                    </a:ext>
                  </a:extLst>
                </p:cNvPr>
                <p:cNvSpPr txBox="1"/>
                <p:nvPr/>
              </p:nvSpPr>
              <p:spPr>
                <a:xfrm>
                  <a:off x="8400373" y="2221588"/>
                  <a:ext cx="926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𝑓</m:t>
                        </m:r>
                      </m:oMath>
                    </m:oMathPara>
                  </a14:m>
                  <a:endParaRPr lang="en-US" sz="1400" dirty="0"/>
                </a:p>
              </p:txBody>
            </p:sp>
          </mc:Choice>
          <mc:Fallback xmlns="">
            <p:sp>
              <p:nvSpPr>
                <p:cNvPr id="58" name="TextBox 57">
                  <a:extLst>
                    <a:ext uri="{FF2B5EF4-FFF2-40B4-BE49-F238E27FC236}">
                      <a16:creationId xmlns:a16="http://schemas.microsoft.com/office/drawing/2014/main" id="{D5FB7092-057E-6B44-850F-C731B941B975}"/>
                    </a:ext>
                  </a:extLst>
                </p:cNvPr>
                <p:cNvSpPr txBox="1">
                  <a:spLocks noRot="1" noChangeAspect="1" noMove="1" noResize="1" noEditPoints="1" noAdjustHandles="1" noChangeArrowheads="1" noChangeShapeType="1" noTextEdit="1"/>
                </p:cNvSpPr>
                <p:nvPr/>
              </p:nvSpPr>
              <p:spPr>
                <a:xfrm>
                  <a:off x="8400373" y="2221588"/>
                  <a:ext cx="92638" cy="215444"/>
                </a:xfrm>
                <a:prstGeom prst="rect">
                  <a:avLst/>
                </a:prstGeom>
                <a:blipFill>
                  <a:blip r:embed="rId9"/>
                  <a:stretch>
                    <a:fillRect l="-87500" t="-5556" r="-87500" b="-33333"/>
                  </a:stretch>
                </a:blipFill>
              </p:spPr>
              <p:txBody>
                <a:bodyPr/>
                <a:lstStyle/>
                <a:p>
                  <a:r>
                    <a:rPr lang="en-US">
                      <a:noFill/>
                    </a:rPr>
                    <a:t> </a:t>
                  </a:r>
                </a:p>
              </p:txBody>
            </p:sp>
          </mc:Fallback>
        </mc:AlternateContent>
        <p:cxnSp>
          <p:nvCxnSpPr>
            <p:cNvPr id="59" name="Straight Connector 58">
              <a:extLst>
                <a:ext uri="{FF2B5EF4-FFF2-40B4-BE49-F238E27FC236}">
                  <a16:creationId xmlns:a16="http://schemas.microsoft.com/office/drawing/2014/main" id="{B0FEE471-929C-AA41-AB10-30756102A879}"/>
                </a:ext>
              </a:extLst>
            </p:cNvPr>
            <p:cNvCxnSpPr>
              <a:cxnSpLocks/>
            </p:cNvCxnSpPr>
            <p:nvPr/>
          </p:nvCxnSpPr>
          <p:spPr>
            <a:xfrm>
              <a:off x="8908666" y="2456570"/>
              <a:ext cx="2830646" cy="62929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60" name="Line 8">
              <a:extLst>
                <a:ext uri="{FF2B5EF4-FFF2-40B4-BE49-F238E27FC236}">
                  <a16:creationId xmlns:a16="http://schemas.microsoft.com/office/drawing/2014/main" id="{512034CD-897C-EC4B-B143-EA5FAA09BC69}"/>
                </a:ext>
              </a:extLst>
            </p:cNvPr>
            <p:cNvSpPr>
              <a:spLocks noChangeShapeType="1"/>
            </p:cNvSpPr>
            <p:nvPr/>
          </p:nvSpPr>
          <p:spPr bwMode="auto">
            <a:xfrm rot="16200000" flipH="1">
              <a:off x="8845363" y="3628739"/>
              <a:ext cx="1945937" cy="2147"/>
            </a:xfrm>
            <a:prstGeom prst="line">
              <a:avLst/>
            </a:prstGeom>
            <a:noFill/>
            <a:ln w="12700">
              <a:solidFill>
                <a:srgbClr val="000000"/>
              </a:solidFill>
              <a:prstDash val="sysDash"/>
              <a:round/>
              <a:headEnd/>
              <a:tailEnd/>
            </a:ln>
          </p:spPr>
          <p:txBody>
            <a:bodyPr vert="horz" wrap="square" lIns="91440" tIns="45720" rIns="91440" bIns="45720" numCol="1" anchor="t" anchorCtr="0" compatLnSpc="1">
              <a:prstTxWarp prst="textNoShape">
                <a:avLst/>
              </a:prstTxWarp>
            </a:bodyPr>
            <a:lstStyle/>
            <a:p>
              <a:endParaRPr lang="en-US" sz="1400"/>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7B34F2D-68B5-A54B-82AA-FF6B321D3444}"/>
                    </a:ext>
                  </a:extLst>
                </p:cNvPr>
                <p:cNvSpPr txBox="1"/>
                <p:nvPr/>
              </p:nvSpPr>
              <p:spPr>
                <a:xfrm>
                  <a:off x="11615244" y="4621595"/>
                  <a:ext cx="2141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2</m:t>
                            </m:r>
                          </m:sub>
                        </m:sSub>
                      </m:oMath>
                    </m:oMathPara>
                  </a14:m>
                  <a:endParaRPr lang="en-US" sz="1400" dirty="0"/>
                </a:p>
              </p:txBody>
            </p:sp>
          </mc:Choice>
          <mc:Fallback xmlns="">
            <p:sp>
              <p:nvSpPr>
                <p:cNvPr id="61" name="TextBox 60">
                  <a:extLst>
                    <a:ext uri="{FF2B5EF4-FFF2-40B4-BE49-F238E27FC236}">
                      <a16:creationId xmlns:a16="http://schemas.microsoft.com/office/drawing/2014/main" id="{57B34F2D-68B5-A54B-82AA-FF6B321D3444}"/>
                    </a:ext>
                  </a:extLst>
                </p:cNvPr>
                <p:cNvSpPr txBox="1">
                  <a:spLocks noRot="1" noChangeAspect="1" noMove="1" noResize="1" noEditPoints="1" noAdjustHandles="1" noChangeArrowheads="1" noChangeShapeType="1" noTextEdit="1"/>
                </p:cNvSpPr>
                <p:nvPr/>
              </p:nvSpPr>
              <p:spPr>
                <a:xfrm>
                  <a:off x="11615244" y="4621595"/>
                  <a:ext cx="214161" cy="215444"/>
                </a:xfrm>
                <a:prstGeom prst="rect">
                  <a:avLst/>
                </a:prstGeom>
                <a:blipFill>
                  <a:blip r:embed="rId17"/>
                  <a:stretch>
                    <a:fillRect l="-16667" r="-5556" b="-11111"/>
                  </a:stretch>
                </a:blipFill>
              </p:spPr>
              <p:txBody>
                <a:bodyPr/>
                <a:lstStyle/>
                <a:p>
                  <a:r>
                    <a:rPr lang="en-US">
                      <a:noFill/>
                    </a:rPr>
                    <a:t> </a:t>
                  </a:r>
                </a:p>
              </p:txBody>
            </p:sp>
          </mc:Fallback>
        </mc:AlternateContent>
        <p:cxnSp>
          <p:nvCxnSpPr>
            <p:cNvPr id="64" name="Straight Connector 63">
              <a:extLst>
                <a:ext uri="{FF2B5EF4-FFF2-40B4-BE49-F238E27FC236}">
                  <a16:creationId xmlns:a16="http://schemas.microsoft.com/office/drawing/2014/main" id="{86DB92F3-4D75-ED45-BFFE-28A9E0C0D590}"/>
                </a:ext>
              </a:extLst>
            </p:cNvPr>
            <p:cNvCxnSpPr>
              <a:cxnSpLocks/>
            </p:cNvCxnSpPr>
            <p:nvPr/>
          </p:nvCxnSpPr>
          <p:spPr>
            <a:xfrm>
              <a:off x="4825346" y="2394834"/>
              <a:ext cx="2857515" cy="63108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E46F7E5-207B-AD4C-A41E-4631085B5409}"/>
                </a:ext>
              </a:extLst>
            </p:cNvPr>
            <p:cNvCxnSpPr>
              <a:cxnSpLocks/>
            </p:cNvCxnSpPr>
            <p:nvPr/>
          </p:nvCxnSpPr>
          <p:spPr>
            <a:xfrm>
              <a:off x="867901" y="2405655"/>
              <a:ext cx="2857515" cy="31566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66" name="Line 8">
              <a:extLst>
                <a:ext uri="{FF2B5EF4-FFF2-40B4-BE49-F238E27FC236}">
                  <a16:creationId xmlns:a16="http://schemas.microsoft.com/office/drawing/2014/main" id="{C2D954AC-671F-2B42-A4FB-EFB61FAC4B9F}"/>
                </a:ext>
              </a:extLst>
            </p:cNvPr>
            <p:cNvSpPr>
              <a:spLocks noChangeShapeType="1"/>
            </p:cNvSpPr>
            <p:nvPr/>
          </p:nvSpPr>
          <p:spPr bwMode="auto">
            <a:xfrm rot="16200000" flipH="1">
              <a:off x="5058648" y="3623913"/>
              <a:ext cx="1928347" cy="2147"/>
            </a:xfrm>
            <a:prstGeom prst="line">
              <a:avLst/>
            </a:prstGeom>
            <a:noFill/>
            <a:ln w="12700">
              <a:solidFill>
                <a:srgbClr val="000000"/>
              </a:solidFill>
              <a:prstDash val="sysDash"/>
              <a:round/>
              <a:headEnd/>
              <a:tailEnd/>
            </a:ln>
          </p:spPr>
          <p:txBody>
            <a:bodyPr vert="horz" wrap="square" lIns="91440" tIns="45720" rIns="91440" bIns="45720" numCol="1" anchor="t" anchorCtr="0" compatLnSpc="1">
              <a:prstTxWarp prst="textNoShape">
                <a:avLst/>
              </a:prstTxWarp>
            </a:bodyPr>
            <a:lstStyle/>
            <a:p>
              <a:endParaRPr lang="en-US" sz="1400"/>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E96F78E1-5A55-8343-ABAB-10A2C5B2CAF0}"/>
                    </a:ext>
                  </a:extLst>
                </p:cNvPr>
                <p:cNvSpPr/>
                <p:nvPr/>
              </p:nvSpPr>
              <p:spPr>
                <a:xfrm>
                  <a:off x="9532293" y="4621595"/>
                  <a:ext cx="568681" cy="3629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𝑃</m:t>
                            </m:r>
                          </m:e>
                          <m:sub>
                            <m:r>
                              <a:rPr lang="en-US" sz="1400" b="0" i="1" smtClean="0">
                                <a:latin typeface="Cambria Math" panose="02040503050406030204" pitchFamily="18" charset="0"/>
                              </a:rPr>
                              <m:t>2</m:t>
                            </m:r>
                          </m:sub>
                          <m:sup>
                            <m:r>
                              <a:rPr lang="en-US" sz="1400" i="1">
                                <a:latin typeface="Cambria Math" panose="02040503050406030204" pitchFamily="18" charset="0"/>
                              </a:rPr>
                              <m:t>𝑟𝑒𝑓</m:t>
                            </m:r>
                          </m:sup>
                        </m:sSubSup>
                      </m:oMath>
                    </m:oMathPara>
                  </a14:m>
                  <a:endParaRPr lang="en-US" dirty="0"/>
                </a:p>
              </p:txBody>
            </p:sp>
          </mc:Choice>
          <mc:Fallback xmlns="">
            <p:sp>
              <p:nvSpPr>
                <p:cNvPr id="67" name="Rectangle 66">
                  <a:extLst>
                    <a:ext uri="{FF2B5EF4-FFF2-40B4-BE49-F238E27FC236}">
                      <a16:creationId xmlns:a16="http://schemas.microsoft.com/office/drawing/2014/main" id="{E96F78E1-5A55-8343-ABAB-10A2C5B2CAF0}"/>
                    </a:ext>
                  </a:extLst>
                </p:cNvPr>
                <p:cNvSpPr>
                  <a:spLocks noRot="1" noChangeAspect="1" noMove="1" noResize="1" noEditPoints="1" noAdjustHandles="1" noChangeArrowheads="1" noChangeShapeType="1" noTextEdit="1"/>
                </p:cNvSpPr>
                <p:nvPr/>
              </p:nvSpPr>
              <p:spPr>
                <a:xfrm>
                  <a:off x="9532293" y="4621595"/>
                  <a:ext cx="568681" cy="362920"/>
                </a:xfrm>
                <a:prstGeom prst="rect">
                  <a:avLst/>
                </a:prstGeom>
                <a:blipFill>
                  <a:blip r:embed="rId18"/>
                  <a:stretch>
                    <a:fillRect/>
                  </a:stretch>
                </a:blipFill>
              </p:spPr>
              <p:txBody>
                <a:bodyPr/>
                <a:lstStyle/>
                <a:p>
                  <a:r>
                    <a:rPr lang="en-US">
                      <a:noFill/>
                    </a:rPr>
                    <a:t> </a:t>
                  </a:r>
                </a:p>
              </p:txBody>
            </p:sp>
          </mc:Fallback>
        </mc:AlternateContent>
      </p:grpSp>
      <p:sp>
        <p:nvSpPr>
          <p:cNvPr id="69" name="Text Placeholder 1">
            <a:extLst>
              <a:ext uri="{FF2B5EF4-FFF2-40B4-BE49-F238E27FC236}">
                <a16:creationId xmlns:a16="http://schemas.microsoft.com/office/drawing/2014/main" id="{2381D0C9-FC12-B846-9E5F-686092FA22AD}"/>
              </a:ext>
            </a:extLst>
          </p:cNvPr>
          <p:cNvSpPr txBox="1">
            <a:spLocks/>
          </p:cNvSpPr>
          <p:nvPr/>
        </p:nvSpPr>
        <p:spPr>
          <a:xfrm>
            <a:off x="604490" y="3448790"/>
            <a:ext cx="11360115" cy="658813"/>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Arial"/>
              <a:buNone/>
            </a:pPr>
            <a:r>
              <a:rPr lang="en-US" dirty="0"/>
              <a:t>Droop characteristics with secondary frequency control</a:t>
            </a:r>
          </a:p>
        </p:txBody>
      </p:sp>
    </p:spTree>
    <p:extLst>
      <p:ext uri="{BB962C8B-B14F-4D97-AF65-F5344CB8AC3E}">
        <p14:creationId xmlns:p14="http://schemas.microsoft.com/office/powerpoint/2010/main" val="12447794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BE2D066-6FAC-E544-B885-D9176747AE0A}"/>
              </a:ext>
            </a:extLst>
          </p:cNvPr>
          <p:cNvSpPr>
            <a:spLocks noGrp="1"/>
          </p:cNvSpPr>
          <p:nvPr>
            <p:ph type="body" sz="quarter" idx="10"/>
          </p:nvPr>
        </p:nvSpPr>
        <p:spPr/>
        <p:txBody>
          <a:bodyPr/>
          <a:lstStyle/>
          <a:p>
            <a:r>
              <a:rPr lang="en-US" dirty="0"/>
              <a:t>Secondary frequency control</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BD832AA-2157-9347-813C-5F9A69F3031E}"/>
                  </a:ext>
                </a:extLst>
              </p:cNvPr>
              <p:cNvSpPr>
                <a:spLocks noGrp="1"/>
              </p:cNvSpPr>
              <p:nvPr>
                <p:ph sz="quarter" idx="12"/>
              </p:nvPr>
            </p:nvSpPr>
            <p:spPr>
              <a:xfrm>
                <a:off x="895677" y="1642118"/>
                <a:ext cx="10409631" cy="4730750"/>
              </a:xfrm>
            </p:spPr>
            <p:txBody>
              <a:bodyPr/>
              <a:lstStyle/>
              <a:p>
                <a:r>
                  <a:rPr lang="en-US" dirty="0"/>
                  <a:t>Centralized control</a:t>
                </a:r>
              </a:p>
              <a:p>
                <a:r>
                  <a:rPr lang="en-US" dirty="0"/>
                  <a:t>Control center sends reference signal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𝑖</m:t>
                        </m:r>
                      </m:sub>
                      <m:sup>
                        <m:r>
                          <a:rPr lang="en-US" i="1">
                            <a:latin typeface="Cambria Math" panose="02040503050406030204" pitchFamily="18" charset="0"/>
                          </a:rPr>
                          <m:t>𝑟𝑒𝑓</m:t>
                        </m:r>
                      </m:sup>
                    </m:sSubSup>
                  </m:oMath>
                </a14:m>
                <a:r>
                  <a:rPr lang="en-US" dirty="0">
                    <a:effectLst/>
                  </a:rPr>
                  <a:t> to each generator</a:t>
                </a:r>
              </a:p>
              <a:p>
                <a:r>
                  <a:rPr lang="en-US" dirty="0"/>
                  <a:t>Adjusts the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𝑖</m:t>
                        </m:r>
                      </m:sub>
                      <m:sup>
                        <m:r>
                          <a:rPr lang="en-US" i="1">
                            <a:latin typeface="Cambria Math" panose="02040503050406030204" pitchFamily="18" charset="0"/>
                          </a:rPr>
                          <m:t>𝑟𝑒𝑓</m:t>
                        </m:r>
                      </m:sup>
                    </m:sSubSup>
                  </m:oMath>
                </a14:m>
                <a:r>
                  <a:rPr lang="en-US" dirty="0">
                    <a:effectLst/>
                  </a:rPr>
                  <a:t> to restore the </a:t>
                </a:r>
                <a:r>
                  <a:rPr lang="en-US" dirty="0"/>
                  <a:t>frequency at its nominal value (e.g., 60 Hz)</a:t>
                </a:r>
              </a:p>
              <a:p>
                <a:r>
                  <a:rPr lang="en-US" dirty="0"/>
                  <a:t>At that point we have </a:t>
                </a:r>
              </a:p>
              <a:p>
                <a:endParaRPr lang="en-US" dirty="0"/>
              </a:p>
              <a:p>
                <a:r>
                  <a:rPr lang="en-US" dirty="0"/>
                  <a:t>Since we don’t know the value of the load, we control the frequency</a:t>
                </a:r>
              </a:p>
              <a:p>
                <a:r>
                  <a:rPr lang="en-US" dirty="0"/>
                  <a:t>Primary frequency control reacts fast to keep the frequency from changing uncontrollably</a:t>
                </a:r>
              </a:p>
              <a:p>
                <a:r>
                  <a:rPr lang="en-US" dirty="0"/>
                  <a:t>Secondary frequency control reacts more slowly to restore the frequency to its nominal value</a:t>
                </a:r>
              </a:p>
              <a:p>
                <a:r>
                  <a:rPr lang="en-US" dirty="0"/>
                  <a:t>We’ll see later how secondary frequency control implements economic dispatch</a:t>
                </a:r>
              </a:p>
            </p:txBody>
          </p:sp>
        </mc:Choice>
        <mc:Fallback xmlns="">
          <p:sp>
            <p:nvSpPr>
              <p:cNvPr id="5" name="Content Placeholder 4">
                <a:extLst>
                  <a:ext uri="{FF2B5EF4-FFF2-40B4-BE49-F238E27FC236}">
                    <a16:creationId xmlns:a16="http://schemas.microsoft.com/office/drawing/2014/main" id="{0BD832AA-2157-9347-813C-5F9A69F3031E}"/>
                  </a:ext>
                </a:extLst>
              </p:cNvPr>
              <p:cNvSpPr>
                <a:spLocks noGrp="1" noRot="1" noChangeAspect="1" noMove="1" noResize="1" noEditPoints="1" noAdjustHandles="1" noChangeArrowheads="1" noChangeShapeType="1" noTextEdit="1"/>
              </p:cNvSpPr>
              <p:nvPr>
                <p:ph sz="quarter" idx="12"/>
              </p:nvPr>
            </p:nvSpPr>
            <p:spPr>
              <a:xfrm>
                <a:off x="895677" y="1642118"/>
                <a:ext cx="10409631" cy="4730750"/>
              </a:xfrm>
              <a:blipFill>
                <a:blip r:embed="rId2"/>
                <a:stretch>
                  <a:fillRect l="-853" t="-1072" b="-69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AEECD5D-A290-BC4B-A831-DE68A543E351}"/>
                  </a:ext>
                </a:extLst>
              </p:cNvPr>
              <p:cNvSpPr txBox="1"/>
              <p:nvPr/>
            </p:nvSpPr>
            <p:spPr>
              <a:xfrm>
                <a:off x="3682341" y="3018568"/>
                <a:ext cx="2413659" cy="9889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undOvr"/>
                          <m:supHide m:val="on"/>
                          <m:ctrlPr>
                            <a:rPr lang="en-US" sz="2400" i="1" smtClean="0">
                              <a:latin typeface="Cambria Math" panose="02040503050406030204" pitchFamily="18" charset="0"/>
                            </a:rPr>
                          </m:ctrlPr>
                        </m:naryPr>
                        <m:sub>
                          <m:r>
                            <a:rPr lang="en-US" sz="2400" i="1">
                              <a:latin typeface="Cambria Math" panose="02040503050406030204" pitchFamily="18" charset="0"/>
                            </a:rPr>
                            <m:t>𝑖</m:t>
                          </m:r>
                          <m:r>
                            <a:rPr lang="en-US" sz="2400" i="0">
                              <a:latin typeface="Cambria Math" panose="02040503050406030204" pitchFamily="18" charset="0"/>
                            </a:rPr>
                            <m:t>∈</m:t>
                          </m:r>
                          <m:r>
                            <a:rPr lang="en-US" sz="2400" i="1">
                              <a:latin typeface="Cambria Math" panose="02040503050406030204" pitchFamily="18" charset="0"/>
                            </a:rPr>
                            <m:t>𝐺</m:t>
                          </m:r>
                        </m:sub>
                        <m:sup/>
                        <m:e>
                          <m:sSubSup>
                            <m:sSubSupPr>
                              <m:ctrlPr>
                                <a:rPr lang="en-US" sz="2400" i="1">
                                  <a:solidFill>
                                    <a:srgbClr val="836967"/>
                                  </a:solidFill>
                                  <a:latin typeface="Cambria Math" panose="02040503050406030204" pitchFamily="18" charset="0"/>
                                </a:rPr>
                              </m:ctrlPr>
                            </m:sSubSupPr>
                            <m:e>
                              <m:r>
                                <a:rPr lang="en-US" sz="2400" i="1">
                                  <a:latin typeface="Cambria Math" panose="02040503050406030204" pitchFamily="18" charset="0"/>
                                </a:rPr>
                                <m:t>𝑃</m:t>
                              </m:r>
                            </m:e>
                            <m:sub>
                              <m:r>
                                <a:rPr lang="en-US" sz="2400" i="1">
                                  <a:latin typeface="Cambria Math" panose="02040503050406030204" pitchFamily="18" charset="0"/>
                                </a:rPr>
                                <m:t>𝑖</m:t>
                              </m:r>
                            </m:sub>
                            <m:sup>
                              <m:r>
                                <a:rPr lang="en-US" sz="2400" i="1">
                                  <a:latin typeface="Cambria Math" panose="02040503050406030204" pitchFamily="18" charset="0"/>
                                </a:rPr>
                                <m:t>𝑟𝑒𝑓</m:t>
                              </m:r>
                            </m:sup>
                          </m:sSubSup>
                          <m:r>
                            <a:rPr lang="en-US" sz="2400" i="0">
                              <a:latin typeface="Cambria Math" panose="02040503050406030204" pitchFamily="18" charset="0"/>
                            </a:rPr>
                            <m:t>~</m:t>
                          </m:r>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𝑇</m:t>
                              </m:r>
                            </m:sub>
                          </m:sSub>
                        </m:e>
                      </m:nary>
                    </m:oMath>
                  </m:oMathPara>
                </a14:m>
                <a:endParaRPr lang="en-US" sz="2400" dirty="0"/>
              </a:p>
            </p:txBody>
          </p:sp>
        </mc:Choice>
        <mc:Fallback xmlns="">
          <p:sp>
            <p:nvSpPr>
              <p:cNvPr id="8" name="TextBox 7">
                <a:extLst>
                  <a:ext uri="{FF2B5EF4-FFF2-40B4-BE49-F238E27FC236}">
                    <a16:creationId xmlns:a16="http://schemas.microsoft.com/office/drawing/2014/main" id="{DAEECD5D-A290-BC4B-A831-DE68A543E351}"/>
                  </a:ext>
                </a:extLst>
              </p:cNvPr>
              <p:cNvSpPr txBox="1">
                <a:spLocks noRot="1" noChangeAspect="1" noMove="1" noResize="1" noEditPoints="1" noAdjustHandles="1" noChangeArrowheads="1" noChangeShapeType="1" noTextEdit="1"/>
              </p:cNvSpPr>
              <p:nvPr/>
            </p:nvSpPr>
            <p:spPr>
              <a:xfrm>
                <a:off x="3682341" y="3018568"/>
                <a:ext cx="2413659" cy="988925"/>
              </a:xfrm>
              <a:prstGeom prst="rect">
                <a:avLst/>
              </a:prstGeom>
              <a:blipFill>
                <a:blip r:embed="rId3"/>
                <a:stretch>
                  <a:fillRect l="-30729" t="-130380" b="-179747"/>
                </a:stretch>
              </a:blipFill>
            </p:spPr>
            <p:txBody>
              <a:bodyPr/>
              <a:lstStyle/>
              <a:p>
                <a:r>
                  <a:rPr lang="en-US">
                    <a:noFill/>
                  </a:rPr>
                  <a:t> </a:t>
                </a:r>
              </a:p>
            </p:txBody>
          </p:sp>
        </mc:Fallback>
      </mc:AlternateContent>
    </p:spTree>
    <p:extLst>
      <p:ext uri="{BB962C8B-B14F-4D97-AF65-F5344CB8AC3E}">
        <p14:creationId xmlns:p14="http://schemas.microsoft.com/office/powerpoint/2010/main" val="13488373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1EB80B2-4F31-AC43-B82C-9578EDF3A1E0}"/>
              </a:ext>
            </a:extLst>
          </p:cNvPr>
          <p:cNvSpPr>
            <a:spLocks noGrp="1"/>
          </p:cNvSpPr>
          <p:nvPr>
            <p:ph type="body" sz="quarter" idx="10"/>
          </p:nvPr>
        </p:nvSpPr>
        <p:spPr/>
        <p:txBody>
          <a:bodyPr/>
          <a:lstStyle/>
          <a:p>
            <a:r>
              <a:rPr lang="en-US" dirty="0"/>
              <a:t>Response to a large disturbance</a:t>
            </a:r>
          </a:p>
        </p:txBody>
      </p:sp>
      <p:grpSp>
        <p:nvGrpSpPr>
          <p:cNvPr id="8" name="Group 7">
            <a:extLst>
              <a:ext uri="{FF2B5EF4-FFF2-40B4-BE49-F238E27FC236}">
                <a16:creationId xmlns:a16="http://schemas.microsoft.com/office/drawing/2014/main" id="{EC9F2120-3DFF-8C42-A885-69EB1AEEFA49}"/>
              </a:ext>
            </a:extLst>
          </p:cNvPr>
          <p:cNvGrpSpPr/>
          <p:nvPr/>
        </p:nvGrpSpPr>
        <p:grpSpPr>
          <a:xfrm>
            <a:off x="1676400" y="1619254"/>
            <a:ext cx="8839200" cy="4867236"/>
            <a:chOff x="1701506" y="648154"/>
            <a:chExt cx="8839200" cy="4867236"/>
          </a:xfrm>
        </p:grpSpPr>
        <p:graphicFrame>
          <p:nvGraphicFramePr>
            <p:cNvPr id="9" name="Object 3">
              <a:extLst>
                <a:ext uri="{FF2B5EF4-FFF2-40B4-BE49-F238E27FC236}">
                  <a16:creationId xmlns:a16="http://schemas.microsoft.com/office/drawing/2014/main" id="{9331C78A-B2B3-8848-8DE0-E05784505CDE}"/>
                </a:ext>
              </a:extLst>
            </p:cNvPr>
            <p:cNvGraphicFramePr>
              <a:graphicFrameLocks noChangeAspect="1"/>
            </p:cNvGraphicFramePr>
            <p:nvPr>
              <p:extLst>
                <p:ext uri="{D42A27DB-BD31-4B8C-83A1-F6EECF244321}">
                  <p14:modId xmlns:p14="http://schemas.microsoft.com/office/powerpoint/2010/main" val="265458199"/>
                </p:ext>
              </p:extLst>
            </p:nvPr>
          </p:nvGraphicFramePr>
          <p:xfrm>
            <a:off x="1701506" y="666649"/>
            <a:ext cx="8839200" cy="4664075"/>
          </p:xfrm>
          <a:graphic>
            <a:graphicData uri="http://schemas.openxmlformats.org/presentationml/2006/ole">
              <mc:AlternateContent xmlns:mc="http://schemas.openxmlformats.org/markup-compatibility/2006">
                <mc:Choice xmlns:v="urn:schemas-microsoft-com:vml" Requires="v">
                  <p:oleObj name="Worksheet" r:id="rId2" imgW="6184392" imgH="3264408" progId="Excel.Sheet.8">
                    <p:embed/>
                  </p:oleObj>
                </mc:Choice>
                <mc:Fallback>
                  <p:oleObj name="Worksheet" r:id="rId2" imgW="6184392" imgH="3264408" progId="Excel.Sheet.8">
                    <p:embed/>
                    <p:pic>
                      <p:nvPicPr>
                        <p:cNvPr id="2" name="Object 3">
                          <a:extLst>
                            <a:ext uri="{FF2B5EF4-FFF2-40B4-BE49-F238E27FC236}">
                              <a16:creationId xmlns:a16="http://schemas.microsoft.com/office/drawing/2014/main" id="{C403B1E5-6FB8-B248-A613-C93D2580E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506" y="666649"/>
                          <a:ext cx="8839200" cy="4664075"/>
                        </a:xfrm>
                        <a:prstGeom prst="rect">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0" name="Text Box 4">
              <a:extLst>
                <a:ext uri="{FF2B5EF4-FFF2-40B4-BE49-F238E27FC236}">
                  <a16:creationId xmlns:a16="http://schemas.microsoft.com/office/drawing/2014/main" id="{89F360B1-FC15-DD4F-AF8D-9AFA1892105A}"/>
                </a:ext>
              </a:extLst>
            </p:cNvPr>
            <p:cNvSpPr txBox="1">
              <a:spLocks noChangeArrowheads="1"/>
            </p:cNvSpPr>
            <p:nvPr/>
          </p:nvSpPr>
          <p:spPr bwMode="auto">
            <a:xfrm>
              <a:off x="5515869" y="3273985"/>
              <a:ext cx="2634054"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dirty="0"/>
                <a:t>Primary frequency control</a:t>
              </a:r>
            </a:p>
          </p:txBody>
        </p:sp>
        <p:sp>
          <p:nvSpPr>
            <p:cNvPr id="11" name="Text Box 5">
              <a:extLst>
                <a:ext uri="{FF2B5EF4-FFF2-40B4-BE49-F238E27FC236}">
                  <a16:creationId xmlns:a16="http://schemas.microsoft.com/office/drawing/2014/main" id="{DDE468F0-2396-744A-BB52-846CB764009F}"/>
                </a:ext>
              </a:extLst>
            </p:cNvPr>
            <p:cNvSpPr txBox="1">
              <a:spLocks noChangeArrowheads="1"/>
            </p:cNvSpPr>
            <p:nvPr/>
          </p:nvSpPr>
          <p:spPr bwMode="auto">
            <a:xfrm>
              <a:off x="7207703" y="2569287"/>
              <a:ext cx="288059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dirty="0"/>
                <a:t>Secondary frequency control</a:t>
              </a:r>
            </a:p>
          </p:txBody>
        </p:sp>
        <p:sp>
          <p:nvSpPr>
            <p:cNvPr id="12" name="Text Box 6">
              <a:extLst>
                <a:ext uri="{FF2B5EF4-FFF2-40B4-BE49-F238E27FC236}">
                  <a16:creationId xmlns:a16="http://schemas.microsoft.com/office/drawing/2014/main" id="{401B52C7-6F9F-A447-8A78-A249AA47F2A0}"/>
                </a:ext>
              </a:extLst>
            </p:cNvPr>
            <p:cNvSpPr txBox="1">
              <a:spLocks noChangeArrowheads="1"/>
            </p:cNvSpPr>
            <p:nvPr/>
          </p:nvSpPr>
          <p:spPr bwMode="auto">
            <a:xfrm>
              <a:off x="7218902" y="1366220"/>
              <a:ext cx="226305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dirty="0"/>
                <a:t>Starting of gas turbine</a:t>
              </a:r>
            </a:p>
          </p:txBody>
        </p:sp>
        <p:sp>
          <p:nvSpPr>
            <p:cNvPr id="13" name="Line 7">
              <a:extLst>
                <a:ext uri="{FF2B5EF4-FFF2-40B4-BE49-F238E27FC236}">
                  <a16:creationId xmlns:a16="http://schemas.microsoft.com/office/drawing/2014/main" id="{112AF0F1-2170-2444-828B-C0009FA846F3}"/>
                </a:ext>
              </a:extLst>
            </p:cNvPr>
            <p:cNvSpPr>
              <a:spLocks noChangeShapeType="1"/>
            </p:cNvSpPr>
            <p:nvPr/>
          </p:nvSpPr>
          <p:spPr bwMode="auto">
            <a:xfrm flipH="1" flipV="1">
              <a:off x="5130505" y="3079130"/>
              <a:ext cx="463471" cy="34987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
          <p:nvSpPr>
            <p:cNvPr id="14" name="Line 8">
              <a:extLst>
                <a:ext uri="{FF2B5EF4-FFF2-40B4-BE49-F238E27FC236}">
                  <a16:creationId xmlns:a16="http://schemas.microsoft.com/office/drawing/2014/main" id="{68B8C4F4-0CA1-1246-8471-F9EAA244BB12}"/>
                </a:ext>
              </a:extLst>
            </p:cNvPr>
            <p:cNvSpPr>
              <a:spLocks noChangeShapeType="1"/>
            </p:cNvSpPr>
            <p:nvPr/>
          </p:nvSpPr>
          <p:spPr bwMode="auto">
            <a:xfrm flipH="1" flipV="1">
              <a:off x="8330906" y="2160486"/>
              <a:ext cx="228600" cy="45720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5" name="Line 9">
              <a:extLst>
                <a:ext uri="{FF2B5EF4-FFF2-40B4-BE49-F238E27FC236}">
                  <a16:creationId xmlns:a16="http://schemas.microsoft.com/office/drawing/2014/main" id="{4031272C-1923-8841-9EEE-B22500227290}"/>
                </a:ext>
              </a:extLst>
            </p:cNvPr>
            <p:cNvSpPr>
              <a:spLocks noChangeShapeType="1"/>
            </p:cNvSpPr>
            <p:nvPr/>
          </p:nvSpPr>
          <p:spPr bwMode="auto">
            <a:xfrm flipV="1">
              <a:off x="9473906" y="1550886"/>
              <a:ext cx="533400" cy="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16" name="TextBox 15">
              <a:extLst>
                <a:ext uri="{FF2B5EF4-FFF2-40B4-BE49-F238E27FC236}">
                  <a16:creationId xmlns:a16="http://schemas.microsoft.com/office/drawing/2014/main" id="{37B9F50F-DFEE-0C41-91FE-9BC8D7F5AED6}"/>
                </a:ext>
              </a:extLst>
            </p:cNvPr>
            <p:cNvSpPr txBox="1"/>
            <p:nvPr/>
          </p:nvSpPr>
          <p:spPr>
            <a:xfrm>
              <a:off x="1777706" y="648154"/>
              <a:ext cx="1275259" cy="369332"/>
            </a:xfrm>
            <a:prstGeom prst="rect">
              <a:avLst/>
            </a:prstGeom>
            <a:noFill/>
          </p:spPr>
          <p:txBody>
            <a:bodyPr wrap="none" rtlCol="0">
              <a:spAutoFit/>
            </a:bodyPr>
            <a:lstStyle/>
            <a:p>
              <a:r>
                <a:rPr lang="en-US" dirty="0"/>
                <a:t>Frequency</a:t>
              </a:r>
            </a:p>
          </p:txBody>
        </p:sp>
        <p:sp>
          <p:nvSpPr>
            <p:cNvPr id="17" name="TextBox 16">
              <a:extLst>
                <a:ext uri="{FF2B5EF4-FFF2-40B4-BE49-F238E27FC236}">
                  <a16:creationId xmlns:a16="http://schemas.microsoft.com/office/drawing/2014/main" id="{4E8F4BF1-8085-F24F-B725-8FD0BDB8CB78}"/>
                </a:ext>
              </a:extLst>
            </p:cNvPr>
            <p:cNvSpPr txBox="1"/>
            <p:nvPr/>
          </p:nvSpPr>
          <p:spPr>
            <a:xfrm>
              <a:off x="5483476" y="5146058"/>
              <a:ext cx="649537" cy="369332"/>
            </a:xfrm>
            <a:prstGeom prst="rect">
              <a:avLst/>
            </a:prstGeom>
            <a:noFill/>
          </p:spPr>
          <p:txBody>
            <a:bodyPr wrap="none" rtlCol="0">
              <a:spAutoFit/>
            </a:bodyPr>
            <a:lstStyle/>
            <a:p>
              <a:r>
                <a:rPr lang="en-US" dirty="0"/>
                <a:t>Time</a:t>
              </a:r>
            </a:p>
          </p:txBody>
        </p:sp>
        <p:sp>
          <p:nvSpPr>
            <p:cNvPr id="18" name="Line 7">
              <a:extLst>
                <a:ext uri="{FF2B5EF4-FFF2-40B4-BE49-F238E27FC236}">
                  <a16:creationId xmlns:a16="http://schemas.microsoft.com/office/drawing/2014/main" id="{0FE4B9B8-F8DA-C943-9DDC-C47ABA19C049}"/>
                </a:ext>
              </a:extLst>
            </p:cNvPr>
            <p:cNvSpPr>
              <a:spLocks noChangeShapeType="1"/>
            </p:cNvSpPr>
            <p:nvPr/>
          </p:nvSpPr>
          <p:spPr bwMode="auto">
            <a:xfrm flipV="1">
              <a:off x="3980330" y="2770085"/>
              <a:ext cx="603330" cy="569913"/>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
          <p:nvSpPr>
            <p:cNvPr id="19" name="Text Box 4">
              <a:extLst>
                <a:ext uri="{FF2B5EF4-FFF2-40B4-BE49-F238E27FC236}">
                  <a16:creationId xmlns:a16="http://schemas.microsoft.com/office/drawing/2014/main" id="{1F045676-6973-D448-B76A-FF6A02856621}"/>
                </a:ext>
              </a:extLst>
            </p:cNvPr>
            <p:cNvSpPr txBox="1">
              <a:spLocks noChangeArrowheads="1"/>
            </p:cNvSpPr>
            <p:nvPr/>
          </p:nvSpPr>
          <p:spPr bwMode="auto">
            <a:xfrm>
              <a:off x="3098075" y="3358493"/>
              <a:ext cx="1759008"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dirty="0"/>
                <a:t>Inertial response</a:t>
              </a:r>
            </a:p>
          </p:txBody>
        </p:sp>
        <p:sp>
          <p:nvSpPr>
            <p:cNvPr id="20" name="Text Box 4">
              <a:extLst>
                <a:ext uri="{FF2B5EF4-FFF2-40B4-BE49-F238E27FC236}">
                  <a16:creationId xmlns:a16="http://schemas.microsoft.com/office/drawing/2014/main" id="{A90162C6-0C9A-EA4B-886D-9432D3FD440F}"/>
                </a:ext>
              </a:extLst>
            </p:cNvPr>
            <p:cNvSpPr txBox="1">
              <a:spLocks noChangeArrowheads="1"/>
            </p:cNvSpPr>
            <p:nvPr/>
          </p:nvSpPr>
          <p:spPr bwMode="auto">
            <a:xfrm>
              <a:off x="4509187" y="3833712"/>
              <a:ext cx="1706108"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dirty="0"/>
                <a:t>Frequency nadir</a:t>
              </a:r>
            </a:p>
          </p:txBody>
        </p:sp>
        <p:sp>
          <p:nvSpPr>
            <p:cNvPr id="21" name="Line 7">
              <a:extLst>
                <a:ext uri="{FF2B5EF4-FFF2-40B4-BE49-F238E27FC236}">
                  <a16:creationId xmlns:a16="http://schemas.microsoft.com/office/drawing/2014/main" id="{16B39E01-49D7-CB44-9AB1-CA2EA4279656}"/>
                </a:ext>
              </a:extLst>
            </p:cNvPr>
            <p:cNvSpPr>
              <a:spLocks noChangeShapeType="1"/>
            </p:cNvSpPr>
            <p:nvPr/>
          </p:nvSpPr>
          <p:spPr bwMode="auto">
            <a:xfrm flipH="1" flipV="1">
              <a:off x="4857082" y="3263796"/>
              <a:ext cx="385363" cy="569914"/>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grpSp>
    </p:spTree>
    <p:extLst>
      <p:ext uri="{BB962C8B-B14F-4D97-AF65-F5344CB8AC3E}">
        <p14:creationId xmlns:p14="http://schemas.microsoft.com/office/powerpoint/2010/main" val="38755960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1EB80B2-4F31-AC43-B82C-9578EDF3A1E0}"/>
              </a:ext>
            </a:extLst>
          </p:cNvPr>
          <p:cNvSpPr>
            <a:spLocks noGrp="1"/>
          </p:cNvSpPr>
          <p:nvPr>
            <p:ph type="body" sz="quarter" idx="10"/>
          </p:nvPr>
        </p:nvSpPr>
        <p:spPr/>
        <p:txBody>
          <a:bodyPr/>
          <a:lstStyle/>
          <a:p>
            <a:r>
              <a:rPr lang="en-US" dirty="0"/>
              <a:t>Loss of 1200 MW in the GB system on 4/18/2022</a:t>
            </a:r>
          </a:p>
        </p:txBody>
      </p:sp>
      <p:pic>
        <p:nvPicPr>
          <p:cNvPr id="4" name="Picture 3" descr="Chart&#10;&#10;Description automatically generated">
            <a:extLst>
              <a:ext uri="{FF2B5EF4-FFF2-40B4-BE49-F238E27FC236}">
                <a16:creationId xmlns:a16="http://schemas.microsoft.com/office/drawing/2014/main" id="{7B04AD02-920C-BF9E-41AF-5EC77C47B027}"/>
              </a:ext>
            </a:extLst>
          </p:cNvPr>
          <p:cNvPicPr>
            <a:picLocks noChangeAspect="1"/>
          </p:cNvPicPr>
          <p:nvPr/>
        </p:nvPicPr>
        <p:blipFill>
          <a:blip r:embed="rId2"/>
          <a:stretch>
            <a:fillRect/>
          </a:stretch>
        </p:blipFill>
        <p:spPr>
          <a:xfrm>
            <a:off x="1805158" y="1491569"/>
            <a:ext cx="8888478" cy="5125997"/>
          </a:xfrm>
          <a:prstGeom prst="rect">
            <a:avLst/>
          </a:prstGeom>
        </p:spPr>
      </p:pic>
    </p:spTree>
    <p:extLst>
      <p:ext uri="{BB962C8B-B14F-4D97-AF65-F5344CB8AC3E}">
        <p14:creationId xmlns:p14="http://schemas.microsoft.com/office/powerpoint/2010/main" val="2756444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090158-0EE7-4EED-7BAD-43D024306ED6}"/>
              </a:ext>
            </a:extLst>
          </p:cNvPr>
          <p:cNvSpPr>
            <a:spLocks noGrp="1"/>
          </p:cNvSpPr>
          <p:nvPr>
            <p:ph type="body" sz="quarter" idx="10"/>
          </p:nvPr>
        </p:nvSpPr>
        <p:spPr/>
        <p:txBody>
          <a:bodyPr/>
          <a:lstStyle/>
          <a:p>
            <a:r>
              <a:rPr lang="en-US" dirty="0"/>
              <a:t>Loss of generation event in the Western US 11/26/2022</a:t>
            </a:r>
          </a:p>
        </p:txBody>
      </p:sp>
      <p:pic>
        <p:nvPicPr>
          <p:cNvPr id="6" name="Online Media 5" descr="20221126-070441_WECC_Generation Trip">
            <a:hlinkClick r:id="" action="ppaction://media"/>
            <a:extLst>
              <a:ext uri="{FF2B5EF4-FFF2-40B4-BE49-F238E27FC236}">
                <a16:creationId xmlns:a16="http://schemas.microsoft.com/office/drawing/2014/main" id="{54EFB4A2-808B-7317-A06E-F636453D23CE}"/>
              </a:ext>
            </a:extLst>
          </p:cNvPr>
          <p:cNvPicPr>
            <a:picLocks noRot="1" noChangeAspect="1"/>
          </p:cNvPicPr>
          <p:nvPr>
            <a:videoFile r:link="rId1"/>
          </p:nvPr>
        </p:nvPicPr>
        <p:blipFill>
          <a:blip r:embed="rId3"/>
          <a:stretch>
            <a:fillRect/>
          </a:stretch>
        </p:blipFill>
        <p:spPr>
          <a:xfrm>
            <a:off x="1503881" y="1428472"/>
            <a:ext cx="9184237" cy="5189094"/>
          </a:xfrm>
          <a:prstGeom prst="rect">
            <a:avLst/>
          </a:prstGeom>
        </p:spPr>
      </p:pic>
    </p:spTree>
    <p:extLst>
      <p:ext uri="{BB962C8B-B14F-4D97-AF65-F5344CB8AC3E}">
        <p14:creationId xmlns:p14="http://schemas.microsoft.com/office/powerpoint/2010/main" val="11216264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1EB80B2-4F31-AC43-B82C-9578EDF3A1E0}"/>
              </a:ext>
            </a:extLst>
          </p:cNvPr>
          <p:cNvSpPr>
            <a:spLocks noGrp="1"/>
          </p:cNvSpPr>
          <p:nvPr>
            <p:ph type="body" sz="quarter" idx="10"/>
          </p:nvPr>
        </p:nvSpPr>
        <p:spPr/>
        <p:txBody>
          <a:bodyPr/>
          <a:lstStyle/>
          <a:p>
            <a:r>
              <a:rPr lang="en-US" dirty="0"/>
              <a:t>Major incidents</a:t>
            </a:r>
          </a:p>
        </p:txBody>
      </p:sp>
      <p:sp>
        <p:nvSpPr>
          <p:cNvPr id="2" name="Content Placeholder 1">
            <a:extLst>
              <a:ext uri="{FF2B5EF4-FFF2-40B4-BE49-F238E27FC236}">
                <a16:creationId xmlns:a16="http://schemas.microsoft.com/office/drawing/2014/main" id="{281A38EE-6149-FE4D-9CCA-02577B5C3843}"/>
              </a:ext>
            </a:extLst>
          </p:cNvPr>
          <p:cNvSpPr>
            <a:spLocks noGrp="1"/>
          </p:cNvSpPr>
          <p:nvPr>
            <p:ph sz="quarter" idx="12"/>
          </p:nvPr>
        </p:nvSpPr>
        <p:spPr>
          <a:xfrm>
            <a:off x="895678" y="1642118"/>
            <a:ext cx="10290878" cy="4730750"/>
          </a:xfrm>
        </p:spPr>
        <p:txBody>
          <a:bodyPr/>
          <a:lstStyle/>
          <a:p>
            <a:r>
              <a:rPr lang="en-US" sz="2800" dirty="0"/>
              <a:t>What if generators do not react fast enough to a large imbalance?</a:t>
            </a:r>
          </a:p>
          <a:p>
            <a:r>
              <a:rPr lang="en-US" sz="2800" dirty="0"/>
              <a:t>Frequency continues to decrease</a:t>
            </a:r>
          </a:p>
          <a:p>
            <a:r>
              <a:rPr lang="en-US" sz="2800" dirty="0"/>
              <a:t>Operating generators at too low a speed will damage them</a:t>
            </a:r>
          </a:p>
          <a:p>
            <a:pPr lvl="1"/>
            <a:r>
              <a:rPr lang="en-US" sz="2400" dirty="0"/>
              <a:t>Automatic disconnection</a:t>
            </a:r>
          </a:p>
          <a:p>
            <a:r>
              <a:rPr lang="en-US" sz="2800" dirty="0"/>
              <a:t>Last line of defense: under-frequency load shedding</a:t>
            </a:r>
          </a:p>
          <a:p>
            <a:endParaRPr lang="en-US" dirty="0"/>
          </a:p>
        </p:txBody>
      </p:sp>
    </p:spTree>
    <p:extLst>
      <p:ext uri="{BB962C8B-B14F-4D97-AF65-F5344CB8AC3E}">
        <p14:creationId xmlns:p14="http://schemas.microsoft.com/office/powerpoint/2010/main" val="27613807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3FB5B77-62EA-8742-9E86-CD76B65B627B}"/>
              </a:ext>
            </a:extLst>
          </p:cNvPr>
          <p:cNvSpPr>
            <a:spLocks noGrp="1"/>
          </p:cNvSpPr>
          <p:nvPr>
            <p:ph type="body" sz="quarter" idx="10"/>
          </p:nvPr>
        </p:nvSpPr>
        <p:spPr/>
        <p:txBody>
          <a:bodyPr/>
          <a:lstStyle/>
          <a:p>
            <a:r>
              <a:rPr lang="en-US" dirty="0"/>
              <a:t>Underfrequency load shedding in WECC</a:t>
            </a:r>
          </a:p>
        </p:txBody>
      </p:sp>
      <p:graphicFrame>
        <p:nvGraphicFramePr>
          <p:cNvPr id="7" name="Content Placeholder 5">
            <a:extLst>
              <a:ext uri="{FF2B5EF4-FFF2-40B4-BE49-F238E27FC236}">
                <a16:creationId xmlns:a16="http://schemas.microsoft.com/office/drawing/2014/main" id="{DEA62F51-994C-FF4D-A6B7-DA555FF1FB80}"/>
              </a:ext>
            </a:extLst>
          </p:cNvPr>
          <p:cNvGraphicFramePr>
            <a:graphicFrameLocks/>
          </p:cNvGraphicFramePr>
          <p:nvPr>
            <p:extLst>
              <p:ext uri="{D42A27DB-BD31-4B8C-83A1-F6EECF244321}">
                <p14:modId xmlns:p14="http://schemas.microsoft.com/office/powerpoint/2010/main" val="511053915"/>
              </p:ext>
            </p:extLst>
          </p:nvPr>
        </p:nvGraphicFramePr>
        <p:xfrm>
          <a:off x="1278033" y="1874520"/>
          <a:ext cx="9810405" cy="3108960"/>
        </p:xfrm>
        <a:graphic>
          <a:graphicData uri="http://schemas.openxmlformats.org/drawingml/2006/table">
            <a:tbl>
              <a:tblPr firstRow="1" bandRow="1">
                <a:tableStyleId>{B301B821-A1FF-4177-AEE7-76D212191A09}</a:tableStyleId>
              </a:tblPr>
              <a:tblGrid>
                <a:gridCol w="3270135">
                  <a:extLst>
                    <a:ext uri="{9D8B030D-6E8A-4147-A177-3AD203B41FA5}">
                      <a16:colId xmlns:a16="http://schemas.microsoft.com/office/drawing/2014/main" val="20000"/>
                    </a:ext>
                  </a:extLst>
                </a:gridCol>
                <a:gridCol w="3270135">
                  <a:extLst>
                    <a:ext uri="{9D8B030D-6E8A-4147-A177-3AD203B41FA5}">
                      <a16:colId xmlns:a16="http://schemas.microsoft.com/office/drawing/2014/main" val="20001"/>
                    </a:ext>
                  </a:extLst>
                </a:gridCol>
                <a:gridCol w="3270135">
                  <a:extLst>
                    <a:ext uri="{9D8B030D-6E8A-4147-A177-3AD203B41FA5}">
                      <a16:colId xmlns:a16="http://schemas.microsoft.com/office/drawing/2014/main" val="20002"/>
                    </a:ext>
                  </a:extLst>
                </a:gridCol>
              </a:tblGrid>
              <a:tr h="459740">
                <a:tc>
                  <a:txBody>
                    <a:bodyPr/>
                    <a:lstStyle/>
                    <a:p>
                      <a:pPr algn="ctr"/>
                      <a:r>
                        <a:rPr lang="en-US" sz="2800" dirty="0">
                          <a:solidFill>
                            <a:schemeClr val="tx1"/>
                          </a:solidFill>
                        </a:rPr>
                        <a:t>Block</a:t>
                      </a:r>
                    </a:p>
                  </a:txBody>
                  <a:tcPr/>
                </a:tc>
                <a:tc>
                  <a:txBody>
                    <a:bodyPr/>
                    <a:lstStyle/>
                    <a:p>
                      <a:pPr algn="ctr"/>
                      <a:r>
                        <a:rPr lang="en-US" sz="2800" dirty="0">
                          <a:solidFill>
                            <a:schemeClr val="tx1"/>
                          </a:solidFill>
                        </a:rPr>
                        <a:t>% of Load</a:t>
                      </a:r>
                    </a:p>
                  </a:txBody>
                  <a:tcPr/>
                </a:tc>
                <a:tc>
                  <a:txBody>
                    <a:bodyPr/>
                    <a:lstStyle/>
                    <a:p>
                      <a:pPr algn="ctr"/>
                      <a:r>
                        <a:rPr lang="en-US" sz="2800" dirty="0">
                          <a:solidFill>
                            <a:schemeClr val="tx1"/>
                          </a:solidFill>
                        </a:rPr>
                        <a:t>Frequency</a:t>
                      </a:r>
                    </a:p>
                  </a:txBody>
                  <a:tcPr/>
                </a:tc>
                <a:extLst>
                  <a:ext uri="{0D108BD9-81ED-4DB2-BD59-A6C34878D82A}">
                    <a16:rowId xmlns:a16="http://schemas.microsoft.com/office/drawing/2014/main" val="10000"/>
                  </a:ext>
                </a:extLst>
              </a:tr>
              <a:tr h="459740">
                <a:tc>
                  <a:txBody>
                    <a:bodyPr/>
                    <a:lstStyle/>
                    <a:p>
                      <a:pPr algn="ctr"/>
                      <a:r>
                        <a:rPr lang="en-US" sz="2800" dirty="0"/>
                        <a:t>1</a:t>
                      </a:r>
                    </a:p>
                  </a:txBody>
                  <a:tcPr/>
                </a:tc>
                <a:tc>
                  <a:txBody>
                    <a:bodyPr/>
                    <a:lstStyle/>
                    <a:p>
                      <a:pPr algn="ctr"/>
                      <a:r>
                        <a:rPr lang="en-US" sz="2800" dirty="0"/>
                        <a:t>5.3</a:t>
                      </a:r>
                    </a:p>
                  </a:txBody>
                  <a:tcPr/>
                </a:tc>
                <a:tc>
                  <a:txBody>
                    <a:bodyPr/>
                    <a:lstStyle/>
                    <a:p>
                      <a:pPr algn="ctr"/>
                      <a:r>
                        <a:rPr lang="en-US" sz="2800" dirty="0"/>
                        <a:t>59.1</a:t>
                      </a:r>
                    </a:p>
                  </a:txBody>
                  <a:tcPr/>
                </a:tc>
                <a:extLst>
                  <a:ext uri="{0D108BD9-81ED-4DB2-BD59-A6C34878D82A}">
                    <a16:rowId xmlns:a16="http://schemas.microsoft.com/office/drawing/2014/main" val="10001"/>
                  </a:ext>
                </a:extLst>
              </a:tr>
              <a:tr h="459740">
                <a:tc>
                  <a:txBody>
                    <a:bodyPr/>
                    <a:lstStyle/>
                    <a:p>
                      <a:pPr algn="ctr"/>
                      <a:r>
                        <a:rPr lang="en-US" sz="2800" dirty="0"/>
                        <a:t>2</a:t>
                      </a:r>
                    </a:p>
                  </a:txBody>
                  <a:tcPr/>
                </a:tc>
                <a:tc>
                  <a:txBody>
                    <a:bodyPr/>
                    <a:lstStyle/>
                    <a:p>
                      <a:pPr algn="ctr"/>
                      <a:r>
                        <a:rPr lang="en-US" sz="2800" dirty="0"/>
                        <a:t>5.9</a:t>
                      </a:r>
                    </a:p>
                  </a:txBody>
                  <a:tcPr/>
                </a:tc>
                <a:tc>
                  <a:txBody>
                    <a:bodyPr/>
                    <a:lstStyle/>
                    <a:p>
                      <a:pPr algn="ctr"/>
                      <a:r>
                        <a:rPr lang="en-US" sz="2800" dirty="0"/>
                        <a:t>58.9</a:t>
                      </a:r>
                    </a:p>
                  </a:txBody>
                  <a:tcPr/>
                </a:tc>
                <a:extLst>
                  <a:ext uri="{0D108BD9-81ED-4DB2-BD59-A6C34878D82A}">
                    <a16:rowId xmlns:a16="http://schemas.microsoft.com/office/drawing/2014/main" val="10002"/>
                  </a:ext>
                </a:extLst>
              </a:tr>
              <a:tr h="459740">
                <a:tc>
                  <a:txBody>
                    <a:bodyPr/>
                    <a:lstStyle/>
                    <a:p>
                      <a:pPr algn="ctr"/>
                      <a:r>
                        <a:rPr lang="en-US" sz="2800" dirty="0"/>
                        <a:t>3</a:t>
                      </a:r>
                    </a:p>
                  </a:txBody>
                  <a:tcPr/>
                </a:tc>
                <a:tc>
                  <a:txBody>
                    <a:bodyPr/>
                    <a:lstStyle/>
                    <a:p>
                      <a:pPr algn="ctr"/>
                      <a:r>
                        <a:rPr lang="en-US" sz="2800" dirty="0"/>
                        <a:t>6.5</a:t>
                      </a:r>
                    </a:p>
                  </a:txBody>
                  <a:tcPr/>
                </a:tc>
                <a:tc>
                  <a:txBody>
                    <a:bodyPr/>
                    <a:lstStyle/>
                    <a:p>
                      <a:pPr algn="ctr"/>
                      <a:r>
                        <a:rPr lang="en-US" sz="2800" dirty="0"/>
                        <a:t>58.7</a:t>
                      </a:r>
                    </a:p>
                  </a:txBody>
                  <a:tcPr/>
                </a:tc>
                <a:extLst>
                  <a:ext uri="{0D108BD9-81ED-4DB2-BD59-A6C34878D82A}">
                    <a16:rowId xmlns:a16="http://schemas.microsoft.com/office/drawing/2014/main" val="10003"/>
                  </a:ext>
                </a:extLst>
              </a:tr>
              <a:tr h="459740">
                <a:tc>
                  <a:txBody>
                    <a:bodyPr/>
                    <a:lstStyle/>
                    <a:p>
                      <a:pPr algn="ctr"/>
                      <a:r>
                        <a:rPr lang="en-US" sz="2800" dirty="0"/>
                        <a:t>4</a:t>
                      </a:r>
                    </a:p>
                  </a:txBody>
                  <a:tcPr/>
                </a:tc>
                <a:tc>
                  <a:txBody>
                    <a:bodyPr/>
                    <a:lstStyle/>
                    <a:p>
                      <a:pPr algn="ctr"/>
                      <a:r>
                        <a:rPr lang="en-US" sz="2800" dirty="0"/>
                        <a:t>6.7</a:t>
                      </a:r>
                    </a:p>
                  </a:txBody>
                  <a:tcPr/>
                </a:tc>
                <a:tc>
                  <a:txBody>
                    <a:bodyPr/>
                    <a:lstStyle/>
                    <a:p>
                      <a:pPr algn="ctr"/>
                      <a:r>
                        <a:rPr lang="en-US" sz="2800" dirty="0"/>
                        <a:t>58.5</a:t>
                      </a:r>
                    </a:p>
                  </a:txBody>
                  <a:tcPr/>
                </a:tc>
                <a:extLst>
                  <a:ext uri="{0D108BD9-81ED-4DB2-BD59-A6C34878D82A}">
                    <a16:rowId xmlns:a16="http://schemas.microsoft.com/office/drawing/2014/main" val="10004"/>
                  </a:ext>
                </a:extLst>
              </a:tr>
              <a:tr h="459740">
                <a:tc>
                  <a:txBody>
                    <a:bodyPr/>
                    <a:lstStyle/>
                    <a:p>
                      <a:pPr algn="ctr"/>
                      <a:r>
                        <a:rPr lang="en-US" sz="2800" dirty="0"/>
                        <a:t>5</a:t>
                      </a:r>
                    </a:p>
                  </a:txBody>
                  <a:tcPr/>
                </a:tc>
                <a:tc>
                  <a:txBody>
                    <a:bodyPr/>
                    <a:lstStyle/>
                    <a:p>
                      <a:pPr algn="ctr"/>
                      <a:r>
                        <a:rPr lang="en-US" sz="2800" dirty="0"/>
                        <a:t>6.7</a:t>
                      </a:r>
                    </a:p>
                  </a:txBody>
                  <a:tcPr/>
                </a:tc>
                <a:tc>
                  <a:txBody>
                    <a:bodyPr/>
                    <a:lstStyle/>
                    <a:p>
                      <a:pPr algn="ctr"/>
                      <a:r>
                        <a:rPr lang="en-US" sz="2800" dirty="0"/>
                        <a:t>58.3</a:t>
                      </a:r>
                    </a:p>
                  </a:txBody>
                  <a:tcPr/>
                </a:tc>
                <a:extLst>
                  <a:ext uri="{0D108BD9-81ED-4DB2-BD59-A6C34878D82A}">
                    <a16:rowId xmlns:a16="http://schemas.microsoft.com/office/drawing/2014/main" val="10005"/>
                  </a:ext>
                </a:extLst>
              </a:tr>
            </a:tbl>
          </a:graphicData>
        </a:graphic>
      </p:graphicFrame>
      <p:sp>
        <p:nvSpPr>
          <p:cNvPr id="8" name="TextBox 7">
            <a:extLst>
              <a:ext uri="{FF2B5EF4-FFF2-40B4-BE49-F238E27FC236}">
                <a16:creationId xmlns:a16="http://schemas.microsoft.com/office/drawing/2014/main" id="{77AE20D4-3DBB-844E-BDAC-EDBF2FC70833}"/>
              </a:ext>
            </a:extLst>
          </p:cNvPr>
          <p:cNvSpPr txBox="1"/>
          <p:nvPr/>
        </p:nvSpPr>
        <p:spPr>
          <a:xfrm>
            <a:off x="533400" y="5410200"/>
            <a:ext cx="10707438" cy="1200329"/>
          </a:xfrm>
          <a:prstGeom prst="rect">
            <a:avLst/>
          </a:prstGeom>
          <a:noFill/>
        </p:spPr>
        <p:txBody>
          <a:bodyPr wrap="square" rtlCol="0">
            <a:spAutoFit/>
          </a:bodyPr>
          <a:lstStyle/>
          <a:p>
            <a:r>
              <a:rPr lang="en-US" sz="2400" dirty="0"/>
              <a:t>Each block of load must be shed within 14 cycles of the frequency dropping  below the corresponding threshold</a:t>
            </a:r>
          </a:p>
          <a:p>
            <a:r>
              <a:rPr lang="en-US" sz="2400" dirty="0"/>
              <a:t>WECC: Western US interconnection</a:t>
            </a:r>
          </a:p>
        </p:txBody>
      </p:sp>
    </p:spTree>
    <p:extLst>
      <p:ext uri="{BB962C8B-B14F-4D97-AF65-F5344CB8AC3E}">
        <p14:creationId xmlns:p14="http://schemas.microsoft.com/office/powerpoint/2010/main" val="8558992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AADAF1-01F7-5B47-B345-08F00442E429}"/>
              </a:ext>
            </a:extLst>
          </p:cNvPr>
          <p:cNvPicPr>
            <a:picLocks noChangeAspect="1"/>
          </p:cNvPicPr>
          <p:nvPr/>
        </p:nvPicPr>
        <p:blipFill>
          <a:blip r:embed="rId2"/>
          <a:stretch>
            <a:fillRect/>
          </a:stretch>
        </p:blipFill>
        <p:spPr>
          <a:xfrm>
            <a:off x="1016000" y="1309438"/>
            <a:ext cx="10160000" cy="5372100"/>
          </a:xfrm>
          <a:prstGeom prst="rect">
            <a:avLst/>
          </a:prstGeom>
        </p:spPr>
      </p:pic>
      <p:sp>
        <p:nvSpPr>
          <p:cNvPr id="2" name="Text Placeholder 1">
            <a:extLst>
              <a:ext uri="{FF2B5EF4-FFF2-40B4-BE49-F238E27FC236}">
                <a16:creationId xmlns:a16="http://schemas.microsoft.com/office/drawing/2014/main" id="{E07750DF-21BF-274E-88A7-2CE1FF4B61F8}"/>
              </a:ext>
            </a:extLst>
          </p:cNvPr>
          <p:cNvSpPr>
            <a:spLocks noGrp="1"/>
          </p:cNvSpPr>
          <p:nvPr>
            <p:ph type="body" sz="quarter" idx="10"/>
          </p:nvPr>
        </p:nvSpPr>
        <p:spPr/>
        <p:txBody>
          <a:bodyPr/>
          <a:lstStyle/>
          <a:p>
            <a:r>
              <a:rPr lang="en-US" dirty="0"/>
              <a:t>Great Britain, 9 August 2019</a:t>
            </a:r>
          </a:p>
        </p:txBody>
      </p:sp>
    </p:spTree>
    <p:extLst>
      <p:ext uri="{BB962C8B-B14F-4D97-AF65-F5344CB8AC3E}">
        <p14:creationId xmlns:p14="http://schemas.microsoft.com/office/powerpoint/2010/main" val="54598971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A773FE-3081-4440-BEEF-90CB2E8E5B72}"/>
              </a:ext>
            </a:extLst>
          </p:cNvPr>
          <p:cNvSpPr>
            <a:spLocks noGrp="1"/>
          </p:cNvSpPr>
          <p:nvPr>
            <p:ph type="body" sz="quarter" idx="10"/>
          </p:nvPr>
        </p:nvSpPr>
        <p:spPr/>
        <p:txBody>
          <a:bodyPr/>
          <a:lstStyle/>
          <a:p>
            <a:r>
              <a:rPr lang="en-US" dirty="0"/>
              <a:t>Consequences</a:t>
            </a:r>
          </a:p>
        </p:txBody>
      </p:sp>
      <p:pic>
        <p:nvPicPr>
          <p:cNvPr id="4" name="Picture 3">
            <a:extLst>
              <a:ext uri="{FF2B5EF4-FFF2-40B4-BE49-F238E27FC236}">
                <a16:creationId xmlns:a16="http://schemas.microsoft.com/office/drawing/2014/main" id="{55EC7045-E350-404F-B30A-4ECE227C8852}"/>
              </a:ext>
            </a:extLst>
          </p:cNvPr>
          <p:cNvPicPr>
            <a:picLocks noChangeAspect="1"/>
          </p:cNvPicPr>
          <p:nvPr/>
        </p:nvPicPr>
        <p:blipFill>
          <a:blip r:embed="rId2"/>
          <a:stretch>
            <a:fillRect/>
          </a:stretch>
        </p:blipFill>
        <p:spPr>
          <a:xfrm>
            <a:off x="426739" y="1947144"/>
            <a:ext cx="5286625" cy="3357954"/>
          </a:xfrm>
          <a:prstGeom prst="rect">
            <a:avLst/>
          </a:prstGeom>
        </p:spPr>
      </p:pic>
      <p:pic>
        <p:nvPicPr>
          <p:cNvPr id="5" name="Picture 4">
            <a:extLst>
              <a:ext uri="{FF2B5EF4-FFF2-40B4-BE49-F238E27FC236}">
                <a16:creationId xmlns:a16="http://schemas.microsoft.com/office/drawing/2014/main" id="{439A3F62-08B3-1246-A3BC-8D6E4170A3D9}"/>
              </a:ext>
            </a:extLst>
          </p:cNvPr>
          <p:cNvPicPr>
            <a:picLocks noChangeAspect="1"/>
          </p:cNvPicPr>
          <p:nvPr/>
        </p:nvPicPr>
        <p:blipFill>
          <a:blip r:embed="rId3"/>
          <a:stretch>
            <a:fillRect/>
          </a:stretch>
        </p:blipFill>
        <p:spPr>
          <a:xfrm>
            <a:off x="6096000" y="371510"/>
            <a:ext cx="5112121" cy="3254611"/>
          </a:xfrm>
          <a:prstGeom prst="rect">
            <a:avLst/>
          </a:prstGeom>
        </p:spPr>
      </p:pic>
      <p:pic>
        <p:nvPicPr>
          <p:cNvPr id="6" name="Picture 5">
            <a:extLst>
              <a:ext uri="{FF2B5EF4-FFF2-40B4-BE49-F238E27FC236}">
                <a16:creationId xmlns:a16="http://schemas.microsoft.com/office/drawing/2014/main" id="{80D348ED-0A0F-9147-B25D-89736BD2E473}"/>
              </a:ext>
            </a:extLst>
          </p:cNvPr>
          <p:cNvPicPr>
            <a:picLocks noChangeAspect="1"/>
          </p:cNvPicPr>
          <p:nvPr/>
        </p:nvPicPr>
        <p:blipFill>
          <a:blip r:embed="rId4"/>
          <a:stretch>
            <a:fillRect/>
          </a:stretch>
        </p:blipFill>
        <p:spPr>
          <a:xfrm>
            <a:off x="6096000" y="3849506"/>
            <a:ext cx="4676779" cy="2990072"/>
          </a:xfrm>
          <a:prstGeom prst="rect">
            <a:avLst/>
          </a:prstGeom>
        </p:spPr>
      </p:pic>
    </p:spTree>
    <p:extLst>
      <p:ext uri="{BB962C8B-B14F-4D97-AF65-F5344CB8AC3E}">
        <p14:creationId xmlns:p14="http://schemas.microsoft.com/office/powerpoint/2010/main" val="13268557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961907C-651D-3A46-AB3A-7498A02B2A28}"/>
              </a:ext>
            </a:extLst>
          </p:cNvPr>
          <p:cNvSpPr>
            <a:spLocks noGrp="1"/>
          </p:cNvSpPr>
          <p:nvPr>
            <p:ph type="body" sz="quarter" idx="10"/>
          </p:nvPr>
        </p:nvSpPr>
        <p:spPr/>
        <p:txBody>
          <a:bodyPr/>
          <a:lstStyle/>
          <a:p>
            <a:r>
              <a:rPr lang="en-US" dirty="0"/>
              <a:t>Drawing the boundaries of the system</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2D183DB-9C42-4742-A63F-55EF17047F5A}"/>
                  </a:ext>
                </a:extLst>
              </p:cNvPr>
              <p:cNvSpPr>
                <a:spLocks noGrp="1"/>
              </p:cNvSpPr>
              <p:nvPr>
                <p:ph sz="quarter" idx="12"/>
              </p:nvPr>
            </p:nvSpPr>
            <p:spPr>
              <a:xfrm>
                <a:off x="452949" y="1653994"/>
                <a:ext cx="5032156" cy="4730750"/>
              </a:xfrm>
            </p:spPr>
            <p:txBody>
              <a:bodyPr/>
              <a:lstStyle/>
              <a:p>
                <a14:m>
                  <m:oMath xmlns:m="http://schemas.openxmlformats.org/officeDocument/2006/math">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𝑖𝑛</m:t>
                        </m:r>
                      </m:sub>
                    </m:sSub>
                    <m:r>
                      <a:rPr lang="en-US">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𝑜𝑢𝑡</m:t>
                        </m:r>
                      </m:sub>
                    </m:sSub>
                    <m:r>
                      <a:rPr lang="en-US">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𝑠𝑡𝑜𝑟𝑒𝑑</m:t>
                        </m:r>
                      </m:sub>
                    </m:sSub>
                    <m:r>
                      <a:rPr lang="en-US">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𝑙𝑜𝑠𝑠𝑒𝑠</m:t>
                        </m:r>
                      </m:sub>
                    </m:sSub>
                  </m:oMath>
                </a14:m>
                <a:r>
                  <a:rPr lang="en-US" dirty="0"/>
                  <a:t> is always valid</a:t>
                </a:r>
              </a:p>
              <a:p>
                <a:endParaRPr lang="en-US" dirty="0"/>
              </a:p>
              <a:p>
                <a:r>
                  <a:rPr lang="en-US" dirty="0"/>
                  <a:t>Meaning of the terms depends on how we draw the boundaries of the system</a:t>
                </a:r>
              </a:p>
              <a:p>
                <a:endParaRPr lang="en-US" dirty="0"/>
              </a:p>
              <a:p>
                <a:r>
                  <a:rPr lang="en-US" dirty="0"/>
                  <a:t>Particularly important when considering the energy stored</a:t>
                </a:r>
              </a:p>
              <a:p>
                <a:pPr lvl="1"/>
                <a:endParaRPr lang="en-US" dirty="0"/>
              </a:p>
            </p:txBody>
          </p:sp>
        </mc:Choice>
        <mc:Fallback xmlns="">
          <p:sp>
            <p:nvSpPr>
              <p:cNvPr id="5" name="Content Placeholder 4">
                <a:extLst>
                  <a:ext uri="{FF2B5EF4-FFF2-40B4-BE49-F238E27FC236}">
                    <a16:creationId xmlns:a16="http://schemas.microsoft.com/office/drawing/2014/main" id="{22D183DB-9C42-4742-A63F-55EF17047F5A}"/>
                  </a:ext>
                </a:extLst>
              </p:cNvPr>
              <p:cNvSpPr>
                <a:spLocks noGrp="1" noRot="1" noChangeAspect="1" noMove="1" noResize="1" noEditPoints="1" noAdjustHandles="1" noChangeArrowheads="1" noChangeShapeType="1" noTextEdit="1"/>
              </p:cNvSpPr>
              <p:nvPr>
                <p:ph sz="quarter" idx="12"/>
              </p:nvPr>
            </p:nvSpPr>
            <p:spPr>
              <a:xfrm>
                <a:off x="452949" y="1653994"/>
                <a:ext cx="5032156" cy="4730750"/>
              </a:xfrm>
              <a:blipFill>
                <a:blip r:embed="rId2"/>
                <a:stretch>
                  <a:fillRect l="-1508" t="-804"/>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6DA4C67C-B85D-D848-95E6-3CB13528DBD6}"/>
              </a:ext>
            </a:extLst>
          </p:cNvPr>
          <p:cNvGrpSpPr/>
          <p:nvPr/>
        </p:nvGrpSpPr>
        <p:grpSpPr>
          <a:xfrm>
            <a:off x="5618813" y="2275720"/>
            <a:ext cx="6436622" cy="3486454"/>
            <a:chOff x="2413158" y="1732593"/>
            <a:chExt cx="6436622" cy="3486454"/>
          </a:xfrm>
        </p:grpSpPr>
        <mc:AlternateContent xmlns:mc="http://schemas.openxmlformats.org/markup-compatibility/2006" xmlns:a14="http://schemas.microsoft.com/office/drawing/2010/main">
          <mc:Choice Requires="a14">
            <p:sp>
              <p:nvSpPr>
                <p:cNvPr id="20" name="Can 19">
                  <a:extLst>
                    <a:ext uri="{FF2B5EF4-FFF2-40B4-BE49-F238E27FC236}">
                      <a16:creationId xmlns:a16="http://schemas.microsoft.com/office/drawing/2014/main" id="{314E7B1C-E7E2-0E40-AF54-3D29AAC5ADD4}"/>
                    </a:ext>
                  </a:extLst>
                </p:cNvPr>
                <p:cNvSpPr/>
                <p:nvPr/>
              </p:nvSpPr>
              <p:spPr>
                <a:xfrm>
                  <a:off x="4827192" y="4230750"/>
                  <a:ext cx="1575268" cy="787257"/>
                </a:xfrm>
                <a:prstGeom prst="can">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𝑬</m:t>
                            </m:r>
                          </m:e>
                          <m:sub>
                            <m:r>
                              <a:rPr lang="en-US" b="1" i="1" smtClean="0">
                                <a:solidFill>
                                  <a:schemeClr val="tx1"/>
                                </a:solidFill>
                                <a:latin typeface="Cambria Math" panose="02040503050406030204" pitchFamily="18" charset="0"/>
                              </a:rPr>
                              <m:t>𝒔𝒕𝒐𝒓𝒆𝒅</m:t>
                            </m:r>
                          </m:sub>
                        </m:sSub>
                      </m:oMath>
                    </m:oMathPara>
                  </a14:m>
                  <a:endParaRPr lang="en-US" b="1" dirty="0"/>
                </a:p>
              </p:txBody>
            </p:sp>
          </mc:Choice>
          <mc:Fallback xmlns="">
            <p:sp>
              <p:nvSpPr>
                <p:cNvPr id="20" name="Can 19">
                  <a:extLst>
                    <a:ext uri="{FF2B5EF4-FFF2-40B4-BE49-F238E27FC236}">
                      <a16:creationId xmlns:a16="http://schemas.microsoft.com/office/drawing/2014/main" id="{314E7B1C-E7E2-0E40-AF54-3D29AAC5ADD4}"/>
                    </a:ext>
                  </a:extLst>
                </p:cNvPr>
                <p:cNvSpPr>
                  <a:spLocks noRot="1" noChangeAspect="1" noMove="1" noResize="1" noEditPoints="1" noAdjustHandles="1" noChangeArrowheads="1" noChangeShapeType="1" noTextEdit="1"/>
                </p:cNvSpPr>
                <p:nvPr/>
              </p:nvSpPr>
              <p:spPr>
                <a:xfrm>
                  <a:off x="4827192" y="4230750"/>
                  <a:ext cx="1575268" cy="787257"/>
                </a:xfrm>
                <a:prstGeom prst="can">
                  <a:avLst/>
                </a:prstGeom>
                <a:blipFill>
                  <a:blip r:embed="rId3"/>
                  <a:stretch>
                    <a:fillRect/>
                  </a:stretch>
                </a:blipFill>
                <a:ln w="19050">
                  <a:solidFill>
                    <a:schemeClr val="tx1"/>
                  </a:solidFill>
                </a:ln>
              </p:spPr>
              <p:txBody>
                <a:bodyPr/>
                <a:lstStyle/>
                <a:p>
                  <a:r>
                    <a:rPr lang="en-US">
                      <a:noFill/>
                    </a:rPr>
                    <a:t> </a:t>
                  </a:r>
                </a:p>
              </p:txBody>
            </p:sp>
          </mc:Fallback>
        </mc:AlternateContent>
        <p:sp>
          <p:nvSpPr>
            <p:cNvPr id="21" name="Bent Arrow 20">
              <a:extLst>
                <a:ext uri="{FF2B5EF4-FFF2-40B4-BE49-F238E27FC236}">
                  <a16:creationId xmlns:a16="http://schemas.microsoft.com/office/drawing/2014/main" id="{CC18CC58-3185-3E4D-B372-F46D4BBAAA3C}"/>
                </a:ext>
              </a:extLst>
            </p:cNvPr>
            <p:cNvSpPr/>
            <p:nvPr/>
          </p:nvSpPr>
          <p:spPr>
            <a:xfrm rot="5400000">
              <a:off x="3750710" y="2406720"/>
              <a:ext cx="918250" cy="2809982"/>
            </a:xfrm>
            <a:prstGeom prst="bentArrow">
              <a:avLst>
                <a:gd name="adj1" fmla="val 31714"/>
                <a:gd name="adj2" fmla="val 31714"/>
                <a:gd name="adj3" fmla="val 25000"/>
                <a:gd name="adj4" fmla="val 59414"/>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
          <p:nvSpPr>
            <p:cNvPr id="22" name="Rectangle 21">
              <a:extLst>
                <a:ext uri="{FF2B5EF4-FFF2-40B4-BE49-F238E27FC236}">
                  <a16:creationId xmlns:a16="http://schemas.microsoft.com/office/drawing/2014/main" id="{A3DBD5AF-3699-E445-A63C-07E36C66A9BF}"/>
                </a:ext>
              </a:extLst>
            </p:cNvPr>
            <p:cNvSpPr/>
            <p:nvPr/>
          </p:nvSpPr>
          <p:spPr>
            <a:xfrm>
              <a:off x="2804844" y="3052072"/>
              <a:ext cx="5013790" cy="29730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3" name="Bent Arrow 22">
              <a:extLst>
                <a:ext uri="{FF2B5EF4-FFF2-40B4-BE49-F238E27FC236}">
                  <a16:creationId xmlns:a16="http://schemas.microsoft.com/office/drawing/2014/main" id="{71BFEF5D-8D7E-C843-9B03-D42DC3F4FD2A}"/>
                </a:ext>
              </a:extLst>
            </p:cNvPr>
            <p:cNvSpPr/>
            <p:nvPr/>
          </p:nvSpPr>
          <p:spPr>
            <a:xfrm>
              <a:off x="5788206" y="3109453"/>
              <a:ext cx="2307830" cy="1265031"/>
            </a:xfrm>
            <a:prstGeom prst="bentArrow">
              <a:avLst>
                <a:gd name="adj1" fmla="val 25814"/>
                <a:gd name="adj2" fmla="val 31714"/>
                <a:gd name="adj3" fmla="val 25000"/>
                <a:gd name="adj4" fmla="val 59414"/>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
          <p:nvSpPr>
            <p:cNvPr id="24" name="Bent Arrow 23">
              <a:extLst>
                <a:ext uri="{FF2B5EF4-FFF2-40B4-BE49-F238E27FC236}">
                  <a16:creationId xmlns:a16="http://schemas.microsoft.com/office/drawing/2014/main" id="{7AA45533-EB14-E340-AD1D-24D079ABD3EA}"/>
                </a:ext>
              </a:extLst>
            </p:cNvPr>
            <p:cNvSpPr/>
            <p:nvPr/>
          </p:nvSpPr>
          <p:spPr>
            <a:xfrm rot="16200000" flipV="1">
              <a:off x="3938214" y="997245"/>
              <a:ext cx="918250" cy="3184990"/>
            </a:xfrm>
            <a:prstGeom prst="bentArrow">
              <a:avLst>
                <a:gd name="adj1" fmla="val 31714"/>
                <a:gd name="adj2" fmla="val 31714"/>
                <a:gd name="adj3" fmla="val 25000"/>
                <a:gd name="adj4" fmla="val 59414"/>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mc:AlternateContent xmlns:mc="http://schemas.openxmlformats.org/markup-compatibility/2006" xmlns:a14="http://schemas.microsoft.com/office/drawing/2010/main">
          <mc:Choice Requires="a14">
            <p:sp>
              <p:nvSpPr>
                <p:cNvPr id="25" name="Right Arrow 24">
                  <a:extLst>
                    <a:ext uri="{FF2B5EF4-FFF2-40B4-BE49-F238E27FC236}">
                      <a16:creationId xmlns:a16="http://schemas.microsoft.com/office/drawing/2014/main" id="{33700EC8-14CB-9B4E-A896-C4C39BBA9934}"/>
                    </a:ext>
                  </a:extLst>
                </p:cNvPr>
                <p:cNvSpPr/>
                <p:nvPr/>
              </p:nvSpPr>
              <p:spPr>
                <a:xfrm>
                  <a:off x="7773563" y="2741820"/>
                  <a:ext cx="1076217" cy="1242806"/>
                </a:xfrm>
                <a:prstGeom prst="rightArrow">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𝑬</m:t>
                            </m:r>
                          </m:e>
                          <m:sub>
                            <m:r>
                              <a:rPr lang="en-US" b="1" i="1" smtClean="0">
                                <a:solidFill>
                                  <a:schemeClr val="tx1"/>
                                </a:solidFill>
                                <a:latin typeface="Cambria Math" panose="02040503050406030204" pitchFamily="18" charset="0"/>
                              </a:rPr>
                              <m:t>𝒐𝒖𝒕</m:t>
                            </m:r>
                          </m:sub>
                        </m:sSub>
                      </m:oMath>
                    </m:oMathPara>
                  </a14:m>
                  <a:endParaRPr lang="en-US" b="1" dirty="0"/>
                </a:p>
              </p:txBody>
            </p:sp>
          </mc:Choice>
          <mc:Fallback xmlns="">
            <p:sp>
              <p:nvSpPr>
                <p:cNvPr id="25" name="Right Arrow 24">
                  <a:extLst>
                    <a:ext uri="{FF2B5EF4-FFF2-40B4-BE49-F238E27FC236}">
                      <a16:creationId xmlns:a16="http://schemas.microsoft.com/office/drawing/2014/main" id="{33700EC8-14CB-9B4E-A896-C4C39BBA9934}"/>
                    </a:ext>
                  </a:extLst>
                </p:cNvPr>
                <p:cNvSpPr>
                  <a:spLocks noRot="1" noChangeAspect="1" noMove="1" noResize="1" noEditPoints="1" noAdjustHandles="1" noChangeArrowheads="1" noChangeShapeType="1" noTextEdit="1"/>
                </p:cNvSpPr>
                <p:nvPr/>
              </p:nvSpPr>
              <p:spPr>
                <a:xfrm>
                  <a:off x="7773563" y="2741820"/>
                  <a:ext cx="1076217" cy="1242806"/>
                </a:xfrm>
                <a:prstGeom prst="rightArrow">
                  <a:avLst/>
                </a:prstGeom>
                <a:blipFill>
                  <a:blip r:embed="rId4"/>
                  <a:stretch>
                    <a:fillRect/>
                  </a:stretch>
                </a:blipFill>
                <a:ln w="19050">
                  <a:solidFill>
                    <a:schemeClr val="tx1"/>
                  </a:solidFill>
                </a:ln>
              </p:spPr>
              <p:txBody>
                <a:bodyPr/>
                <a:lstStyle/>
                <a:p>
                  <a:r>
                    <a:rPr lang="en-US">
                      <a:noFill/>
                    </a:rPr>
                    <a:t> </a:t>
                  </a:r>
                </a:p>
              </p:txBody>
            </p:sp>
          </mc:Fallback>
        </mc:AlternateContent>
        <p:sp>
          <p:nvSpPr>
            <p:cNvPr id="26" name="Rectangle 25">
              <a:extLst>
                <a:ext uri="{FF2B5EF4-FFF2-40B4-BE49-F238E27FC236}">
                  <a16:creationId xmlns:a16="http://schemas.microsoft.com/office/drawing/2014/main" id="{5F41E94A-1D31-4048-91A9-9FCAB8DF6E22}"/>
                </a:ext>
              </a:extLst>
            </p:cNvPr>
            <p:cNvSpPr/>
            <p:nvPr/>
          </p:nvSpPr>
          <p:spPr>
            <a:xfrm>
              <a:off x="7736427" y="3683000"/>
              <a:ext cx="270923" cy="260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7" name="Rectangle 26">
              <a:extLst>
                <a:ext uri="{FF2B5EF4-FFF2-40B4-BE49-F238E27FC236}">
                  <a16:creationId xmlns:a16="http://schemas.microsoft.com/office/drawing/2014/main" id="{166CA377-3E0E-E94B-9879-D68E32487139}"/>
                </a:ext>
              </a:extLst>
            </p:cNvPr>
            <p:cNvSpPr/>
            <p:nvPr/>
          </p:nvSpPr>
          <p:spPr>
            <a:xfrm>
              <a:off x="3370217" y="2504967"/>
              <a:ext cx="4403346" cy="2704569"/>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mc:AlternateContent xmlns:mc="http://schemas.openxmlformats.org/markup-compatibility/2006" xmlns:a14="http://schemas.microsoft.com/office/drawing/2010/main">
          <mc:Choice Requires="a14">
            <p:sp>
              <p:nvSpPr>
                <p:cNvPr id="28" name="Right Arrow 27">
                  <a:extLst>
                    <a:ext uri="{FF2B5EF4-FFF2-40B4-BE49-F238E27FC236}">
                      <a16:creationId xmlns:a16="http://schemas.microsoft.com/office/drawing/2014/main" id="{D0E02282-B25A-2A4A-8C01-A636C02534B0}"/>
                    </a:ext>
                  </a:extLst>
                </p:cNvPr>
                <p:cNvSpPr/>
                <p:nvPr/>
              </p:nvSpPr>
              <p:spPr>
                <a:xfrm>
                  <a:off x="2413158" y="2301413"/>
                  <a:ext cx="1253447" cy="1797512"/>
                </a:xfrm>
                <a:prstGeom prst="rightArrow">
                  <a:avLst>
                    <a:gd name="adj1" fmla="val 50000"/>
                    <a:gd name="adj2" fmla="val 49305"/>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𝑬</m:t>
                            </m:r>
                          </m:e>
                          <m:sub>
                            <m:r>
                              <a:rPr lang="en-US" b="1" i="1" smtClean="0">
                                <a:solidFill>
                                  <a:schemeClr val="tx1"/>
                                </a:solidFill>
                                <a:latin typeface="Cambria Math" panose="02040503050406030204" pitchFamily="18" charset="0"/>
                              </a:rPr>
                              <m:t>𝒊𝒏</m:t>
                            </m:r>
                          </m:sub>
                        </m:sSub>
                      </m:oMath>
                    </m:oMathPara>
                  </a14:m>
                  <a:endParaRPr lang="en-US" b="1" dirty="0"/>
                </a:p>
              </p:txBody>
            </p:sp>
          </mc:Choice>
          <mc:Fallback xmlns="">
            <p:sp>
              <p:nvSpPr>
                <p:cNvPr id="28" name="Right Arrow 27">
                  <a:extLst>
                    <a:ext uri="{FF2B5EF4-FFF2-40B4-BE49-F238E27FC236}">
                      <a16:creationId xmlns:a16="http://schemas.microsoft.com/office/drawing/2014/main" id="{D0E02282-B25A-2A4A-8C01-A636C02534B0}"/>
                    </a:ext>
                  </a:extLst>
                </p:cNvPr>
                <p:cNvSpPr>
                  <a:spLocks noRot="1" noChangeAspect="1" noMove="1" noResize="1" noEditPoints="1" noAdjustHandles="1" noChangeArrowheads="1" noChangeShapeType="1" noTextEdit="1"/>
                </p:cNvSpPr>
                <p:nvPr/>
              </p:nvSpPr>
              <p:spPr>
                <a:xfrm>
                  <a:off x="2413158" y="2301413"/>
                  <a:ext cx="1253447" cy="1797512"/>
                </a:xfrm>
                <a:prstGeom prst="rightArrow">
                  <a:avLst>
                    <a:gd name="adj1" fmla="val 50000"/>
                    <a:gd name="adj2" fmla="val 49305"/>
                  </a:avLst>
                </a:prstGeom>
                <a:blipFill>
                  <a:blip r:embed="rId5"/>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B92F6B5C-81FD-8E46-9421-69F07D6B5D8A}"/>
                    </a:ext>
                  </a:extLst>
                </p:cNvPr>
                <p:cNvSpPr/>
                <p:nvPr/>
              </p:nvSpPr>
              <p:spPr>
                <a:xfrm>
                  <a:off x="5248027" y="1732593"/>
                  <a:ext cx="9059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𝑬</m:t>
                            </m:r>
                          </m:e>
                          <m:sub>
                            <m:r>
                              <a:rPr lang="en-US" b="1" i="1" smtClean="0">
                                <a:solidFill>
                                  <a:schemeClr val="tx1"/>
                                </a:solidFill>
                                <a:latin typeface="Cambria Math" panose="02040503050406030204" pitchFamily="18" charset="0"/>
                              </a:rPr>
                              <m:t>𝒍𝒐𝒔𝒔𝒆𝒔</m:t>
                            </m:r>
                          </m:sub>
                        </m:sSub>
                      </m:oMath>
                    </m:oMathPara>
                  </a14:m>
                  <a:endParaRPr lang="en-US" b="1" dirty="0"/>
                </a:p>
              </p:txBody>
            </p:sp>
          </mc:Choice>
          <mc:Fallback xmlns="">
            <p:sp>
              <p:nvSpPr>
                <p:cNvPr id="29" name="Rectangle 28">
                  <a:extLst>
                    <a:ext uri="{FF2B5EF4-FFF2-40B4-BE49-F238E27FC236}">
                      <a16:creationId xmlns:a16="http://schemas.microsoft.com/office/drawing/2014/main" id="{B92F6B5C-81FD-8E46-9421-69F07D6B5D8A}"/>
                    </a:ext>
                  </a:extLst>
                </p:cNvPr>
                <p:cNvSpPr>
                  <a:spLocks noRot="1" noChangeAspect="1" noMove="1" noResize="1" noEditPoints="1" noAdjustHandles="1" noChangeArrowheads="1" noChangeShapeType="1" noTextEdit="1"/>
                </p:cNvSpPr>
                <p:nvPr/>
              </p:nvSpPr>
              <p:spPr>
                <a:xfrm>
                  <a:off x="5248027" y="1732593"/>
                  <a:ext cx="905954" cy="369332"/>
                </a:xfrm>
                <a:prstGeom prst="rect">
                  <a:avLst/>
                </a:prstGeom>
                <a:blipFill>
                  <a:blip r:embed="rId6"/>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353F990D-834C-6D4D-B173-C8C063E40E57}"/>
                </a:ext>
              </a:extLst>
            </p:cNvPr>
            <p:cNvSpPr txBox="1"/>
            <p:nvPr/>
          </p:nvSpPr>
          <p:spPr>
            <a:xfrm>
              <a:off x="6320117" y="4911270"/>
              <a:ext cx="1475981" cy="307777"/>
            </a:xfrm>
            <a:prstGeom prst="rect">
              <a:avLst/>
            </a:prstGeom>
            <a:noFill/>
          </p:spPr>
          <p:txBody>
            <a:bodyPr wrap="none" rtlCol="0">
              <a:spAutoFit/>
            </a:bodyPr>
            <a:lstStyle/>
            <a:p>
              <a:r>
                <a:rPr lang="en-US" sz="1400" b="1" dirty="0">
                  <a:cs typeface="Times New Roman" panose="02020603050405020304" pitchFamily="18" charset="0"/>
                </a:rPr>
                <a:t>System boundary</a:t>
              </a:r>
              <a:endParaRPr lang="en-US" sz="1400" b="1" dirty="0">
                <a:highlight>
                  <a:srgbClr val="FFFF00"/>
                </a:highlight>
                <a:cs typeface="Times New Roman" panose="02020603050405020304" pitchFamily="18" charset="0"/>
              </a:endParaRPr>
            </a:p>
          </p:txBody>
        </p:sp>
      </p:grpSp>
    </p:spTree>
    <p:extLst>
      <p:ext uri="{BB962C8B-B14F-4D97-AF65-F5344CB8AC3E}">
        <p14:creationId xmlns:p14="http://schemas.microsoft.com/office/powerpoint/2010/main" val="21007891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EC8BD7-634C-A740-BE2A-3D523579077F}"/>
              </a:ext>
            </a:extLst>
          </p:cNvPr>
          <p:cNvSpPr>
            <a:spLocks noGrp="1"/>
          </p:cNvSpPr>
          <p:nvPr>
            <p:ph type="body" sz="quarter" idx="10"/>
          </p:nvPr>
        </p:nvSpPr>
        <p:spPr/>
        <p:txBody>
          <a:bodyPr/>
          <a:lstStyle/>
          <a:p>
            <a:r>
              <a:rPr lang="en-US" dirty="0"/>
              <a:t>European incident of 4 November 2006</a:t>
            </a:r>
          </a:p>
        </p:txBody>
      </p:sp>
      <p:pic>
        <p:nvPicPr>
          <p:cNvPr id="4" name="Picture 2" descr="PoH">
            <a:extLst>
              <a:ext uri="{FF2B5EF4-FFF2-40B4-BE49-F238E27FC236}">
                <a16:creationId xmlns:a16="http://schemas.microsoft.com/office/drawing/2014/main" id="{F6D42AE0-7354-A94B-B228-E6F12F709136}"/>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1845425" y="1404938"/>
            <a:ext cx="9144000" cy="5453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814950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EC8BD7-634C-A740-BE2A-3D523579077F}"/>
              </a:ext>
            </a:extLst>
          </p:cNvPr>
          <p:cNvSpPr>
            <a:spLocks noGrp="1"/>
          </p:cNvSpPr>
          <p:nvPr>
            <p:ph type="body" sz="quarter" idx="10"/>
          </p:nvPr>
        </p:nvSpPr>
        <p:spPr/>
        <p:txBody>
          <a:bodyPr/>
          <a:lstStyle/>
          <a:p>
            <a:r>
              <a:rPr lang="en-US" dirty="0"/>
              <a:t>European incident of 4 November 2006</a:t>
            </a:r>
          </a:p>
        </p:txBody>
      </p:sp>
      <p:pic>
        <p:nvPicPr>
          <p:cNvPr id="6" name="Picture 4">
            <a:extLst>
              <a:ext uri="{FF2B5EF4-FFF2-40B4-BE49-F238E27FC236}">
                <a16:creationId xmlns:a16="http://schemas.microsoft.com/office/drawing/2014/main" id="{35A22A23-9252-134F-8135-A3007480E25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95678" y="1029810"/>
            <a:ext cx="9182100" cy="578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7" name="Group 14">
            <a:extLst>
              <a:ext uri="{FF2B5EF4-FFF2-40B4-BE49-F238E27FC236}">
                <a16:creationId xmlns:a16="http://schemas.microsoft.com/office/drawing/2014/main" id="{13B7455E-10D7-DC48-8862-D3E70ED57FED}"/>
              </a:ext>
            </a:extLst>
          </p:cNvPr>
          <p:cNvGrpSpPr>
            <a:grpSpLocks/>
          </p:cNvGrpSpPr>
          <p:nvPr/>
        </p:nvGrpSpPr>
        <p:grpSpPr bwMode="auto">
          <a:xfrm>
            <a:off x="1155453" y="1248885"/>
            <a:ext cx="4800600" cy="914400"/>
            <a:chOff x="192" y="816"/>
            <a:chExt cx="3024" cy="576"/>
          </a:xfrm>
        </p:grpSpPr>
        <p:sp>
          <p:nvSpPr>
            <p:cNvPr id="8" name="Oval 5">
              <a:extLst>
                <a:ext uri="{FF2B5EF4-FFF2-40B4-BE49-F238E27FC236}">
                  <a16:creationId xmlns:a16="http://schemas.microsoft.com/office/drawing/2014/main" id="{B2D81947-0BD1-0D44-A8D1-C78CECE26DA0}"/>
                </a:ext>
              </a:extLst>
            </p:cNvPr>
            <p:cNvSpPr>
              <a:spLocks noChangeArrowheads="1"/>
            </p:cNvSpPr>
            <p:nvPr/>
          </p:nvSpPr>
          <p:spPr bwMode="auto">
            <a:xfrm>
              <a:off x="3024" y="1248"/>
              <a:ext cx="192" cy="144"/>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Text Box 6">
              <a:extLst>
                <a:ext uri="{FF2B5EF4-FFF2-40B4-BE49-F238E27FC236}">
                  <a16:creationId xmlns:a16="http://schemas.microsoft.com/office/drawing/2014/main" id="{AAB83B4D-7451-DE42-8046-3332ED698F17}"/>
                </a:ext>
              </a:extLst>
            </p:cNvPr>
            <p:cNvSpPr txBox="1">
              <a:spLocks noChangeArrowheads="1"/>
            </p:cNvSpPr>
            <p:nvPr/>
          </p:nvSpPr>
          <p:spPr bwMode="auto">
            <a:xfrm>
              <a:off x="192" y="816"/>
              <a:ext cx="2454" cy="5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defTabSz="762000">
                <a:defRPr sz="2400">
                  <a:solidFill>
                    <a:schemeClr val="tx1"/>
                  </a:solidFill>
                  <a:latin typeface="Times New Roman" charset="0"/>
                  <a:ea typeface="ＭＳ Ｐゴシック" charset="0"/>
                </a:defRPr>
              </a:lvl1pPr>
              <a:lvl2pPr marL="571500" defTabSz="762000">
                <a:defRPr sz="2400">
                  <a:solidFill>
                    <a:schemeClr val="tx1"/>
                  </a:solidFill>
                  <a:latin typeface="Times New Roman" charset="0"/>
                  <a:ea typeface="ＭＳ Ｐゴシック" charset="0"/>
                </a:defRPr>
              </a:lvl2pPr>
              <a:lvl3pPr marL="1143000" defTabSz="762000">
                <a:defRPr sz="2400">
                  <a:solidFill>
                    <a:schemeClr val="tx1"/>
                  </a:solidFill>
                  <a:latin typeface="Times New Roman" charset="0"/>
                  <a:ea typeface="ＭＳ Ｐゴシック" charset="0"/>
                </a:defRPr>
              </a:lvl3pPr>
              <a:lvl4pPr marL="1714500" defTabSz="762000">
                <a:defRPr sz="2400">
                  <a:solidFill>
                    <a:schemeClr val="tx1"/>
                  </a:solidFill>
                  <a:latin typeface="Times New Roman" charset="0"/>
                  <a:ea typeface="ＭＳ Ｐゴシック" charset="0"/>
                </a:defRPr>
              </a:lvl4pPr>
              <a:lvl5pPr marL="2286000" defTabSz="762000">
                <a:defRPr sz="2400">
                  <a:solidFill>
                    <a:schemeClr val="tx1"/>
                  </a:solidFill>
                  <a:latin typeface="Times New Roman" charset="0"/>
                  <a:ea typeface="ＭＳ Ｐゴシック" charset="0"/>
                </a:defRPr>
              </a:lvl5pPr>
              <a:lvl6pPr marL="2743200" defTabSz="762000" eaLnBrk="0" fontAlgn="base" hangingPunct="0">
                <a:spcBef>
                  <a:spcPct val="0"/>
                </a:spcBef>
                <a:spcAft>
                  <a:spcPct val="0"/>
                </a:spcAft>
                <a:defRPr sz="2400">
                  <a:solidFill>
                    <a:schemeClr val="tx1"/>
                  </a:solidFill>
                  <a:latin typeface="Times New Roman" charset="0"/>
                  <a:ea typeface="ＭＳ Ｐゴシック" charset="0"/>
                </a:defRPr>
              </a:lvl6pPr>
              <a:lvl7pPr marL="3200400" defTabSz="762000" eaLnBrk="0" fontAlgn="base" hangingPunct="0">
                <a:spcBef>
                  <a:spcPct val="0"/>
                </a:spcBef>
                <a:spcAft>
                  <a:spcPct val="0"/>
                </a:spcAft>
                <a:defRPr sz="2400">
                  <a:solidFill>
                    <a:schemeClr val="tx1"/>
                  </a:solidFill>
                  <a:latin typeface="Times New Roman" charset="0"/>
                  <a:ea typeface="ＭＳ Ｐゴシック" charset="0"/>
                </a:defRPr>
              </a:lvl7pPr>
              <a:lvl8pPr marL="3657600" defTabSz="762000" eaLnBrk="0" fontAlgn="base" hangingPunct="0">
                <a:spcBef>
                  <a:spcPct val="0"/>
                </a:spcBef>
                <a:spcAft>
                  <a:spcPct val="0"/>
                </a:spcAft>
                <a:defRPr sz="2400">
                  <a:solidFill>
                    <a:schemeClr val="tx1"/>
                  </a:solidFill>
                  <a:latin typeface="Times New Roman" charset="0"/>
                  <a:ea typeface="ＭＳ Ｐゴシック" charset="0"/>
                </a:defRPr>
              </a:lvl8pPr>
              <a:lvl9pPr marL="4114800" defTabSz="7620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dirty="0">
                  <a:latin typeface="Arial" charset="0"/>
                </a:rPr>
                <a:t>Line disconnected to let the</a:t>
              </a:r>
              <a:br>
                <a:rPr lang="en-US" dirty="0">
                  <a:latin typeface="Arial" charset="0"/>
                </a:rPr>
              </a:br>
              <a:r>
                <a:rPr lang="en-US" dirty="0">
                  <a:latin typeface="Arial" charset="0"/>
                </a:rPr>
                <a:t>ship pass safely</a:t>
              </a:r>
              <a:endParaRPr lang="en-US" dirty="0"/>
            </a:p>
          </p:txBody>
        </p:sp>
        <p:sp>
          <p:nvSpPr>
            <p:cNvPr id="10" name="Line 7">
              <a:extLst>
                <a:ext uri="{FF2B5EF4-FFF2-40B4-BE49-F238E27FC236}">
                  <a16:creationId xmlns:a16="http://schemas.microsoft.com/office/drawing/2014/main" id="{AFA975F3-2270-C345-B6D8-C9CEC2E5508B}"/>
                </a:ext>
              </a:extLst>
            </p:cNvPr>
            <p:cNvSpPr>
              <a:spLocks noChangeShapeType="1"/>
            </p:cNvSpPr>
            <p:nvPr/>
          </p:nvSpPr>
          <p:spPr bwMode="auto">
            <a:xfrm>
              <a:off x="1680" y="1200"/>
              <a:ext cx="1344" cy="96"/>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 name="Group 13">
            <a:extLst>
              <a:ext uri="{FF2B5EF4-FFF2-40B4-BE49-F238E27FC236}">
                <a16:creationId xmlns:a16="http://schemas.microsoft.com/office/drawing/2014/main" id="{CC0B009A-53DA-9742-9919-49EE74F02223}"/>
              </a:ext>
            </a:extLst>
          </p:cNvPr>
          <p:cNvGrpSpPr>
            <a:grpSpLocks/>
          </p:cNvGrpSpPr>
          <p:nvPr/>
        </p:nvGrpSpPr>
        <p:grpSpPr bwMode="auto">
          <a:xfrm>
            <a:off x="4210378" y="2163285"/>
            <a:ext cx="3886200" cy="4114800"/>
            <a:chOff x="2064" y="1392"/>
            <a:chExt cx="2448" cy="2592"/>
          </a:xfrm>
        </p:grpSpPr>
        <p:sp>
          <p:nvSpPr>
            <p:cNvPr id="12" name="Line 9">
              <a:extLst>
                <a:ext uri="{FF2B5EF4-FFF2-40B4-BE49-F238E27FC236}">
                  <a16:creationId xmlns:a16="http://schemas.microsoft.com/office/drawing/2014/main" id="{55CD53EA-61DF-7B49-8734-3EA84F65F63A}"/>
                </a:ext>
              </a:extLst>
            </p:cNvPr>
            <p:cNvSpPr>
              <a:spLocks noChangeShapeType="1"/>
            </p:cNvSpPr>
            <p:nvPr/>
          </p:nvSpPr>
          <p:spPr bwMode="auto">
            <a:xfrm>
              <a:off x="3168" y="1392"/>
              <a:ext cx="1344" cy="1200"/>
            </a:xfrm>
            <a:prstGeom prst="line">
              <a:avLst/>
            </a:prstGeom>
            <a:noFill/>
            <a:ln w="571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Text Box 10">
              <a:extLst>
                <a:ext uri="{FF2B5EF4-FFF2-40B4-BE49-F238E27FC236}">
                  <a16:creationId xmlns:a16="http://schemas.microsoft.com/office/drawing/2014/main" id="{71238204-20A0-AE47-932A-1988E888FFFA}"/>
                </a:ext>
              </a:extLst>
            </p:cNvPr>
            <p:cNvSpPr txBox="1">
              <a:spLocks noChangeArrowheads="1"/>
            </p:cNvSpPr>
            <p:nvPr/>
          </p:nvSpPr>
          <p:spPr bwMode="auto">
            <a:xfrm>
              <a:off x="2064" y="3696"/>
              <a:ext cx="2229"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defTabSz="762000">
                <a:defRPr sz="2400">
                  <a:solidFill>
                    <a:schemeClr val="tx1"/>
                  </a:solidFill>
                  <a:latin typeface="Times New Roman" charset="0"/>
                  <a:ea typeface="ＭＳ Ｐゴシック" charset="0"/>
                </a:defRPr>
              </a:lvl1pPr>
              <a:lvl2pPr marL="571500" defTabSz="762000">
                <a:defRPr sz="2400">
                  <a:solidFill>
                    <a:schemeClr val="tx1"/>
                  </a:solidFill>
                  <a:latin typeface="Times New Roman" charset="0"/>
                  <a:ea typeface="ＭＳ Ｐゴシック" charset="0"/>
                </a:defRPr>
              </a:lvl2pPr>
              <a:lvl3pPr marL="1143000" defTabSz="762000">
                <a:defRPr sz="2400">
                  <a:solidFill>
                    <a:schemeClr val="tx1"/>
                  </a:solidFill>
                  <a:latin typeface="Times New Roman" charset="0"/>
                  <a:ea typeface="ＭＳ Ｐゴシック" charset="0"/>
                </a:defRPr>
              </a:lvl3pPr>
              <a:lvl4pPr marL="1714500" defTabSz="762000">
                <a:defRPr sz="2400">
                  <a:solidFill>
                    <a:schemeClr val="tx1"/>
                  </a:solidFill>
                  <a:latin typeface="Times New Roman" charset="0"/>
                  <a:ea typeface="ＭＳ Ｐゴシック" charset="0"/>
                </a:defRPr>
              </a:lvl4pPr>
              <a:lvl5pPr marL="2286000" defTabSz="762000">
                <a:defRPr sz="2400">
                  <a:solidFill>
                    <a:schemeClr val="tx1"/>
                  </a:solidFill>
                  <a:latin typeface="Times New Roman" charset="0"/>
                  <a:ea typeface="ＭＳ Ｐゴシック" charset="0"/>
                </a:defRPr>
              </a:lvl5pPr>
              <a:lvl6pPr marL="2743200" defTabSz="762000" eaLnBrk="0" fontAlgn="base" hangingPunct="0">
                <a:spcBef>
                  <a:spcPct val="0"/>
                </a:spcBef>
                <a:spcAft>
                  <a:spcPct val="0"/>
                </a:spcAft>
                <a:defRPr sz="2400">
                  <a:solidFill>
                    <a:schemeClr val="tx1"/>
                  </a:solidFill>
                  <a:latin typeface="Times New Roman" charset="0"/>
                  <a:ea typeface="ＭＳ Ｐゴシック" charset="0"/>
                </a:defRPr>
              </a:lvl6pPr>
              <a:lvl7pPr marL="3200400" defTabSz="762000" eaLnBrk="0" fontAlgn="base" hangingPunct="0">
                <a:spcBef>
                  <a:spcPct val="0"/>
                </a:spcBef>
                <a:spcAft>
                  <a:spcPct val="0"/>
                </a:spcAft>
                <a:defRPr sz="2400">
                  <a:solidFill>
                    <a:schemeClr val="tx1"/>
                  </a:solidFill>
                  <a:latin typeface="Times New Roman" charset="0"/>
                  <a:ea typeface="ＭＳ Ｐゴシック" charset="0"/>
                </a:defRPr>
              </a:lvl7pPr>
              <a:lvl8pPr marL="3657600" defTabSz="762000" eaLnBrk="0" fontAlgn="base" hangingPunct="0">
                <a:spcBef>
                  <a:spcPct val="0"/>
                </a:spcBef>
                <a:spcAft>
                  <a:spcPct val="0"/>
                </a:spcAft>
                <a:defRPr sz="2400">
                  <a:solidFill>
                    <a:schemeClr val="tx1"/>
                  </a:solidFill>
                  <a:latin typeface="Times New Roman" charset="0"/>
                  <a:ea typeface="ＭＳ Ｐゴシック" charset="0"/>
                </a:defRPr>
              </a:lvl8pPr>
              <a:lvl9pPr marL="4114800" defTabSz="7620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latin typeface="Arial" charset="0"/>
                </a:rPr>
                <a:t>Other lines disconnected</a:t>
              </a:r>
            </a:p>
          </p:txBody>
        </p:sp>
        <p:sp>
          <p:nvSpPr>
            <p:cNvPr id="14" name="Line 11">
              <a:extLst>
                <a:ext uri="{FF2B5EF4-FFF2-40B4-BE49-F238E27FC236}">
                  <a16:creationId xmlns:a16="http://schemas.microsoft.com/office/drawing/2014/main" id="{42C841D5-8FFE-7048-A474-4879847E7B62}"/>
                </a:ext>
              </a:extLst>
            </p:cNvPr>
            <p:cNvSpPr>
              <a:spLocks noChangeShapeType="1"/>
            </p:cNvSpPr>
            <p:nvPr/>
          </p:nvSpPr>
          <p:spPr bwMode="auto">
            <a:xfrm flipV="1">
              <a:off x="3264" y="2112"/>
              <a:ext cx="528" cy="1584"/>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779914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EC8BD7-634C-A740-BE2A-3D523579077F}"/>
              </a:ext>
            </a:extLst>
          </p:cNvPr>
          <p:cNvSpPr>
            <a:spLocks noGrp="1"/>
          </p:cNvSpPr>
          <p:nvPr>
            <p:ph type="body" sz="quarter" idx="10"/>
          </p:nvPr>
        </p:nvSpPr>
        <p:spPr/>
        <p:txBody>
          <a:bodyPr/>
          <a:lstStyle/>
          <a:p>
            <a:r>
              <a:rPr lang="en-US" dirty="0"/>
              <a:t>European incident of 4 November 2006</a:t>
            </a:r>
          </a:p>
        </p:txBody>
      </p:sp>
      <p:pic>
        <p:nvPicPr>
          <p:cNvPr id="15" name="Picture 4">
            <a:extLst>
              <a:ext uri="{FF2B5EF4-FFF2-40B4-BE49-F238E27FC236}">
                <a16:creationId xmlns:a16="http://schemas.microsoft.com/office/drawing/2014/main" id="{E9CD6523-48D1-EB40-8B8C-9F6AFBCB59C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39347" y="1203290"/>
            <a:ext cx="8420100" cy="5283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10/main" val="2441404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EC8BD7-634C-A740-BE2A-3D523579077F}"/>
              </a:ext>
            </a:extLst>
          </p:cNvPr>
          <p:cNvSpPr>
            <a:spLocks noGrp="1"/>
          </p:cNvSpPr>
          <p:nvPr>
            <p:ph type="body" sz="quarter" idx="10"/>
          </p:nvPr>
        </p:nvSpPr>
        <p:spPr/>
        <p:txBody>
          <a:bodyPr/>
          <a:lstStyle/>
          <a:p>
            <a:r>
              <a:rPr lang="en-US" dirty="0"/>
              <a:t>European incident of 4 November 2006</a:t>
            </a:r>
          </a:p>
        </p:txBody>
      </p:sp>
      <p:pic>
        <p:nvPicPr>
          <p:cNvPr id="5" name="Picture 4">
            <a:extLst>
              <a:ext uri="{FF2B5EF4-FFF2-40B4-BE49-F238E27FC236}">
                <a16:creationId xmlns:a16="http://schemas.microsoft.com/office/drawing/2014/main" id="{673368EF-1785-F347-993C-200D507254AA}"/>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b="7104"/>
          <a:stretch>
            <a:fillRect/>
          </a:stretch>
        </p:blipFill>
        <p:spPr bwMode="auto">
          <a:xfrm>
            <a:off x="524125" y="934315"/>
            <a:ext cx="10604601" cy="50404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sp>
        <p:nvSpPr>
          <p:cNvPr id="6" name="Text Box 5">
            <a:extLst>
              <a:ext uri="{FF2B5EF4-FFF2-40B4-BE49-F238E27FC236}">
                <a16:creationId xmlns:a16="http://schemas.microsoft.com/office/drawing/2014/main" id="{96E406B4-5520-994C-8D32-4AD475702DFF}"/>
              </a:ext>
            </a:extLst>
          </p:cNvPr>
          <p:cNvSpPr txBox="1">
            <a:spLocks noChangeArrowheads="1"/>
          </p:cNvSpPr>
          <p:nvPr/>
        </p:nvSpPr>
        <p:spPr bwMode="auto">
          <a:xfrm>
            <a:off x="215334" y="5974801"/>
            <a:ext cx="11222181"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spAutoFit/>
          </a:bodyPr>
          <a:lstStyle/>
          <a:p>
            <a:r>
              <a:rPr lang="en-US" dirty="0"/>
              <a:t>In the Eastern part of the system, because there was more generation than load, the frequency increased suddenly. This was corrected by reducing the output of the generators. After 45 minutes, the system was reconnected.</a:t>
            </a:r>
          </a:p>
        </p:txBody>
      </p:sp>
    </p:spTree>
    <p:extLst>
      <p:ext uri="{BB962C8B-B14F-4D97-AF65-F5344CB8AC3E}">
        <p14:creationId xmlns:p14="http://schemas.microsoft.com/office/powerpoint/2010/main" val="21029984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EC8BD7-634C-A740-BE2A-3D523579077F}"/>
              </a:ext>
            </a:extLst>
          </p:cNvPr>
          <p:cNvSpPr>
            <a:spLocks noGrp="1"/>
          </p:cNvSpPr>
          <p:nvPr>
            <p:ph type="body" sz="quarter" idx="10"/>
          </p:nvPr>
        </p:nvSpPr>
        <p:spPr/>
        <p:txBody>
          <a:bodyPr/>
          <a:lstStyle/>
          <a:p>
            <a:r>
              <a:rPr lang="en-US" dirty="0"/>
              <a:t>European incident of 4 November 2006</a:t>
            </a:r>
          </a:p>
        </p:txBody>
      </p:sp>
      <p:pic>
        <p:nvPicPr>
          <p:cNvPr id="7" name="Picture 4">
            <a:extLst>
              <a:ext uri="{FF2B5EF4-FFF2-40B4-BE49-F238E27FC236}">
                <a16:creationId xmlns:a16="http://schemas.microsoft.com/office/drawing/2014/main" id="{50499DE0-2422-4147-8496-AB00C960BF43}"/>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t="3644" b="5829"/>
          <a:stretch>
            <a:fillRect/>
          </a:stretch>
        </p:blipFill>
        <p:spPr bwMode="auto">
          <a:xfrm>
            <a:off x="481012" y="990599"/>
            <a:ext cx="10040525" cy="47800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sp>
        <p:nvSpPr>
          <p:cNvPr id="8" name="Text Box 7">
            <a:extLst>
              <a:ext uri="{FF2B5EF4-FFF2-40B4-BE49-F238E27FC236}">
                <a16:creationId xmlns:a16="http://schemas.microsoft.com/office/drawing/2014/main" id="{97DE3ECE-C473-F34D-A907-DBDF8371EFCD}"/>
              </a:ext>
            </a:extLst>
          </p:cNvPr>
          <p:cNvSpPr txBox="1">
            <a:spLocks noChangeArrowheads="1"/>
          </p:cNvSpPr>
          <p:nvPr/>
        </p:nvSpPr>
        <p:spPr bwMode="auto">
          <a:xfrm>
            <a:off x="232506" y="5901715"/>
            <a:ext cx="11709070"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spAutoFit/>
          </a:bodyPr>
          <a:lstStyle/>
          <a:p>
            <a:r>
              <a:rPr lang="en-US" sz="1600" dirty="0"/>
              <a:t>In the Western part of the system, there was much more load than generation. The frequency dropped very fast. To prevent the system from collapsing, 15 million customers were disconnected automatically. Generation was increased to restore frequency to its normal value.</a:t>
            </a:r>
          </a:p>
        </p:txBody>
      </p:sp>
      <p:sp>
        <p:nvSpPr>
          <p:cNvPr id="9" name="Line 5">
            <a:extLst>
              <a:ext uri="{FF2B5EF4-FFF2-40B4-BE49-F238E27FC236}">
                <a16:creationId xmlns:a16="http://schemas.microsoft.com/office/drawing/2014/main" id="{94049727-CEE8-5847-9DE8-518EAE319AD4}"/>
              </a:ext>
            </a:extLst>
          </p:cNvPr>
          <p:cNvSpPr>
            <a:spLocks noChangeShapeType="1"/>
          </p:cNvSpPr>
          <p:nvPr/>
        </p:nvSpPr>
        <p:spPr bwMode="auto">
          <a:xfrm flipH="1">
            <a:off x="3165764" y="2616529"/>
            <a:ext cx="762000" cy="2438400"/>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endParaRPr lang="en-US"/>
          </a:p>
        </p:txBody>
      </p:sp>
      <p:sp>
        <p:nvSpPr>
          <p:cNvPr id="10" name="Text Box 6">
            <a:extLst>
              <a:ext uri="{FF2B5EF4-FFF2-40B4-BE49-F238E27FC236}">
                <a16:creationId xmlns:a16="http://schemas.microsoft.com/office/drawing/2014/main" id="{61327578-BD5F-404D-A22D-C9D3CD4B4FF5}"/>
              </a:ext>
            </a:extLst>
          </p:cNvPr>
          <p:cNvSpPr txBox="1">
            <a:spLocks noChangeArrowheads="1"/>
          </p:cNvSpPr>
          <p:nvPr/>
        </p:nvSpPr>
        <p:spPr bwMode="auto">
          <a:xfrm>
            <a:off x="3394364" y="2235529"/>
            <a:ext cx="3375155" cy="461665"/>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spAutoFit/>
          </a:bodyPr>
          <a:lstStyle/>
          <a:p>
            <a:r>
              <a:rPr lang="en-US" sz="2400" dirty="0">
                <a:solidFill>
                  <a:srgbClr val="FF0000"/>
                </a:solidFill>
              </a:rPr>
              <a:t>Automatic Load Shedding</a:t>
            </a:r>
          </a:p>
        </p:txBody>
      </p:sp>
    </p:spTree>
    <p:extLst>
      <p:ext uri="{BB962C8B-B14F-4D97-AF65-F5344CB8AC3E}">
        <p14:creationId xmlns:p14="http://schemas.microsoft.com/office/powerpoint/2010/main" val="7024880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EC8BD7-634C-A740-BE2A-3D523579077F}"/>
              </a:ext>
            </a:extLst>
          </p:cNvPr>
          <p:cNvSpPr>
            <a:spLocks noGrp="1"/>
          </p:cNvSpPr>
          <p:nvPr>
            <p:ph type="body" sz="quarter" idx="10"/>
          </p:nvPr>
        </p:nvSpPr>
        <p:spPr/>
        <p:txBody>
          <a:bodyPr/>
          <a:lstStyle/>
          <a:p>
            <a:r>
              <a:rPr lang="en-US" dirty="0"/>
              <a:t>European incident of 4 November 2006</a:t>
            </a:r>
          </a:p>
        </p:txBody>
      </p:sp>
      <p:sp>
        <p:nvSpPr>
          <p:cNvPr id="11" name="Rectangle 3">
            <a:extLst>
              <a:ext uri="{FF2B5EF4-FFF2-40B4-BE49-F238E27FC236}">
                <a16:creationId xmlns:a16="http://schemas.microsoft.com/office/drawing/2014/main" id="{AD5E54C1-1A5D-964E-9DE8-45BC73372B2B}"/>
              </a:ext>
            </a:extLst>
          </p:cNvPr>
          <p:cNvSpPr>
            <a:spLocks noChangeArrowheads="1"/>
          </p:cNvSpPr>
          <p:nvPr/>
        </p:nvSpPr>
        <p:spPr bwMode="auto">
          <a:xfrm>
            <a:off x="2981655" y="1876302"/>
            <a:ext cx="5236070" cy="41549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sz="2400" b="1" dirty="0">
                <a:latin typeface="Arial" charset="0"/>
              </a:rPr>
              <a:t>Country 					Load shed</a:t>
            </a:r>
          </a:p>
          <a:p>
            <a:endParaRPr lang="en-US" sz="2400" dirty="0">
              <a:latin typeface="Arial" charset="0"/>
            </a:endParaRPr>
          </a:p>
          <a:p>
            <a:r>
              <a:rPr lang="en-US" sz="2400" dirty="0">
                <a:latin typeface="Arial" charset="0"/>
              </a:rPr>
              <a:t>Austria					1500 MW</a:t>
            </a:r>
          </a:p>
          <a:p>
            <a:r>
              <a:rPr lang="en-US" sz="2400" dirty="0">
                <a:latin typeface="Arial" charset="0"/>
              </a:rPr>
              <a:t>Belgium			  		800 MW</a:t>
            </a:r>
          </a:p>
          <a:p>
            <a:r>
              <a:rPr lang="en-US" sz="2400" dirty="0">
                <a:latin typeface="Arial" charset="0"/>
              </a:rPr>
              <a:t>France					5200 MW</a:t>
            </a:r>
          </a:p>
          <a:p>
            <a:r>
              <a:rPr lang="en-US" sz="2400" dirty="0">
                <a:latin typeface="Arial" charset="0"/>
              </a:rPr>
              <a:t>Germany/E.ON </a:t>
            </a:r>
            <a:r>
              <a:rPr lang="en-US" sz="2400" dirty="0" err="1">
                <a:latin typeface="Arial" charset="0"/>
              </a:rPr>
              <a:t>Netz</a:t>
            </a:r>
            <a:r>
              <a:rPr lang="en-US" sz="2400" dirty="0">
                <a:latin typeface="Arial" charset="0"/>
              </a:rPr>
              <a:t> 	  400 MW</a:t>
            </a:r>
          </a:p>
          <a:p>
            <a:r>
              <a:rPr lang="en-US" sz="2400" dirty="0">
                <a:latin typeface="Arial" charset="0"/>
              </a:rPr>
              <a:t>Germany/RWE TSO 	2000 MW</a:t>
            </a:r>
          </a:p>
          <a:p>
            <a:r>
              <a:rPr lang="en-US" sz="2400" dirty="0">
                <a:latin typeface="Arial" charset="0"/>
              </a:rPr>
              <a:t>Italy						1500 MW</a:t>
            </a:r>
          </a:p>
          <a:p>
            <a:r>
              <a:rPr lang="en-US" sz="2400" dirty="0">
                <a:latin typeface="Arial" charset="0"/>
              </a:rPr>
              <a:t>Netherlands		  		400 MW</a:t>
            </a:r>
          </a:p>
          <a:p>
            <a:r>
              <a:rPr lang="en-US" sz="2400" dirty="0">
                <a:latin typeface="Arial" charset="0"/>
              </a:rPr>
              <a:t>Portugal 		  			500 MW</a:t>
            </a:r>
          </a:p>
          <a:p>
            <a:r>
              <a:rPr lang="en-US" sz="2400" dirty="0">
                <a:latin typeface="Arial" charset="0"/>
              </a:rPr>
              <a:t>Spain						1050 MW</a:t>
            </a:r>
          </a:p>
        </p:txBody>
      </p:sp>
    </p:spTree>
    <p:extLst>
      <p:ext uri="{BB962C8B-B14F-4D97-AF65-F5344CB8AC3E}">
        <p14:creationId xmlns:p14="http://schemas.microsoft.com/office/powerpoint/2010/main" val="34240805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6558F-936F-6943-6AAA-AE5AB206B356}"/>
              </a:ext>
            </a:extLst>
          </p:cNvPr>
          <p:cNvSpPr>
            <a:spLocks noGrp="1"/>
          </p:cNvSpPr>
          <p:nvPr>
            <p:ph type="body" sz="quarter" idx="10"/>
          </p:nvPr>
        </p:nvSpPr>
        <p:spPr>
          <a:xfrm>
            <a:off x="913093" y="1902614"/>
            <a:ext cx="9296400" cy="1526386"/>
          </a:xfrm>
        </p:spPr>
        <p:txBody>
          <a:bodyPr>
            <a:normAutofit/>
          </a:bodyPr>
          <a:lstStyle/>
          <a:p>
            <a:pPr>
              <a:lnSpc>
                <a:spcPct val="90000"/>
              </a:lnSpc>
            </a:pPr>
            <a:r>
              <a:rPr lang="en-US" dirty="0"/>
              <a:t>Incident on DC interconnector</a:t>
            </a:r>
            <a:br>
              <a:rPr lang="en-US" dirty="0"/>
            </a:br>
            <a:r>
              <a:rPr lang="en-US" dirty="0"/>
              <a:t>between Norway and Germany</a:t>
            </a:r>
          </a:p>
        </p:txBody>
      </p:sp>
    </p:spTree>
    <p:extLst>
      <p:ext uri="{BB962C8B-B14F-4D97-AF65-F5344CB8AC3E}">
        <p14:creationId xmlns:p14="http://schemas.microsoft.com/office/powerpoint/2010/main" val="16395318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088262" y="0"/>
            <a:ext cx="8103738" cy="6858000"/>
          </a:xfrm>
          <a:prstGeom prst="rect">
            <a:avLst/>
          </a:prstGeom>
        </p:spPr>
      </p:pic>
      <p:cxnSp>
        <p:nvCxnSpPr>
          <p:cNvPr id="4" name="Straight Arrow Connector 3">
            <a:extLst>
              <a:ext uri="{FF2B5EF4-FFF2-40B4-BE49-F238E27FC236}">
                <a16:creationId xmlns:a16="http://schemas.microsoft.com/office/drawing/2014/main" id="{36D9DEA0-D980-F23A-3700-AA6B08B7D19A}"/>
              </a:ext>
            </a:extLst>
          </p:cNvPr>
          <p:cNvCxnSpPr/>
          <p:nvPr/>
        </p:nvCxnSpPr>
        <p:spPr>
          <a:xfrm>
            <a:off x="3417570" y="2343150"/>
            <a:ext cx="3509010" cy="1600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757FEB4-BAE2-EC4F-3437-F8C45ED1C7D6}"/>
              </a:ext>
            </a:extLst>
          </p:cNvPr>
          <p:cNvSpPr txBox="1"/>
          <p:nvPr/>
        </p:nvSpPr>
        <p:spPr>
          <a:xfrm>
            <a:off x="267590" y="2053828"/>
            <a:ext cx="3046219" cy="369332"/>
          </a:xfrm>
          <a:prstGeom prst="rect">
            <a:avLst/>
          </a:prstGeom>
          <a:noFill/>
        </p:spPr>
        <p:txBody>
          <a:bodyPr wrap="none" rtlCol="0">
            <a:spAutoFit/>
          </a:bodyPr>
          <a:lstStyle/>
          <a:p>
            <a:r>
              <a:rPr lang="en-US" dirty="0"/>
              <a:t>Sudden reversal of power flow</a:t>
            </a:r>
          </a:p>
        </p:txBody>
      </p:sp>
      <p:sp>
        <p:nvSpPr>
          <p:cNvPr id="8" name="TextBox 7">
            <a:extLst>
              <a:ext uri="{FF2B5EF4-FFF2-40B4-BE49-F238E27FC236}">
                <a16:creationId xmlns:a16="http://schemas.microsoft.com/office/drawing/2014/main" id="{263F1A4E-4D94-6DBF-C687-15430E8EA465}"/>
              </a:ext>
            </a:extLst>
          </p:cNvPr>
          <p:cNvSpPr txBox="1"/>
          <p:nvPr/>
        </p:nvSpPr>
        <p:spPr>
          <a:xfrm>
            <a:off x="267589" y="2606278"/>
            <a:ext cx="3786806" cy="923330"/>
          </a:xfrm>
          <a:prstGeom prst="rect">
            <a:avLst/>
          </a:prstGeom>
          <a:noFill/>
        </p:spPr>
        <p:txBody>
          <a:bodyPr wrap="none" rtlCol="0">
            <a:spAutoFit/>
          </a:bodyPr>
          <a:lstStyle/>
          <a:p>
            <a:r>
              <a:rPr lang="en-US" dirty="0"/>
              <a:t>Norway, Sweden, Finland went </a:t>
            </a:r>
            <a:br>
              <a:rPr lang="en-US" dirty="0"/>
            </a:br>
            <a:r>
              <a:rPr lang="en-US" dirty="0"/>
              <a:t>from importing 1200 MW to exporting</a:t>
            </a:r>
            <a:br>
              <a:rPr lang="en-US" dirty="0"/>
            </a:br>
            <a:r>
              <a:rPr lang="en-US" dirty="0"/>
              <a:t>600 MW</a:t>
            </a:r>
          </a:p>
        </p:txBody>
      </p:sp>
      <p:sp>
        <p:nvSpPr>
          <p:cNvPr id="9" name="TextBox 8">
            <a:extLst>
              <a:ext uri="{FF2B5EF4-FFF2-40B4-BE49-F238E27FC236}">
                <a16:creationId xmlns:a16="http://schemas.microsoft.com/office/drawing/2014/main" id="{7BD5BDD4-34EE-7A05-3A90-C588CEF4BCBB}"/>
              </a:ext>
            </a:extLst>
          </p:cNvPr>
          <p:cNvSpPr txBox="1"/>
          <p:nvPr/>
        </p:nvSpPr>
        <p:spPr>
          <a:xfrm>
            <a:off x="267589" y="3596402"/>
            <a:ext cx="3567195" cy="646331"/>
          </a:xfrm>
          <a:prstGeom prst="rect">
            <a:avLst/>
          </a:prstGeom>
          <a:noFill/>
        </p:spPr>
        <p:txBody>
          <a:bodyPr wrap="none" rtlCol="0">
            <a:spAutoFit/>
          </a:bodyPr>
          <a:lstStyle/>
          <a:p>
            <a:r>
              <a:rPr lang="en-US" dirty="0"/>
              <a:t>This created a large load/generation</a:t>
            </a:r>
            <a:br>
              <a:rPr lang="en-US" dirty="0"/>
            </a:br>
            <a:r>
              <a:rPr lang="en-US" dirty="0"/>
              <a:t>imbalance</a:t>
            </a:r>
          </a:p>
        </p:txBody>
      </p:sp>
    </p:spTree>
    <p:extLst>
      <p:ext uri="{BB962C8B-B14F-4D97-AF65-F5344CB8AC3E}">
        <p14:creationId xmlns:p14="http://schemas.microsoft.com/office/powerpoint/2010/main" val="20581563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6E58B079-062F-1503-A582-5252A427E78F}"/>
              </a:ext>
            </a:extLst>
          </p:cNvPr>
          <p:cNvPicPr>
            <a:picLocks noChangeAspect="1"/>
          </p:cNvPicPr>
          <p:nvPr/>
        </p:nvPicPr>
        <p:blipFill>
          <a:blip r:embed="rId2"/>
          <a:stretch>
            <a:fillRect/>
          </a:stretch>
        </p:blipFill>
        <p:spPr>
          <a:xfrm>
            <a:off x="-1" y="541734"/>
            <a:ext cx="12266127" cy="5809639"/>
          </a:xfrm>
          <a:prstGeom prst="rect">
            <a:avLst/>
          </a:prstGeom>
        </p:spPr>
      </p:pic>
      <p:sp>
        <p:nvSpPr>
          <p:cNvPr id="4" name="TextBox 3">
            <a:extLst>
              <a:ext uri="{FF2B5EF4-FFF2-40B4-BE49-F238E27FC236}">
                <a16:creationId xmlns:a16="http://schemas.microsoft.com/office/drawing/2014/main" id="{857D3434-E977-25B5-59B4-FC2C87F48DD2}"/>
              </a:ext>
            </a:extLst>
          </p:cNvPr>
          <p:cNvSpPr txBox="1"/>
          <p:nvPr/>
        </p:nvSpPr>
        <p:spPr>
          <a:xfrm>
            <a:off x="5074920" y="1303020"/>
            <a:ext cx="4234044" cy="369332"/>
          </a:xfrm>
          <a:prstGeom prst="rect">
            <a:avLst/>
          </a:prstGeom>
          <a:noFill/>
        </p:spPr>
        <p:txBody>
          <a:bodyPr wrap="none" rtlCol="0">
            <a:spAutoFit/>
          </a:bodyPr>
          <a:lstStyle/>
          <a:p>
            <a:r>
              <a:rPr lang="en-US" dirty="0"/>
              <a:t>Frequency on continental European system</a:t>
            </a:r>
          </a:p>
        </p:txBody>
      </p:sp>
      <p:sp>
        <p:nvSpPr>
          <p:cNvPr id="5" name="TextBox 4">
            <a:extLst>
              <a:ext uri="{FF2B5EF4-FFF2-40B4-BE49-F238E27FC236}">
                <a16:creationId xmlns:a16="http://schemas.microsoft.com/office/drawing/2014/main" id="{7E22F1E0-5155-77DC-306C-E503259ABED9}"/>
              </a:ext>
            </a:extLst>
          </p:cNvPr>
          <p:cNvSpPr txBox="1"/>
          <p:nvPr/>
        </p:nvSpPr>
        <p:spPr>
          <a:xfrm>
            <a:off x="1861956" y="3846008"/>
            <a:ext cx="3444276" cy="369332"/>
          </a:xfrm>
          <a:prstGeom prst="rect">
            <a:avLst/>
          </a:prstGeom>
          <a:noFill/>
        </p:spPr>
        <p:txBody>
          <a:bodyPr wrap="none" rtlCol="0">
            <a:spAutoFit/>
          </a:bodyPr>
          <a:lstStyle/>
          <a:p>
            <a:r>
              <a:rPr lang="en-US" dirty="0"/>
              <a:t>Frequency on Scandinavian system</a:t>
            </a:r>
          </a:p>
        </p:txBody>
      </p:sp>
    </p:spTree>
    <p:extLst>
      <p:ext uri="{BB962C8B-B14F-4D97-AF65-F5344CB8AC3E}">
        <p14:creationId xmlns:p14="http://schemas.microsoft.com/office/powerpoint/2010/main" val="14574660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Control Center Folsom1 Resized">
            <a:extLst>
              <a:ext uri="{FF2B5EF4-FFF2-40B4-BE49-F238E27FC236}">
                <a16:creationId xmlns:a16="http://schemas.microsoft.com/office/drawing/2014/main" id="{A0B136C5-9691-B160-6766-7311EA4C314E}"/>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838200" y="1555668"/>
            <a:ext cx="10515600" cy="4621295"/>
          </a:xfrm>
          <a:prstGeom prst="rect">
            <a:avLst/>
          </a:prstGeom>
          <a:solidFill>
            <a:srgbClr val="FFFFFF"/>
          </a:solidFill>
        </p:spPr>
      </p:pic>
      <p:sp>
        <p:nvSpPr>
          <p:cNvPr id="3" name="Text Placeholder 2">
            <a:extLst>
              <a:ext uri="{FF2B5EF4-FFF2-40B4-BE49-F238E27FC236}">
                <a16:creationId xmlns:a16="http://schemas.microsoft.com/office/drawing/2014/main" id="{339456CE-788C-3CD3-3CEE-6A315A5D7725}"/>
              </a:ext>
            </a:extLst>
          </p:cNvPr>
          <p:cNvSpPr>
            <a:spLocks noGrp="1"/>
          </p:cNvSpPr>
          <p:nvPr>
            <p:ph type="body" sz="quarter" idx="10"/>
          </p:nvPr>
        </p:nvSpPr>
        <p:spPr/>
        <p:txBody>
          <a:bodyPr/>
          <a:lstStyle/>
          <a:p>
            <a:r>
              <a:rPr lang="en-US" dirty="0"/>
              <a:t>Economic dispatch</a:t>
            </a:r>
          </a:p>
        </p:txBody>
      </p:sp>
      <p:sp>
        <p:nvSpPr>
          <p:cNvPr id="8" name="Rectangle 7">
            <a:extLst>
              <a:ext uri="{FF2B5EF4-FFF2-40B4-BE49-F238E27FC236}">
                <a16:creationId xmlns:a16="http://schemas.microsoft.com/office/drawing/2014/main" id="{201B1F73-22FF-0F29-5C27-A659DBE57E49}"/>
              </a:ext>
            </a:extLst>
          </p:cNvPr>
          <p:cNvSpPr/>
          <p:nvPr/>
        </p:nvSpPr>
        <p:spPr>
          <a:xfrm>
            <a:off x="0" y="0"/>
            <a:ext cx="1367246" cy="37151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488757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961907C-651D-3A46-AB3A-7498A02B2A28}"/>
              </a:ext>
            </a:extLst>
          </p:cNvPr>
          <p:cNvSpPr>
            <a:spLocks noGrp="1"/>
          </p:cNvSpPr>
          <p:nvPr>
            <p:ph type="body" sz="quarter" idx="10"/>
          </p:nvPr>
        </p:nvSpPr>
        <p:spPr/>
        <p:txBody>
          <a:bodyPr/>
          <a:lstStyle/>
          <a:p>
            <a:r>
              <a:rPr lang="en-US" dirty="0"/>
              <a:t>Input boundary at the terminals of the generators</a:t>
            </a:r>
          </a:p>
        </p:txBody>
      </p:sp>
      <mc:AlternateContent xmlns:mc="http://schemas.openxmlformats.org/markup-compatibility/2006" xmlns:a14="http://schemas.microsoft.com/office/drawing/2010/main">
        <mc:Choice Requires="a14">
          <p:sp>
            <p:nvSpPr>
              <p:cNvPr id="58" name="Content Placeholder 57">
                <a:extLst>
                  <a:ext uri="{FF2B5EF4-FFF2-40B4-BE49-F238E27FC236}">
                    <a16:creationId xmlns:a16="http://schemas.microsoft.com/office/drawing/2014/main" id="{54C79F87-980D-6D4C-97A1-B5EACD88D0E0}"/>
                  </a:ext>
                </a:extLst>
              </p:cNvPr>
              <p:cNvSpPr>
                <a:spLocks noGrp="1"/>
              </p:cNvSpPr>
              <p:nvPr>
                <p:ph sz="quarter" idx="12"/>
              </p:nvPr>
            </p:nvSpPr>
            <p:spPr>
              <a:xfrm>
                <a:off x="895677" y="4556108"/>
                <a:ext cx="10979165" cy="1816760"/>
              </a:xfrm>
            </p:spPr>
            <p:txBody>
              <a:bodyPr/>
              <a:lstStyle/>
              <a:p>
                <a14:m>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oMath>
                </a14:m>
                <a:r>
                  <a:rPr lang="en-US" i="1" dirty="0">
                    <a:solidFill>
                      <a:srgbClr val="836967"/>
                    </a:solidFill>
                    <a:latin typeface="Cambria Math" panose="02040503050406030204" pitchFamily="18" charset="0"/>
                  </a:rPr>
                  <a:t> </a:t>
                </a:r>
                <a:r>
                  <a:rPr lang="en-US" dirty="0"/>
                  <a:t>electrical loads</a:t>
                </a:r>
                <a:endParaRPr lang="en-US" i="1" dirty="0">
                  <a:solidFill>
                    <a:srgbClr val="836967"/>
                  </a:solidFill>
                  <a:latin typeface="Cambria Math" panose="02040503050406030204" pitchFamily="18" charset="0"/>
                </a:endParaRPr>
              </a:p>
              <a:p>
                <a14:m>
                  <m:oMath xmlns:m="http://schemas.openxmlformats.org/officeDocument/2006/math">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𝑖𝑛</m:t>
                        </m:r>
                      </m:sub>
                    </m:sSub>
                  </m:oMath>
                </a14:m>
                <a:r>
                  <a:rPr lang="en-US" dirty="0"/>
                  <a:t>: electrical power injected by these generators</a:t>
                </a:r>
              </a:p>
              <a:p>
                <a14:m>
                  <m:oMath xmlns:m="http://schemas.openxmlformats.org/officeDocument/2006/math">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𝑙𝑜𝑠𝑠𝑒𝑠</m:t>
                        </m:r>
                      </m:sub>
                    </m:sSub>
                  </m:oMath>
                </a14:m>
                <a:r>
                  <a:rPr lang="en-US" dirty="0"/>
                  <a:t>: losses in the network</a:t>
                </a:r>
              </a:p>
              <a:p>
                <a14:m>
                  <m:oMath xmlns:m="http://schemas.openxmlformats.org/officeDocument/2006/math">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𝑠𝑡𝑜𝑟𝑒𝑑</m:t>
                        </m:r>
                      </m:sub>
                    </m:sSub>
                  </m:oMath>
                </a14:m>
                <a:r>
                  <a:rPr lang="en-US" dirty="0"/>
                  <a:t>: batteries in the network  (</a:t>
                </a:r>
                <a14:m>
                  <m:oMath xmlns:m="http://schemas.openxmlformats.org/officeDocument/2006/math">
                    <m:r>
                      <a:rPr lang="en-US" b="0" i="1" smtClean="0">
                        <a:latin typeface="Cambria Math" panose="02040503050406030204" pitchFamily="18" charset="0"/>
                      </a:rPr>
                      <m:t>&gt;0</m:t>
                    </m:r>
                  </m:oMath>
                </a14:m>
                <a:r>
                  <a:rPr lang="en-US" dirty="0"/>
                  <a:t>: charging </a:t>
                </a:r>
                <a14:m>
                  <m:oMath xmlns:m="http://schemas.openxmlformats.org/officeDocument/2006/math">
                    <m:r>
                      <a:rPr lang="en-US" b="0" i="1" smtClean="0">
                        <a:latin typeface="Cambria Math" panose="02040503050406030204" pitchFamily="18" charset="0"/>
                      </a:rPr>
                      <m:t>&lt;0</m:t>
                    </m:r>
                  </m:oMath>
                </a14:m>
                <a:r>
                  <a:rPr lang="en-US" dirty="0"/>
                  <a:t>: discharging)</a:t>
                </a:r>
              </a:p>
              <a:p>
                <a:pPr marL="342900" lvl="1" indent="0">
                  <a:buNone/>
                </a:pPr>
                <a:r>
                  <a:rPr lang="en-US" dirty="0"/>
                  <a:t>(Energy stored in inductances and capacitances assumed essentially constant and negligible)</a:t>
                </a:r>
              </a:p>
              <a:p>
                <a:endParaRPr lang="en-US" dirty="0"/>
              </a:p>
            </p:txBody>
          </p:sp>
        </mc:Choice>
        <mc:Fallback xmlns="">
          <p:sp>
            <p:nvSpPr>
              <p:cNvPr id="58" name="Content Placeholder 57">
                <a:extLst>
                  <a:ext uri="{FF2B5EF4-FFF2-40B4-BE49-F238E27FC236}">
                    <a16:creationId xmlns:a16="http://schemas.microsoft.com/office/drawing/2014/main" id="{54C79F87-980D-6D4C-97A1-B5EACD88D0E0}"/>
                  </a:ext>
                </a:extLst>
              </p:cNvPr>
              <p:cNvSpPr>
                <a:spLocks noGrp="1" noRot="1" noChangeAspect="1" noMove="1" noResize="1" noEditPoints="1" noAdjustHandles="1" noChangeArrowheads="1" noChangeShapeType="1" noTextEdit="1"/>
              </p:cNvSpPr>
              <p:nvPr>
                <p:ph sz="quarter" idx="12"/>
              </p:nvPr>
            </p:nvSpPr>
            <p:spPr>
              <a:xfrm>
                <a:off x="895677" y="4556108"/>
                <a:ext cx="10979165" cy="1816760"/>
              </a:xfrm>
              <a:blipFill>
                <a:blip r:embed="rId2"/>
                <a:stretch>
                  <a:fillRect l="-808" t="-2778" b="-25694"/>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54C1D986-3936-FC4E-8031-A3751AB76B75}"/>
              </a:ext>
            </a:extLst>
          </p:cNvPr>
          <p:cNvSpPr txBox="1"/>
          <p:nvPr/>
        </p:nvSpPr>
        <p:spPr>
          <a:xfrm>
            <a:off x="10678510" y="2548023"/>
            <a:ext cx="726481" cy="369332"/>
          </a:xfrm>
          <a:prstGeom prst="rect">
            <a:avLst/>
          </a:prstGeom>
          <a:noFill/>
        </p:spPr>
        <p:txBody>
          <a:bodyPr wrap="none" rtlCol="0">
            <a:spAutoFit/>
          </a:bodyPr>
          <a:lstStyle/>
          <a:p>
            <a:r>
              <a:rPr lang="en-US" dirty="0"/>
              <a:t>Loads</a:t>
            </a:r>
          </a:p>
        </p:txBody>
      </p:sp>
      <p:grpSp>
        <p:nvGrpSpPr>
          <p:cNvPr id="45" name="Group 44">
            <a:extLst>
              <a:ext uri="{FF2B5EF4-FFF2-40B4-BE49-F238E27FC236}">
                <a16:creationId xmlns:a16="http://schemas.microsoft.com/office/drawing/2014/main" id="{F2004075-7B49-3048-BB6C-228A00E7FE1D}"/>
              </a:ext>
            </a:extLst>
          </p:cNvPr>
          <p:cNvGrpSpPr/>
          <p:nvPr/>
        </p:nvGrpSpPr>
        <p:grpSpPr>
          <a:xfrm>
            <a:off x="6337559" y="1625351"/>
            <a:ext cx="4036149" cy="2363510"/>
            <a:chOff x="6337559" y="1517616"/>
            <a:chExt cx="4036149" cy="2363510"/>
          </a:xfrm>
        </p:grpSpPr>
        <p:sp>
          <p:nvSpPr>
            <p:cNvPr id="8" name="Rectangle 7">
              <a:extLst>
                <a:ext uri="{FF2B5EF4-FFF2-40B4-BE49-F238E27FC236}">
                  <a16:creationId xmlns:a16="http://schemas.microsoft.com/office/drawing/2014/main" id="{C17CBCB6-2ED8-2C45-B6BD-1F07D0954EB5}"/>
                </a:ext>
              </a:extLst>
            </p:cNvPr>
            <p:cNvSpPr/>
            <p:nvPr/>
          </p:nvSpPr>
          <p:spPr>
            <a:xfrm>
              <a:off x="7493876" y="1618593"/>
              <a:ext cx="2364828" cy="2228193"/>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Network</a:t>
              </a:r>
            </a:p>
          </p:txBody>
        </p:sp>
        <p:cxnSp>
          <p:nvCxnSpPr>
            <p:cNvPr id="11" name="Elbow Connector 10">
              <a:extLst>
                <a:ext uri="{FF2B5EF4-FFF2-40B4-BE49-F238E27FC236}">
                  <a16:creationId xmlns:a16="http://schemas.microsoft.com/office/drawing/2014/main" id="{A10ADBC1-84C4-0B4A-A41C-D1E5E722AB52}"/>
                </a:ext>
              </a:extLst>
            </p:cNvPr>
            <p:cNvCxnSpPr>
              <a:cxnSpLocks/>
            </p:cNvCxnSpPr>
            <p:nvPr/>
          </p:nvCxnSpPr>
          <p:spPr>
            <a:xfrm>
              <a:off x="9858701" y="1813032"/>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Elbow Connector 14">
              <a:extLst>
                <a:ext uri="{FF2B5EF4-FFF2-40B4-BE49-F238E27FC236}">
                  <a16:creationId xmlns:a16="http://schemas.microsoft.com/office/drawing/2014/main" id="{299BAFCB-DF81-1F4A-9E27-8D8E27CC58A0}"/>
                </a:ext>
              </a:extLst>
            </p:cNvPr>
            <p:cNvCxnSpPr>
              <a:cxnSpLocks/>
            </p:cNvCxnSpPr>
            <p:nvPr/>
          </p:nvCxnSpPr>
          <p:spPr>
            <a:xfrm>
              <a:off x="9858701" y="2576396"/>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4C0266B7-A7FC-D844-8ECE-47F7078A6638}"/>
                </a:ext>
              </a:extLst>
            </p:cNvPr>
            <p:cNvCxnSpPr>
              <a:cxnSpLocks/>
            </p:cNvCxnSpPr>
            <p:nvPr/>
          </p:nvCxnSpPr>
          <p:spPr>
            <a:xfrm>
              <a:off x="9848188" y="3339761"/>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408C6772-27A7-994B-800F-62B6907521AC}"/>
                </a:ext>
              </a:extLst>
            </p:cNvPr>
            <p:cNvSpPr/>
            <p:nvPr/>
          </p:nvSpPr>
          <p:spPr>
            <a:xfrm>
              <a:off x="8124497" y="3247697"/>
              <a:ext cx="1156137" cy="3468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Batteries</a:t>
              </a:r>
            </a:p>
          </p:txBody>
        </p:sp>
        <p:grpSp>
          <p:nvGrpSpPr>
            <p:cNvPr id="27" name="Group 26">
              <a:extLst>
                <a:ext uri="{FF2B5EF4-FFF2-40B4-BE49-F238E27FC236}">
                  <a16:creationId xmlns:a16="http://schemas.microsoft.com/office/drawing/2014/main" id="{4C914B50-EA5E-2D46-9C1A-D9747F14DD6C}"/>
                </a:ext>
              </a:extLst>
            </p:cNvPr>
            <p:cNvGrpSpPr/>
            <p:nvPr/>
          </p:nvGrpSpPr>
          <p:grpSpPr>
            <a:xfrm>
              <a:off x="6337559" y="1517616"/>
              <a:ext cx="1156317" cy="647992"/>
              <a:chOff x="6337559" y="1829532"/>
              <a:chExt cx="1156317" cy="647992"/>
            </a:xfrm>
          </p:grpSpPr>
          <p:grpSp>
            <p:nvGrpSpPr>
              <p:cNvPr id="19" name="Group 32">
                <a:extLst>
                  <a:ext uri="{FF2B5EF4-FFF2-40B4-BE49-F238E27FC236}">
                    <a16:creationId xmlns:a16="http://schemas.microsoft.com/office/drawing/2014/main" id="{CF435592-D2BC-2646-88AF-6B10C97F1F54}"/>
                  </a:ext>
                </a:extLst>
              </p:cNvPr>
              <p:cNvGrpSpPr>
                <a:grpSpLocks/>
              </p:cNvGrpSpPr>
              <p:nvPr/>
            </p:nvGrpSpPr>
            <p:grpSpPr bwMode="auto">
              <a:xfrm>
                <a:off x="6337559" y="1829532"/>
                <a:ext cx="651826" cy="647992"/>
                <a:chOff x="634" y="1469"/>
                <a:chExt cx="411" cy="411"/>
              </a:xfrm>
              <a:solidFill>
                <a:schemeClr val="bg1"/>
              </a:solidFill>
            </p:grpSpPr>
            <p:sp>
              <p:nvSpPr>
                <p:cNvPr id="20" name="Oval 33">
                  <a:extLst>
                    <a:ext uri="{FF2B5EF4-FFF2-40B4-BE49-F238E27FC236}">
                      <a16:creationId xmlns:a16="http://schemas.microsoft.com/office/drawing/2014/main" id="{3F8B9A5E-E66B-1C44-9FF9-6A696E1A2A3A}"/>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1" name="Arc 34">
                  <a:extLst>
                    <a:ext uri="{FF2B5EF4-FFF2-40B4-BE49-F238E27FC236}">
                      <a16:creationId xmlns:a16="http://schemas.microsoft.com/office/drawing/2014/main" id="{B8B3C71A-C60A-9B48-82A8-3381D1AB20F0}"/>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2" name="Arc 35">
                  <a:extLst>
                    <a:ext uri="{FF2B5EF4-FFF2-40B4-BE49-F238E27FC236}">
                      <a16:creationId xmlns:a16="http://schemas.microsoft.com/office/drawing/2014/main" id="{0D38E39A-467B-E643-BB47-9F1DD8340904}"/>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3" name="Arc 36">
                  <a:extLst>
                    <a:ext uri="{FF2B5EF4-FFF2-40B4-BE49-F238E27FC236}">
                      <a16:creationId xmlns:a16="http://schemas.microsoft.com/office/drawing/2014/main" id="{65A9C897-6C3B-F74D-A565-E9032D185FF7}"/>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4" name="Arc 37">
                  <a:extLst>
                    <a:ext uri="{FF2B5EF4-FFF2-40B4-BE49-F238E27FC236}">
                      <a16:creationId xmlns:a16="http://schemas.microsoft.com/office/drawing/2014/main" id="{41AE97EB-7D7E-D348-849C-3933CDF4249E}"/>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26" name="Straight Connector 25">
                <a:extLst>
                  <a:ext uri="{FF2B5EF4-FFF2-40B4-BE49-F238E27FC236}">
                    <a16:creationId xmlns:a16="http://schemas.microsoft.com/office/drawing/2014/main" id="{B37C33F8-2282-774E-8E19-D06AEAB47BB1}"/>
                  </a:ext>
                </a:extLst>
              </p:cNvPr>
              <p:cNvCxnSpPr>
                <a:stCxn id="20"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8" name="Group 27">
              <a:extLst>
                <a:ext uri="{FF2B5EF4-FFF2-40B4-BE49-F238E27FC236}">
                  <a16:creationId xmlns:a16="http://schemas.microsoft.com/office/drawing/2014/main" id="{5B773AF6-CD84-1148-A653-3903C4EFD028}"/>
                </a:ext>
              </a:extLst>
            </p:cNvPr>
            <p:cNvGrpSpPr/>
            <p:nvPr/>
          </p:nvGrpSpPr>
          <p:grpSpPr>
            <a:xfrm>
              <a:off x="6337559" y="2375375"/>
              <a:ext cx="1156317" cy="647992"/>
              <a:chOff x="6337559" y="1829532"/>
              <a:chExt cx="1156317" cy="647992"/>
            </a:xfrm>
          </p:grpSpPr>
          <p:grpSp>
            <p:nvGrpSpPr>
              <p:cNvPr id="29" name="Group 32">
                <a:extLst>
                  <a:ext uri="{FF2B5EF4-FFF2-40B4-BE49-F238E27FC236}">
                    <a16:creationId xmlns:a16="http://schemas.microsoft.com/office/drawing/2014/main" id="{AC061F6B-8CCE-8542-8A21-97A82CD0C876}"/>
                  </a:ext>
                </a:extLst>
              </p:cNvPr>
              <p:cNvGrpSpPr>
                <a:grpSpLocks/>
              </p:cNvGrpSpPr>
              <p:nvPr/>
            </p:nvGrpSpPr>
            <p:grpSpPr bwMode="auto">
              <a:xfrm>
                <a:off x="6337559" y="1829532"/>
                <a:ext cx="651826" cy="647992"/>
                <a:chOff x="634" y="1469"/>
                <a:chExt cx="411" cy="411"/>
              </a:xfrm>
              <a:solidFill>
                <a:schemeClr val="bg1"/>
              </a:solidFill>
            </p:grpSpPr>
            <p:sp>
              <p:nvSpPr>
                <p:cNvPr id="31" name="Oval 33">
                  <a:extLst>
                    <a:ext uri="{FF2B5EF4-FFF2-40B4-BE49-F238E27FC236}">
                      <a16:creationId xmlns:a16="http://schemas.microsoft.com/office/drawing/2014/main" id="{7E17D60A-0000-8B48-95D6-1E72DC87642C}"/>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2" name="Arc 34">
                  <a:extLst>
                    <a:ext uri="{FF2B5EF4-FFF2-40B4-BE49-F238E27FC236}">
                      <a16:creationId xmlns:a16="http://schemas.microsoft.com/office/drawing/2014/main" id="{1D94155E-BF3B-AC48-9B69-F7E3BABA0F7D}"/>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3" name="Arc 35">
                  <a:extLst>
                    <a:ext uri="{FF2B5EF4-FFF2-40B4-BE49-F238E27FC236}">
                      <a16:creationId xmlns:a16="http://schemas.microsoft.com/office/drawing/2014/main" id="{BAA940EF-E245-BB48-9E97-1A6644449147}"/>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4" name="Arc 36">
                  <a:extLst>
                    <a:ext uri="{FF2B5EF4-FFF2-40B4-BE49-F238E27FC236}">
                      <a16:creationId xmlns:a16="http://schemas.microsoft.com/office/drawing/2014/main" id="{5570F0F8-3C3A-8E42-A6CF-073946E06E2A}"/>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5" name="Arc 37">
                  <a:extLst>
                    <a:ext uri="{FF2B5EF4-FFF2-40B4-BE49-F238E27FC236}">
                      <a16:creationId xmlns:a16="http://schemas.microsoft.com/office/drawing/2014/main" id="{6CAEE8D7-0BBE-FB44-91E7-549DA15BAA3B}"/>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30" name="Straight Connector 29">
                <a:extLst>
                  <a:ext uri="{FF2B5EF4-FFF2-40B4-BE49-F238E27FC236}">
                    <a16:creationId xmlns:a16="http://schemas.microsoft.com/office/drawing/2014/main" id="{38703145-F7C5-C14C-8E23-411963E9F308}"/>
                  </a:ext>
                </a:extLst>
              </p:cNvPr>
              <p:cNvCxnSpPr>
                <a:stCxn id="31"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1E55D7DE-CEE5-AD41-86A4-B391C760437E}"/>
                </a:ext>
              </a:extLst>
            </p:cNvPr>
            <p:cNvGrpSpPr/>
            <p:nvPr/>
          </p:nvGrpSpPr>
          <p:grpSpPr>
            <a:xfrm>
              <a:off x="6337559" y="3233134"/>
              <a:ext cx="1156317" cy="647992"/>
              <a:chOff x="6337559" y="1829532"/>
              <a:chExt cx="1156317" cy="647992"/>
            </a:xfrm>
          </p:grpSpPr>
          <p:grpSp>
            <p:nvGrpSpPr>
              <p:cNvPr id="37" name="Group 32">
                <a:extLst>
                  <a:ext uri="{FF2B5EF4-FFF2-40B4-BE49-F238E27FC236}">
                    <a16:creationId xmlns:a16="http://schemas.microsoft.com/office/drawing/2014/main" id="{093956B4-A6A4-2E46-AF03-A1FBE17A64FB}"/>
                  </a:ext>
                </a:extLst>
              </p:cNvPr>
              <p:cNvGrpSpPr>
                <a:grpSpLocks/>
              </p:cNvGrpSpPr>
              <p:nvPr/>
            </p:nvGrpSpPr>
            <p:grpSpPr bwMode="auto">
              <a:xfrm>
                <a:off x="6337559" y="1829532"/>
                <a:ext cx="651826" cy="647992"/>
                <a:chOff x="634" y="1469"/>
                <a:chExt cx="411" cy="411"/>
              </a:xfrm>
              <a:solidFill>
                <a:schemeClr val="bg1"/>
              </a:solidFill>
            </p:grpSpPr>
            <p:sp>
              <p:nvSpPr>
                <p:cNvPr id="39" name="Oval 33">
                  <a:extLst>
                    <a:ext uri="{FF2B5EF4-FFF2-40B4-BE49-F238E27FC236}">
                      <a16:creationId xmlns:a16="http://schemas.microsoft.com/office/drawing/2014/main" id="{21EED516-E93A-6A41-B066-61C2A64E3E8F}"/>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40" name="Arc 34">
                  <a:extLst>
                    <a:ext uri="{FF2B5EF4-FFF2-40B4-BE49-F238E27FC236}">
                      <a16:creationId xmlns:a16="http://schemas.microsoft.com/office/drawing/2014/main" id="{CE322DB3-C825-274E-91B5-34B173C612C6}"/>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41" name="Arc 35">
                  <a:extLst>
                    <a:ext uri="{FF2B5EF4-FFF2-40B4-BE49-F238E27FC236}">
                      <a16:creationId xmlns:a16="http://schemas.microsoft.com/office/drawing/2014/main" id="{A44C28A4-F6B7-E44D-995E-979ED5E44DD4}"/>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42" name="Arc 36">
                  <a:extLst>
                    <a:ext uri="{FF2B5EF4-FFF2-40B4-BE49-F238E27FC236}">
                      <a16:creationId xmlns:a16="http://schemas.microsoft.com/office/drawing/2014/main" id="{CE75A456-2C71-F64D-AD70-6C95F1688B4D}"/>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43" name="Arc 37">
                  <a:extLst>
                    <a:ext uri="{FF2B5EF4-FFF2-40B4-BE49-F238E27FC236}">
                      <a16:creationId xmlns:a16="http://schemas.microsoft.com/office/drawing/2014/main" id="{3AB5E89D-2DE9-A44B-BB2F-1B1EF7E57E1C}"/>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38" name="Straight Connector 37">
                <a:extLst>
                  <a:ext uri="{FF2B5EF4-FFF2-40B4-BE49-F238E27FC236}">
                    <a16:creationId xmlns:a16="http://schemas.microsoft.com/office/drawing/2014/main" id="{E6EAF035-1960-D943-83DF-FADF0216B916}"/>
                  </a:ext>
                </a:extLst>
              </p:cNvPr>
              <p:cNvCxnSpPr>
                <a:stCxn id="39"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57" name="Group 56">
            <a:extLst>
              <a:ext uri="{FF2B5EF4-FFF2-40B4-BE49-F238E27FC236}">
                <a16:creationId xmlns:a16="http://schemas.microsoft.com/office/drawing/2014/main" id="{56B789B2-DBD5-D64E-9BE3-FD4D3A26DC74}"/>
              </a:ext>
            </a:extLst>
          </p:cNvPr>
          <p:cNvGrpSpPr/>
          <p:nvPr/>
        </p:nvGrpSpPr>
        <p:grpSpPr>
          <a:xfrm>
            <a:off x="7241629" y="975642"/>
            <a:ext cx="2848301" cy="3260027"/>
            <a:chOff x="7241629" y="975642"/>
            <a:chExt cx="2848301" cy="3260027"/>
          </a:xfrm>
        </p:grpSpPr>
        <p:sp>
          <p:nvSpPr>
            <p:cNvPr id="44" name="Rectangle 43">
              <a:extLst>
                <a:ext uri="{FF2B5EF4-FFF2-40B4-BE49-F238E27FC236}">
                  <a16:creationId xmlns:a16="http://schemas.microsoft.com/office/drawing/2014/main" id="{C3D96D66-2556-0040-A8F1-A4C4FE72765E}"/>
                </a:ext>
              </a:extLst>
            </p:cNvPr>
            <p:cNvSpPr/>
            <p:nvPr/>
          </p:nvSpPr>
          <p:spPr>
            <a:xfrm>
              <a:off x="7241629" y="1378544"/>
              <a:ext cx="2848301" cy="2857125"/>
            </a:xfrm>
            <a:prstGeom prst="rect">
              <a:avLst/>
            </a:prstGeom>
            <a:noFill/>
            <a:ln w="381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47" name="TextBox 46">
              <a:extLst>
                <a:ext uri="{FF2B5EF4-FFF2-40B4-BE49-F238E27FC236}">
                  <a16:creationId xmlns:a16="http://schemas.microsoft.com/office/drawing/2014/main" id="{9217A0A4-4C6C-A144-8F4C-31A09C6A607E}"/>
                </a:ext>
              </a:extLst>
            </p:cNvPr>
            <p:cNvSpPr txBox="1"/>
            <p:nvPr/>
          </p:nvSpPr>
          <p:spPr>
            <a:xfrm>
              <a:off x="7751379" y="975642"/>
              <a:ext cx="1902372" cy="369332"/>
            </a:xfrm>
            <a:prstGeom prst="rect">
              <a:avLst/>
            </a:prstGeom>
            <a:noFill/>
          </p:spPr>
          <p:txBody>
            <a:bodyPr wrap="square">
              <a:spAutoFit/>
            </a:bodyPr>
            <a:lstStyle/>
            <a:p>
              <a:r>
                <a:rPr lang="en-US" sz="1800" b="1" dirty="0">
                  <a:solidFill>
                    <a:srgbClr val="FF0000"/>
                  </a:solidFill>
                  <a:cs typeface="Times New Roman" panose="02020603050405020304" pitchFamily="18" charset="0"/>
                </a:rPr>
                <a:t>System boundary</a:t>
              </a:r>
              <a:endParaRPr lang="en-US" sz="1800" b="1" dirty="0">
                <a:solidFill>
                  <a:srgbClr val="FF0000"/>
                </a:solidFill>
                <a:highlight>
                  <a:srgbClr val="FFFF00"/>
                </a:highlight>
                <a:cs typeface="Times New Roman" panose="02020603050405020304" pitchFamily="18" charset="0"/>
              </a:endParaRPr>
            </a:p>
          </p:txBody>
        </p:sp>
      </p:grpSp>
      <p:grpSp>
        <p:nvGrpSpPr>
          <p:cNvPr id="55" name="Group 54">
            <a:extLst>
              <a:ext uri="{FF2B5EF4-FFF2-40B4-BE49-F238E27FC236}">
                <a16:creationId xmlns:a16="http://schemas.microsoft.com/office/drawing/2014/main" id="{0F6DD26B-2E2F-4C4E-A557-86BDC0242082}"/>
              </a:ext>
            </a:extLst>
          </p:cNvPr>
          <p:cNvGrpSpPr/>
          <p:nvPr/>
        </p:nvGrpSpPr>
        <p:grpSpPr>
          <a:xfrm>
            <a:off x="10113426" y="1304912"/>
            <a:ext cx="2078574" cy="490714"/>
            <a:chOff x="10113426" y="1304912"/>
            <a:chExt cx="2078574" cy="490714"/>
          </a:xfrm>
        </p:grpSpPr>
        <p:sp>
          <p:nvSpPr>
            <p:cNvPr id="48" name="TextBox 47">
              <a:extLst>
                <a:ext uri="{FF2B5EF4-FFF2-40B4-BE49-F238E27FC236}">
                  <a16:creationId xmlns:a16="http://schemas.microsoft.com/office/drawing/2014/main" id="{298E1B7B-C6EA-0945-A9CC-891AB1F57A70}"/>
                </a:ext>
              </a:extLst>
            </p:cNvPr>
            <p:cNvSpPr txBox="1"/>
            <p:nvPr/>
          </p:nvSpPr>
          <p:spPr>
            <a:xfrm>
              <a:off x="10289628" y="1304912"/>
              <a:ext cx="1902372" cy="369332"/>
            </a:xfrm>
            <a:prstGeom prst="rect">
              <a:avLst/>
            </a:prstGeom>
            <a:noFill/>
          </p:spPr>
          <p:txBody>
            <a:bodyPr wrap="square">
              <a:spAutoFit/>
            </a:bodyPr>
            <a:lstStyle/>
            <a:p>
              <a:r>
                <a:rPr lang="en-US" sz="1800" b="1" dirty="0">
                  <a:solidFill>
                    <a:schemeClr val="accent1">
                      <a:lumMod val="75000"/>
                    </a:schemeClr>
                  </a:solidFill>
                  <a:cs typeface="Times New Roman" panose="02020603050405020304" pitchFamily="18" charset="0"/>
                </a:rPr>
                <a:t>Output boundary</a:t>
              </a:r>
              <a:endParaRPr lang="en-US" sz="1800" b="1" dirty="0">
                <a:solidFill>
                  <a:schemeClr val="accent1">
                    <a:lumMod val="75000"/>
                  </a:schemeClr>
                </a:solidFill>
                <a:highlight>
                  <a:srgbClr val="FFFF00"/>
                </a:highlight>
                <a:cs typeface="Times New Roman" panose="02020603050405020304" pitchFamily="18" charset="0"/>
              </a:endParaRPr>
            </a:p>
          </p:txBody>
        </p:sp>
        <p:cxnSp>
          <p:nvCxnSpPr>
            <p:cNvPr id="50" name="Straight Arrow Connector 49">
              <a:extLst>
                <a:ext uri="{FF2B5EF4-FFF2-40B4-BE49-F238E27FC236}">
                  <a16:creationId xmlns:a16="http://schemas.microsoft.com/office/drawing/2014/main" id="{4939C3C5-CB63-BE4A-9D25-D737D3E65F79}"/>
                </a:ext>
              </a:extLst>
            </p:cNvPr>
            <p:cNvCxnSpPr/>
            <p:nvPr/>
          </p:nvCxnSpPr>
          <p:spPr>
            <a:xfrm flipH="1">
              <a:off x="10113426" y="1625351"/>
              <a:ext cx="260282" cy="170275"/>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grpSp>
        <p:nvGrpSpPr>
          <p:cNvPr id="56" name="Group 55">
            <a:extLst>
              <a:ext uri="{FF2B5EF4-FFF2-40B4-BE49-F238E27FC236}">
                <a16:creationId xmlns:a16="http://schemas.microsoft.com/office/drawing/2014/main" id="{600182F5-9B25-EB4C-A245-3A790F74B41D}"/>
              </a:ext>
            </a:extLst>
          </p:cNvPr>
          <p:cNvGrpSpPr/>
          <p:nvPr/>
        </p:nvGrpSpPr>
        <p:grpSpPr>
          <a:xfrm>
            <a:off x="5298211" y="1225915"/>
            <a:ext cx="1902372" cy="409457"/>
            <a:chOff x="5298211" y="1225915"/>
            <a:chExt cx="1902372" cy="409457"/>
          </a:xfrm>
        </p:grpSpPr>
        <p:sp>
          <p:nvSpPr>
            <p:cNvPr id="51" name="TextBox 50">
              <a:extLst>
                <a:ext uri="{FF2B5EF4-FFF2-40B4-BE49-F238E27FC236}">
                  <a16:creationId xmlns:a16="http://schemas.microsoft.com/office/drawing/2014/main" id="{7C2E16A6-E3A0-E842-8D90-829FC1821A71}"/>
                </a:ext>
              </a:extLst>
            </p:cNvPr>
            <p:cNvSpPr txBox="1"/>
            <p:nvPr/>
          </p:nvSpPr>
          <p:spPr>
            <a:xfrm>
              <a:off x="5298211" y="1225915"/>
              <a:ext cx="1902372" cy="369332"/>
            </a:xfrm>
            <a:prstGeom prst="rect">
              <a:avLst/>
            </a:prstGeom>
            <a:noFill/>
          </p:spPr>
          <p:txBody>
            <a:bodyPr wrap="square">
              <a:spAutoFit/>
            </a:bodyPr>
            <a:lstStyle/>
            <a:p>
              <a:r>
                <a:rPr lang="en-US" sz="1800" b="1" dirty="0">
                  <a:solidFill>
                    <a:schemeClr val="accent1">
                      <a:lumMod val="75000"/>
                    </a:schemeClr>
                  </a:solidFill>
                  <a:cs typeface="Times New Roman" panose="02020603050405020304" pitchFamily="18" charset="0"/>
                </a:rPr>
                <a:t>Input boundary</a:t>
              </a:r>
              <a:endParaRPr lang="en-US" sz="1800" b="1" dirty="0">
                <a:solidFill>
                  <a:schemeClr val="accent1">
                    <a:lumMod val="75000"/>
                  </a:schemeClr>
                </a:solidFill>
                <a:highlight>
                  <a:srgbClr val="FFFF00"/>
                </a:highlight>
                <a:cs typeface="Times New Roman" panose="02020603050405020304" pitchFamily="18" charset="0"/>
              </a:endParaRPr>
            </a:p>
          </p:txBody>
        </p:sp>
        <p:cxnSp>
          <p:nvCxnSpPr>
            <p:cNvPr id="52" name="Straight Arrow Connector 51">
              <a:extLst>
                <a:ext uri="{FF2B5EF4-FFF2-40B4-BE49-F238E27FC236}">
                  <a16:creationId xmlns:a16="http://schemas.microsoft.com/office/drawing/2014/main" id="{AAACC3FC-0D7F-2A43-B911-98F24B22C7FD}"/>
                </a:ext>
              </a:extLst>
            </p:cNvPr>
            <p:cNvCxnSpPr>
              <a:cxnSpLocks/>
            </p:cNvCxnSpPr>
            <p:nvPr/>
          </p:nvCxnSpPr>
          <p:spPr>
            <a:xfrm>
              <a:off x="6940368" y="1449616"/>
              <a:ext cx="260215" cy="185756"/>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245794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819F0-2569-98CD-AECB-6D8CD2473568}"/>
              </a:ext>
            </a:extLst>
          </p:cNvPr>
          <p:cNvSpPr>
            <a:spLocks noGrp="1"/>
          </p:cNvSpPr>
          <p:nvPr>
            <p:ph type="body" sz="quarter" idx="10"/>
          </p:nvPr>
        </p:nvSpPr>
        <p:spPr/>
        <p:txBody>
          <a:bodyPr/>
          <a:lstStyle/>
          <a:p>
            <a:r>
              <a:rPr lang="en-US" dirty="0"/>
              <a:t>Goal of the economic dispatch problem</a:t>
            </a:r>
          </a:p>
        </p:txBody>
      </p:sp>
      <p:sp>
        <p:nvSpPr>
          <p:cNvPr id="4" name="Content Placeholder 3">
            <a:extLst>
              <a:ext uri="{FF2B5EF4-FFF2-40B4-BE49-F238E27FC236}">
                <a16:creationId xmlns:a16="http://schemas.microsoft.com/office/drawing/2014/main" id="{696A458E-6C42-1FDD-0ADE-5D0A6CDCFDA4}"/>
              </a:ext>
            </a:extLst>
          </p:cNvPr>
          <p:cNvSpPr>
            <a:spLocks noGrp="1"/>
          </p:cNvSpPr>
          <p:nvPr>
            <p:ph sz="quarter" idx="12"/>
          </p:nvPr>
        </p:nvSpPr>
        <p:spPr/>
        <p:txBody>
          <a:bodyPr/>
          <a:lstStyle/>
          <a:p>
            <a:r>
              <a:rPr lang="en-US" dirty="0"/>
              <a:t>Given set of generating units are synchronized to the power system</a:t>
            </a:r>
          </a:p>
          <a:p>
            <a:r>
              <a:rPr lang="en-US" dirty="0"/>
              <a:t>How much power should each of these units produce to supply the load at minimum cost?</a:t>
            </a:r>
          </a:p>
          <a:p>
            <a:r>
              <a:rPr lang="en-US" dirty="0"/>
              <a:t>Minimize the cost of the fuel needed to produce this power</a:t>
            </a:r>
          </a:p>
          <a:p>
            <a:r>
              <a:rPr lang="en-US" dirty="0"/>
              <a:t>For wind and solar generation, this fuel cost is zero</a:t>
            </a:r>
          </a:p>
          <a:p>
            <a:r>
              <a:rPr lang="en-US" dirty="0"/>
              <a:t>Wind and solar generation are taken as given in the economic dispatch problem</a:t>
            </a:r>
          </a:p>
        </p:txBody>
      </p:sp>
    </p:spTree>
    <p:extLst>
      <p:ext uri="{BB962C8B-B14F-4D97-AF65-F5344CB8AC3E}">
        <p14:creationId xmlns:p14="http://schemas.microsoft.com/office/powerpoint/2010/main" val="22363633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FED87F-DB63-D01C-3DE2-E339E1678870}"/>
              </a:ext>
            </a:extLst>
          </p:cNvPr>
          <p:cNvSpPr>
            <a:spLocks noGrp="1"/>
          </p:cNvSpPr>
          <p:nvPr>
            <p:ph type="body" sz="quarter" idx="10"/>
          </p:nvPr>
        </p:nvSpPr>
        <p:spPr/>
        <p:txBody>
          <a:bodyPr/>
          <a:lstStyle/>
          <a:p>
            <a:r>
              <a:rPr lang="en-US" dirty="0"/>
              <a:t>Heat rate curve of a thermal generating unit</a:t>
            </a:r>
          </a:p>
        </p:txBody>
      </p:sp>
      <p:sp>
        <p:nvSpPr>
          <p:cNvPr id="5" name="Content Placeholder 4">
            <a:extLst>
              <a:ext uri="{FF2B5EF4-FFF2-40B4-BE49-F238E27FC236}">
                <a16:creationId xmlns:a16="http://schemas.microsoft.com/office/drawing/2014/main" id="{FC4F3997-15A0-A360-7E17-F87EEBD96256}"/>
              </a:ext>
            </a:extLst>
          </p:cNvPr>
          <p:cNvSpPr>
            <a:spLocks noGrp="1"/>
          </p:cNvSpPr>
          <p:nvPr>
            <p:ph sz="quarter" idx="12"/>
          </p:nvPr>
        </p:nvSpPr>
        <p:spPr/>
        <p:txBody>
          <a:bodyPr/>
          <a:lstStyle/>
          <a:p>
            <a:r>
              <a:rPr lang="en-US" dirty="0"/>
              <a:t>Shows how much fuel must be burned each hour for the unit to produce a certain amount of power</a:t>
            </a:r>
          </a:p>
          <a:p>
            <a:r>
              <a:rPr lang="en-US" dirty="0"/>
              <a:t>Measured in the energy content of the fuel</a:t>
            </a:r>
          </a:p>
          <a:p>
            <a:r>
              <a:rPr lang="en-US" dirty="0"/>
              <a:t>MBTU: Million British Thermal Unit</a:t>
            </a:r>
          </a:p>
          <a:p>
            <a:r>
              <a:rPr lang="en-US" dirty="0"/>
              <a:t>Note the typical shape of the curve</a:t>
            </a:r>
          </a:p>
          <a:p>
            <a:r>
              <a:rPr lang="en-US" dirty="0"/>
              <a:t>Note the physical limits on the power production</a:t>
            </a:r>
          </a:p>
        </p:txBody>
      </p:sp>
      <p:grpSp>
        <p:nvGrpSpPr>
          <p:cNvPr id="7" name="Group 6">
            <a:extLst>
              <a:ext uri="{FF2B5EF4-FFF2-40B4-BE49-F238E27FC236}">
                <a16:creationId xmlns:a16="http://schemas.microsoft.com/office/drawing/2014/main" id="{AD0F9DDE-09EE-C6E3-1746-D1D1C68C5294}"/>
              </a:ext>
            </a:extLst>
          </p:cNvPr>
          <p:cNvGrpSpPr/>
          <p:nvPr/>
        </p:nvGrpSpPr>
        <p:grpSpPr>
          <a:xfrm>
            <a:off x="6123975" y="2115231"/>
            <a:ext cx="5479141" cy="3784523"/>
            <a:chOff x="2217842" y="2086059"/>
            <a:chExt cx="4518701" cy="2756493"/>
          </a:xfrm>
        </p:grpSpPr>
        <p:sp>
          <p:nvSpPr>
            <p:cNvPr id="8" name="Line 22">
              <a:extLst>
                <a:ext uri="{FF2B5EF4-FFF2-40B4-BE49-F238E27FC236}">
                  <a16:creationId xmlns:a16="http://schemas.microsoft.com/office/drawing/2014/main" id="{A288CA80-723C-5918-A045-B4CDD54E6A86}"/>
                </a:ext>
              </a:extLst>
            </p:cNvPr>
            <p:cNvSpPr>
              <a:spLocks noChangeShapeType="1"/>
            </p:cNvSpPr>
            <p:nvPr/>
          </p:nvSpPr>
          <p:spPr bwMode="auto">
            <a:xfrm flipV="1">
              <a:off x="3027250" y="2095499"/>
              <a:ext cx="0" cy="2635227"/>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9" name="Line 21">
              <a:extLst>
                <a:ext uri="{FF2B5EF4-FFF2-40B4-BE49-F238E27FC236}">
                  <a16:creationId xmlns:a16="http://schemas.microsoft.com/office/drawing/2014/main" id="{6C3088C3-F00E-B6AC-EA01-EE7BB2682C66}"/>
                </a:ext>
              </a:extLst>
            </p:cNvPr>
            <p:cNvSpPr>
              <a:spLocks noChangeShapeType="1"/>
            </p:cNvSpPr>
            <p:nvPr/>
          </p:nvSpPr>
          <p:spPr bwMode="auto">
            <a:xfrm>
              <a:off x="2812848" y="4571170"/>
              <a:ext cx="3877418" cy="0"/>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2700B5F-E019-11DF-1E38-478EA8B6FC93}"/>
                    </a:ext>
                  </a:extLst>
                </p:cNvPr>
                <p:cNvSpPr txBox="1"/>
                <p:nvPr/>
              </p:nvSpPr>
              <p:spPr>
                <a:xfrm>
                  <a:off x="2217842" y="2086059"/>
                  <a:ext cx="766291" cy="4035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oMath>
                    </m:oMathPara>
                  </a14:m>
                  <a:endParaRPr lang="en-US" dirty="0"/>
                </a:p>
                <a:p>
                  <a:r>
                    <a:rPr lang="en-US" dirty="0"/>
                    <a:t>(MBTU/h)</a:t>
                  </a:r>
                </a:p>
              </p:txBody>
            </p:sp>
          </mc:Choice>
          <mc:Fallback xmlns="">
            <p:sp>
              <p:nvSpPr>
                <p:cNvPr id="10" name="TextBox 9">
                  <a:extLst>
                    <a:ext uri="{FF2B5EF4-FFF2-40B4-BE49-F238E27FC236}">
                      <a16:creationId xmlns:a16="http://schemas.microsoft.com/office/drawing/2014/main" id="{E2700B5F-E019-11DF-1E38-478EA8B6FC93}"/>
                    </a:ext>
                  </a:extLst>
                </p:cNvPr>
                <p:cNvSpPr txBox="1">
                  <a:spLocks noRot="1" noChangeAspect="1" noMove="1" noResize="1" noEditPoints="1" noAdjustHandles="1" noChangeArrowheads="1" noChangeShapeType="1" noTextEdit="1"/>
                </p:cNvSpPr>
                <p:nvPr/>
              </p:nvSpPr>
              <p:spPr>
                <a:xfrm>
                  <a:off x="2217842" y="2086059"/>
                  <a:ext cx="766291" cy="403510"/>
                </a:xfrm>
                <a:prstGeom prst="rect">
                  <a:avLst/>
                </a:prstGeom>
                <a:blipFill>
                  <a:blip r:embed="rId2"/>
                  <a:stretch>
                    <a:fillRect l="-16216" r="-13514"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9F3BE89-09DE-9A2C-22DC-9328982AF302}"/>
                    </a:ext>
                  </a:extLst>
                </p:cNvPr>
                <p:cNvSpPr txBox="1"/>
                <p:nvPr/>
              </p:nvSpPr>
              <p:spPr>
                <a:xfrm>
                  <a:off x="6018479" y="4634305"/>
                  <a:ext cx="718064" cy="2017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𝑀𝑊</m:t>
                        </m:r>
                        <m:r>
                          <a:rPr lang="en-US" b="0" i="1" smtClean="0">
                            <a:latin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99F3BE89-09DE-9A2C-22DC-9328982AF302}"/>
                    </a:ext>
                  </a:extLst>
                </p:cNvPr>
                <p:cNvSpPr txBox="1">
                  <a:spLocks noRot="1" noChangeAspect="1" noMove="1" noResize="1" noEditPoints="1" noAdjustHandles="1" noChangeArrowheads="1" noChangeShapeType="1" noTextEdit="1"/>
                </p:cNvSpPr>
                <p:nvPr/>
              </p:nvSpPr>
              <p:spPr>
                <a:xfrm>
                  <a:off x="6018479" y="4634305"/>
                  <a:ext cx="718064" cy="201755"/>
                </a:xfrm>
                <a:prstGeom prst="rect">
                  <a:avLst/>
                </a:prstGeom>
                <a:blipFill>
                  <a:blip r:embed="rId3"/>
                  <a:stretch>
                    <a:fillRect l="-7246" t="-9091" r="-10145" b="-40909"/>
                  </a:stretch>
                </a:blipFill>
              </p:spPr>
              <p:txBody>
                <a:bodyPr/>
                <a:lstStyle/>
                <a:p>
                  <a:r>
                    <a:rPr lang="en-US">
                      <a:noFill/>
                    </a:rPr>
                    <a:t> </a:t>
                  </a:r>
                </a:p>
              </p:txBody>
            </p:sp>
          </mc:Fallback>
        </mc:AlternateContent>
        <p:sp>
          <p:nvSpPr>
            <p:cNvPr id="12" name="Line 8">
              <a:extLst>
                <a:ext uri="{FF2B5EF4-FFF2-40B4-BE49-F238E27FC236}">
                  <a16:creationId xmlns:a16="http://schemas.microsoft.com/office/drawing/2014/main" id="{148BDDAD-0A67-7657-F500-B8F81DD4E23C}"/>
                </a:ext>
              </a:extLst>
            </p:cNvPr>
            <p:cNvSpPr>
              <a:spLocks noChangeShapeType="1"/>
            </p:cNvSpPr>
            <p:nvPr/>
          </p:nvSpPr>
          <p:spPr bwMode="auto">
            <a:xfrm rot="16200000" flipH="1" flipV="1">
              <a:off x="4794433" y="3749791"/>
              <a:ext cx="1669591" cy="1"/>
            </a:xfrm>
            <a:prstGeom prst="line">
              <a:avLst/>
            </a:prstGeom>
            <a:noFill/>
            <a:ln w="19050">
              <a:solidFill>
                <a:srgbClr val="000000"/>
              </a:solidFill>
              <a:prstDash val="sysDash"/>
              <a:round/>
              <a:headEnd/>
              <a:tailEnd/>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7CD2146-1FBB-8842-FEEA-EC0C450597D7}"/>
                    </a:ext>
                  </a:extLst>
                </p:cNvPr>
                <p:cNvSpPr txBox="1"/>
                <p:nvPr/>
              </p:nvSpPr>
              <p:spPr>
                <a:xfrm>
                  <a:off x="5408317" y="4634581"/>
                  <a:ext cx="476294" cy="2017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𝑚𝑎𝑥</m:t>
                            </m:r>
                          </m:sup>
                        </m:sSup>
                      </m:oMath>
                    </m:oMathPara>
                  </a14:m>
                  <a:endParaRPr lang="en-US" dirty="0"/>
                </a:p>
              </p:txBody>
            </p:sp>
          </mc:Choice>
          <mc:Fallback xmlns="">
            <p:sp>
              <p:nvSpPr>
                <p:cNvPr id="13" name="TextBox 12">
                  <a:extLst>
                    <a:ext uri="{FF2B5EF4-FFF2-40B4-BE49-F238E27FC236}">
                      <a16:creationId xmlns:a16="http://schemas.microsoft.com/office/drawing/2014/main" id="{67CD2146-1FBB-8842-FEEA-EC0C450597D7}"/>
                    </a:ext>
                  </a:extLst>
                </p:cNvPr>
                <p:cNvSpPr txBox="1">
                  <a:spLocks noRot="1" noChangeAspect="1" noMove="1" noResize="1" noEditPoints="1" noAdjustHandles="1" noChangeArrowheads="1" noChangeShapeType="1" noTextEdit="1"/>
                </p:cNvSpPr>
                <p:nvPr/>
              </p:nvSpPr>
              <p:spPr>
                <a:xfrm>
                  <a:off x="5408317" y="4634581"/>
                  <a:ext cx="476294" cy="201755"/>
                </a:xfrm>
                <a:prstGeom prst="rect">
                  <a:avLst/>
                </a:prstGeom>
                <a:blipFill>
                  <a:blip r:embed="rId4"/>
                  <a:stretch>
                    <a:fillRect l="-8511"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3BCF863-3B2F-DE97-6E2E-CD26381CB68C}"/>
                    </a:ext>
                  </a:extLst>
                </p:cNvPr>
                <p:cNvSpPr txBox="1"/>
                <p:nvPr/>
              </p:nvSpPr>
              <p:spPr>
                <a:xfrm>
                  <a:off x="3471506" y="4634305"/>
                  <a:ext cx="444566" cy="208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𝑚𝑖𝑛</m:t>
                            </m:r>
                          </m:sup>
                        </m:sSup>
                      </m:oMath>
                    </m:oMathPara>
                  </a14:m>
                  <a:endParaRPr lang="en-US" dirty="0"/>
                </a:p>
              </p:txBody>
            </p:sp>
          </mc:Choice>
          <mc:Fallback xmlns="">
            <p:sp>
              <p:nvSpPr>
                <p:cNvPr id="14" name="TextBox 13">
                  <a:extLst>
                    <a:ext uri="{FF2B5EF4-FFF2-40B4-BE49-F238E27FC236}">
                      <a16:creationId xmlns:a16="http://schemas.microsoft.com/office/drawing/2014/main" id="{83BCF863-3B2F-DE97-6E2E-CD26381CB68C}"/>
                    </a:ext>
                  </a:extLst>
                </p:cNvPr>
                <p:cNvSpPr txBox="1">
                  <a:spLocks noRot="1" noChangeAspect="1" noMove="1" noResize="1" noEditPoints="1" noAdjustHandles="1" noChangeArrowheads="1" noChangeShapeType="1" noTextEdit="1"/>
                </p:cNvSpPr>
                <p:nvPr/>
              </p:nvSpPr>
              <p:spPr>
                <a:xfrm>
                  <a:off x="3471506" y="4634305"/>
                  <a:ext cx="444566" cy="208247"/>
                </a:xfrm>
                <a:prstGeom prst="rect">
                  <a:avLst/>
                </a:prstGeom>
                <a:blipFill>
                  <a:blip r:embed="rId5"/>
                  <a:stretch>
                    <a:fillRect l="-6818" r="-2273" b="-8696"/>
                  </a:stretch>
                </a:blipFill>
              </p:spPr>
              <p:txBody>
                <a:bodyPr/>
                <a:lstStyle/>
                <a:p>
                  <a:r>
                    <a:rPr lang="en-US">
                      <a:noFill/>
                    </a:rPr>
                    <a:t> </a:t>
                  </a:r>
                </a:p>
              </p:txBody>
            </p:sp>
          </mc:Fallback>
        </mc:AlternateContent>
        <p:sp>
          <p:nvSpPr>
            <p:cNvPr id="15" name="Line 8">
              <a:extLst>
                <a:ext uri="{FF2B5EF4-FFF2-40B4-BE49-F238E27FC236}">
                  <a16:creationId xmlns:a16="http://schemas.microsoft.com/office/drawing/2014/main" id="{72ED1F4C-E3D8-3128-7DCF-A46E1DD75F8A}"/>
                </a:ext>
              </a:extLst>
            </p:cNvPr>
            <p:cNvSpPr>
              <a:spLocks noChangeShapeType="1"/>
            </p:cNvSpPr>
            <p:nvPr/>
          </p:nvSpPr>
          <p:spPr bwMode="auto">
            <a:xfrm rot="16200000" flipH="1">
              <a:off x="3432605" y="4335101"/>
              <a:ext cx="472136" cy="1"/>
            </a:xfrm>
            <a:prstGeom prst="line">
              <a:avLst/>
            </a:prstGeom>
            <a:noFill/>
            <a:ln w="19050">
              <a:solidFill>
                <a:srgbClr val="000000"/>
              </a:solidFill>
              <a:prstDash val="sysDash"/>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9A79C1F6-78EB-4AAA-0443-639FB19F3D62}"/>
                </a:ext>
              </a:extLst>
            </p:cNvPr>
            <p:cNvSpPr/>
            <p:nvPr/>
          </p:nvSpPr>
          <p:spPr>
            <a:xfrm>
              <a:off x="3663950" y="2911475"/>
              <a:ext cx="1965325" cy="1187450"/>
            </a:xfrm>
            <a:custGeom>
              <a:avLst/>
              <a:gdLst>
                <a:gd name="connsiteX0" fmla="*/ 0 w 1965325"/>
                <a:gd name="connsiteY0" fmla="*/ 1187450 h 1187450"/>
                <a:gd name="connsiteX1" fmla="*/ 1609725 w 1965325"/>
                <a:gd name="connsiteY1" fmla="*/ 406400 h 1187450"/>
                <a:gd name="connsiteX2" fmla="*/ 1965325 w 1965325"/>
                <a:gd name="connsiteY2" fmla="*/ 0 h 1187450"/>
              </a:gdLst>
              <a:ahLst/>
              <a:cxnLst>
                <a:cxn ang="0">
                  <a:pos x="connsiteX0" y="connsiteY0"/>
                </a:cxn>
                <a:cxn ang="0">
                  <a:pos x="connsiteX1" y="connsiteY1"/>
                </a:cxn>
                <a:cxn ang="0">
                  <a:pos x="connsiteX2" y="connsiteY2"/>
                </a:cxn>
              </a:cxnLst>
              <a:rect l="l" t="t" r="r" b="b"/>
              <a:pathLst>
                <a:path w="1965325" h="1187450">
                  <a:moveTo>
                    <a:pt x="0" y="1187450"/>
                  </a:moveTo>
                  <a:cubicBezTo>
                    <a:pt x="641085" y="895879"/>
                    <a:pt x="1282171" y="604308"/>
                    <a:pt x="1609725" y="406400"/>
                  </a:cubicBezTo>
                  <a:cubicBezTo>
                    <a:pt x="1937279" y="208492"/>
                    <a:pt x="1951302" y="104246"/>
                    <a:pt x="1965325"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18502110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FED87F-DB63-D01C-3DE2-E339E1678870}"/>
              </a:ext>
            </a:extLst>
          </p:cNvPr>
          <p:cNvSpPr>
            <a:spLocks noGrp="1"/>
          </p:cNvSpPr>
          <p:nvPr>
            <p:ph type="body" sz="quarter" idx="10"/>
          </p:nvPr>
        </p:nvSpPr>
        <p:spPr/>
        <p:txBody>
          <a:bodyPr/>
          <a:lstStyle/>
          <a:p>
            <a:r>
              <a:rPr lang="en-US" dirty="0"/>
              <a:t>Cost curve of a thermal generating unit</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C4F3997-15A0-A360-7E17-F87EEBD96256}"/>
                  </a:ext>
                </a:extLst>
              </p:cNvPr>
              <p:cNvSpPr>
                <a:spLocks noGrp="1"/>
              </p:cNvSpPr>
              <p:nvPr>
                <p:ph sz="quarter" idx="12"/>
              </p:nvPr>
            </p:nvSpPr>
            <p:spPr/>
            <p:txBody>
              <a:bodyPr/>
              <a:lstStyle/>
              <a:p>
                <a:r>
                  <a:rPr lang="en-US" dirty="0"/>
                  <a:t>Multiply hourly fuel input by cost of fuel in $/MBTU</a:t>
                </a:r>
              </a:p>
              <a:p>
                <a:r>
                  <a:rPr lang="en-US" dirty="0"/>
                  <a:t>Extrapolation of the curve to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𝑃</m:t>
                    </m:r>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=0</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usually leads to a value called the no-load cost</a:t>
                </a:r>
                <a:endParaRPr lang="en-US" dirty="0"/>
              </a:p>
            </p:txBody>
          </p:sp>
        </mc:Choice>
        <mc:Fallback xmlns="">
          <p:sp>
            <p:nvSpPr>
              <p:cNvPr id="5" name="Content Placeholder 4">
                <a:extLst>
                  <a:ext uri="{FF2B5EF4-FFF2-40B4-BE49-F238E27FC236}">
                    <a16:creationId xmlns:a16="http://schemas.microsoft.com/office/drawing/2014/main" id="{FC4F3997-15A0-A360-7E17-F87EEBD96256}"/>
                  </a:ext>
                </a:extLst>
              </p:cNvPr>
              <p:cNvSpPr>
                <a:spLocks noGrp="1" noRot="1" noChangeAspect="1" noMove="1" noResize="1" noEditPoints="1" noAdjustHandles="1" noChangeArrowheads="1" noChangeShapeType="1" noTextEdit="1"/>
              </p:cNvSpPr>
              <p:nvPr>
                <p:ph sz="quarter" idx="12"/>
              </p:nvPr>
            </p:nvSpPr>
            <p:spPr>
              <a:blipFill>
                <a:blip r:embed="rId2"/>
                <a:stretch>
                  <a:fillRect l="-1763" t="-1072"/>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47F43E39-9692-F859-4700-D8BF797F581A}"/>
              </a:ext>
            </a:extLst>
          </p:cNvPr>
          <p:cNvGrpSpPr/>
          <p:nvPr/>
        </p:nvGrpSpPr>
        <p:grpSpPr>
          <a:xfrm>
            <a:off x="6542947" y="2129347"/>
            <a:ext cx="5061178" cy="3752670"/>
            <a:chOff x="2558175" y="2095499"/>
            <a:chExt cx="4179276" cy="2748188"/>
          </a:xfrm>
        </p:grpSpPr>
        <p:sp>
          <p:nvSpPr>
            <p:cNvPr id="6" name="Line 22">
              <a:extLst>
                <a:ext uri="{FF2B5EF4-FFF2-40B4-BE49-F238E27FC236}">
                  <a16:creationId xmlns:a16="http://schemas.microsoft.com/office/drawing/2014/main" id="{8914DF0D-753F-C124-252C-6F039D1C4415}"/>
                </a:ext>
              </a:extLst>
            </p:cNvPr>
            <p:cNvSpPr>
              <a:spLocks noChangeShapeType="1"/>
            </p:cNvSpPr>
            <p:nvPr/>
          </p:nvSpPr>
          <p:spPr bwMode="auto">
            <a:xfrm flipV="1">
              <a:off x="3027250" y="2095499"/>
              <a:ext cx="0" cy="2635227"/>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17" name="Line 21">
              <a:extLst>
                <a:ext uri="{FF2B5EF4-FFF2-40B4-BE49-F238E27FC236}">
                  <a16:creationId xmlns:a16="http://schemas.microsoft.com/office/drawing/2014/main" id="{BFB3BEF6-C264-6F4D-5BD2-C86453597ABE}"/>
                </a:ext>
              </a:extLst>
            </p:cNvPr>
            <p:cNvSpPr>
              <a:spLocks noChangeShapeType="1"/>
            </p:cNvSpPr>
            <p:nvPr/>
          </p:nvSpPr>
          <p:spPr bwMode="auto">
            <a:xfrm>
              <a:off x="2812848" y="4571170"/>
              <a:ext cx="3877418" cy="0"/>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29891D3-3975-D43A-AEE8-7E97BAF0E6B4}"/>
                    </a:ext>
                  </a:extLst>
                </p:cNvPr>
                <p:cNvSpPr txBox="1"/>
                <p:nvPr/>
              </p:nvSpPr>
              <p:spPr>
                <a:xfrm>
                  <a:off x="2558175" y="2095499"/>
                  <a:ext cx="387839" cy="405709"/>
                </a:xfrm>
                <a:prstGeom prst="rect">
                  <a:avLst/>
                </a:prstGeom>
                <a:noFill/>
              </p:spPr>
              <p:txBody>
                <a:bodyPr wrap="none" lIns="0" tIns="0" rIns="0" bIns="0" rtlCol="0">
                  <a:spAutoFit/>
                </a:bodyPr>
                <a:lstStyle/>
                <a:p>
                  <a:pPr algn="ctr"/>
                  <a14:m>
                    <m:oMath xmlns:m="http://schemas.openxmlformats.org/officeDocument/2006/math">
                      <m:r>
                        <a:rPr lang="en-US" b="0" i="1" smtClean="0">
                          <a:latin typeface="Cambria Math" panose="02040503050406030204" pitchFamily="18" charset="0"/>
                        </a:rPr>
                        <m:t>𝐶</m:t>
                      </m:r>
                    </m:oMath>
                  </a14:m>
                  <a:r>
                    <a:rPr lang="en-US" dirty="0"/>
                    <a:t> </a:t>
                  </a:r>
                </a:p>
                <a:p>
                  <a:pPr algn="ctr"/>
                  <a:r>
                    <a:rPr lang="en-US" dirty="0"/>
                    <a:t>($/h)</a:t>
                  </a:r>
                </a:p>
              </p:txBody>
            </p:sp>
          </mc:Choice>
          <mc:Fallback xmlns="">
            <p:sp>
              <p:nvSpPr>
                <p:cNvPr id="18" name="TextBox 17">
                  <a:extLst>
                    <a:ext uri="{FF2B5EF4-FFF2-40B4-BE49-F238E27FC236}">
                      <a16:creationId xmlns:a16="http://schemas.microsoft.com/office/drawing/2014/main" id="{029891D3-3975-D43A-AEE8-7E97BAF0E6B4}"/>
                    </a:ext>
                  </a:extLst>
                </p:cNvPr>
                <p:cNvSpPr txBox="1">
                  <a:spLocks noRot="1" noChangeAspect="1" noMove="1" noResize="1" noEditPoints="1" noAdjustHandles="1" noChangeArrowheads="1" noChangeShapeType="1" noTextEdit="1"/>
                </p:cNvSpPr>
                <p:nvPr/>
              </p:nvSpPr>
              <p:spPr>
                <a:xfrm>
                  <a:off x="2558175" y="2095499"/>
                  <a:ext cx="387839" cy="405709"/>
                </a:xfrm>
                <a:prstGeom prst="rect">
                  <a:avLst/>
                </a:prstGeom>
                <a:blipFill>
                  <a:blip r:embed="rId3"/>
                  <a:stretch>
                    <a:fillRect l="-29730" r="-32432"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21E352C-6126-1658-093F-A5ECCEE024BD}"/>
                    </a:ext>
                  </a:extLst>
                </p:cNvPr>
                <p:cNvSpPr txBox="1"/>
                <p:nvPr/>
              </p:nvSpPr>
              <p:spPr>
                <a:xfrm>
                  <a:off x="6018479" y="4634305"/>
                  <a:ext cx="718972" cy="202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𝑀𝑊</m:t>
                        </m:r>
                        <m:r>
                          <a:rPr lang="en-US" b="0" i="1" smtClean="0">
                            <a:latin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D21E352C-6126-1658-093F-A5ECCEE024BD}"/>
                    </a:ext>
                  </a:extLst>
                </p:cNvPr>
                <p:cNvSpPr txBox="1">
                  <a:spLocks noRot="1" noChangeAspect="1" noMove="1" noResize="1" noEditPoints="1" noAdjustHandles="1" noChangeArrowheads="1" noChangeShapeType="1" noTextEdit="1"/>
                </p:cNvSpPr>
                <p:nvPr/>
              </p:nvSpPr>
              <p:spPr>
                <a:xfrm>
                  <a:off x="6018479" y="4634305"/>
                  <a:ext cx="718972" cy="202854"/>
                </a:xfrm>
                <a:prstGeom prst="rect">
                  <a:avLst/>
                </a:prstGeom>
                <a:blipFill>
                  <a:blip r:embed="rId4"/>
                  <a:stretch>
                    <a:fillRect l="-5797" t="-8696" r="-10145" b="-34783"/>
                  </a:stretch>
                </a:blipFill>
              </p:spPr>
              <p:txBody>
                <a:bodyPr/>
                <a:lstStyle/>
                <a:p>
                  <a:r>
                    <a:rPr lang="en-US">
                      <a:noFill/>
                    </a:rPr>
                    <a:t> </a:t>
                  </a:r>
                </a:p>
              </p:txBody>
            </p:sp>
          </mc:Fallback>
        </mc:AlternateContent>
        <p:sp>
          <p:nvSpPr>
            <p:cNvPr id="20" name="Line 8">
              <a:extLst>
                <a:ext uri="{FF2B5EF4-FFF2-40B4-BE49-F238E27FC236}">
                  <a16:creationId xmlns:a16="http://schemas.microsoft.com/office/drawing/2014/main" id="{308D135A-4DD6-BC04-99F4-C3FD2946847B}"/>
                </a:ext>
              </a:extLst>
            </p:cNvPr>
            <p:cNvSpPr>
              <a:spLocks noChangeShapeType="1"/>
            </p:cNvSpPr>
            <p:nvPr/>
          </p:nvSpPr>
          <p:spPr bwMode="auto">
            <a:xfrm rot="16200000" flipH="1" flipV="1">
              <a:off x="4794433" y="3749791"/>
              <a:ext cx="1669591" cy="1"/>
            </a:xfrm>
            <a:prstGeom prst="line">
              <a:avLst/>
            </a:prstGeom>
            <a:noFill/>
            <a:ln w="19050">
              <a:solidFill>
                <a:srgbClr val="000000"/>
              </a:solidFill>
              <a:prstDash val="sysDash"/>
              <a:round/>
              <a:headEnd/>
              <a:tailEnd/>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724D124-D487-AFA4-AADC-C33D1DECEBF9}"/>
                    </a:ext>
                  </a:extLst>
                </p:cNvPr>
                <p:cNvSpPr txBox="1"/>
                <p:nvPr/>
              </p:nvSpPr>
              <p:spPr>
                <a:xfrm>
                  <a:off x="5408317" y="4634581"/>
                  <a:ext cx="476896" cy="202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𝑚𝑎𝑥</m:t>
                            </m:r>
                          </m:sup>
                        </m:sSup>
                      </m:oMath>
                    </m:oMathPara>
                  </a14:m>
                  <a:endParaRPr lang="en-US" dirty="0"/>
                </a:p>
              </p:txBody>
            </p:sp>
          </mc:Choice>
          <mc:Fallback xmlns="">
            <p:sp>
              <p:nvSpPr>
                <p:cNvPr id="21" name="TextBox 20">
                  <a:extLst>
                    <a:ext uri="{FF2B5EF4-FFF2-40B4-BE49-F238E27FC236}">
                      <a16:creationId xmlns:a16="http://schemas.microsoft.com/office/drawing/2014/main" id="{8724D124-D487-AFA4-AADC-C33D1DECEBF9}"/>
                    </a:ext>
                  </a:extLst>
                </p:cNvPr>
                <p:cNvSpPr txBox="1">
                  <a:spLocks noRot="1" noChangeAspect="1" noMove="1" noResize="1" noEditPoints="1" noAdjustHandles="1" noChangeArrowheads="1" noChangeShapeType="1" noTextEdit="1"/>
                </p:cNvSpPr>
                <p:nvPr/>
              </p:nvSpPr>
              <p:spPr>
                <a:xfrm>
                  <a:off x="5408317" y="4634581"/>
                  <a:ext cx="476896" cy="202854"/>
                </a:xfrm>
                <a:prstGeom prst="rect">
                  <a:avLst/>
                </a:prstGeom>
                <a:blipFill>
                  <a:blip r:embed="rId5"/>
                  <a:stretch>
                    <a:fillRect l="-10870"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8E53EAE-3806-D668-EFF8-7A55029554CE}"/>
                    </a:ext>
                  </a:extLst>
                </p:cNvPr>
                <p:cNvSpPr txBox="1"/>
                <p:nvPr/>
              </p:nvSpPr>
              <p:spPr>
                <a:xfrm>
                  <a:off x="3471506" y="4634305"/>
                  <a:ext cx="445128" cy="2093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𝑚𝑖𝑛</m:t>
                            </m:r>
                          </m:sup>
                        </m:sSup>
                      </m:oMath>
                    </m:oMathPara>
                  </a14:m>
                  <a:endParaRPr lang="en-US" dirty="0"/>
                </a:p>
              </p:txBody>
            </p:sp>
          </mc:Choice>
          <mc:Fallback xmlns="">
            <p:sp>
              <p:nvSpPr>
                <p:cNvPr id="22" name="TextBox 21">
                  <a:extLst>
                    <a:ext uri="{FF2B5EF4-FFF2-40B4-BE49-F238E27FC236}">
                      <a16:creationId xmlns:a16="http://schemas.microsoft.com/office/drawing/2014/main" id="{D8E53EAE-3806-D668-EFF8-7A55029554CE}"/>
                    </a:ext>
                  </a:extLst>
                </p:cNvPr>
                <p:cNvSpPr txBox="1">
                  <a:spLocks noRot="1" noChangeAspect="1" noMove="1" noResize="1" noEditPoints="1" noAdjustHandles="1" noChangeArrowheads="1" noChangeShapeType="1" noTextEdit="1"/>
                </p:cNvSpPr>
                <p:nvPr/>
              </p:nvSpPr>
              <p:spPr>
                <a:xfrm>
                  <a:off x="3471506" y="4634305"/>
                  <a:ext cx="445128" cy="209382"/>
                </a:xfrm>
                <a:prstGeom prst="rect">
                  <a:avLst/>
                </a:prstGeom>
                <a:blipFill>
                  <a:blip r:embed="rId6"/>
                  <a:stretch>
                    <a:fillRect l="-9302" r="-4651" b="-4167"/>
                  </a:stretch>
                </a:blipFill>
              </p:spPr>
              <p:txBody>
                <a:bodyPr/>
                <a:lstStyle/>
                <a:p>
                  <a:r>
                    <a:rPr lang="en-US">
                      <a:noFill/>
                    </a:rPr>
                    <a:t> </a:t>
                  </a:r>
                </a:p>
              </p:txBody>
            </p:sp>
          </mc:Fallback>
        </mc:AlternateContent>
        <p:sp>
          <p:nvSpPr>
            <p:cNvPr id="23" name="Line 8">
              <a:extLst>
                <a:ext uri="{FF2B5EF4-FFF2-40B4-BE49-F238E27FC236}">
                  <a16:creationId xmlns:a16="http://schemas.microsoft.com/office/drawing/2014/main" id="{5A460BD1-F301-62F3-0328-C846C8263069}"/>
                </a:ext>
              </a:extLst>
            </p:cNvPr>
            <p:cNvSpPr>
              <a:spLocks noChangeShapeType="1"/>
            </p:cNvSpPr>
            <p:nvPr/>
          </p:nvSpPr>
          <p:spPr bwMode="auto">
            <a:xfrm rot="16200000" flipH="1">
              <a:off x="3432605" y="4335101"/>
              <a:ext cx="472136" cy="1"/>
            </a:xfrm>
            <a:prstGeom prst="line">
              <a:avLst/>
            </a:prstGeom>
            <a:noFill/>
            <a:ln w="19050">
              <a:solidFill>
                <a:srgbClr val="000000"/>
              </a:solidFill>
              <a:prstDash val="sysDash"/>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3">
              <a:extLst>
                <a:ext uri="{FF2B5EF4-FFF2-40B4-BE49-F238E27FC236}">
                  <a16:creationId xmlns:a16="http://schemas.microsoft.com/office/drawing/2014/main" id="{365F3698-8D7E-3B18-7970-E620EB316D67}"/>
                </a:ext>
              </a:extLst>
            </p:cNvPr>
            <p:cNvSpPr/>
            <p:nvPr/>
          </p:nvSpPr>
          <p:spPr>
            <a:xfrm>
              <a:off x="3663950" y="2911475"/>
              <a:ext cx="1965325" cy="1187450"/>
            </a:xfrm>
            <a:custGeom>
              <a:avLst/>
              <a:gdLst>
                <a:gd name="connsiteX0" fmla="*/ 0 w 1965325"/>
                <a:gd name="connsiteY0" fmla="*/ 1187450 h 1187450"/>
                <a:gd name="connsiteX1" fmla="*/ 1609725 w 1965325"/>
                <a:gd name="connsiteY1" fmla="*/ 406400 h 1187450"/>
                <a:gd name="connsiteX2" fmla="*/ 1965325 w 1965325"/>
                <a:gd name="connsiteY2" fmla="*/ 0 h 1187450"/>
              </a:gdLst>
              <a:ahLst/>
              <a:cxnLst>
                <a:cxn ang="0">
                  <a:pos x="connsiteX0" y="connsiteY0"/>
                </a:cxn>
                <a:cxn ang="0">
                  <a:pos x="connsiteX1" y="connsiteY1"/>
                </a:cxn>
                <a:cxn ang="0">
                  <a:pos x="connsiteX2" y="connsiteY2"/>
                </a:cxn>
              </a:cxnLst>
              <a:rect l="l" t="t" r="r" b="b"/>
              <a:pathLst>
                <a:path w="1965325" h="1187450">
                  <a:moveTo>
                    <a:pt x="0" y="1187450"/>
                  </a:moveTo>
                  <a:cubicBezTo>
                    <a:pt x="641085" y="895879"/>
                    <a:pt x="1282171" y="604308"/>
                    <a:pt x="1609725" y="406400"/>
                  </a:cubicBezTo>
                  <a:cubicBezTo>
                    <a:pt x="1937279" y="208492"/>
                    <a:pt x="1951302" y="104246"/>
                    <a:pt x="1965325"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Line 8">
              <a:extLst>
                <a:ext uri="{FF2B5EF4-FFF2-40B4-BE49-F238E27FC236}">
                  <a16:creationId xmlns:a16="http://schemas.microsoft.com/office/drawing/2014/main" id="{37BDC7C1-2B51-ED88-6B5B-01E944B30D44}"/>
                </a:ext>
              </a:extLst>
            </p:cNvPr>
            <p:cNvSpPr>
              <a:spLocks noChangeShapeType="1"/>
            </p:cNvSpPr>
            <p:nvPr/>
          </p:nvSpPr>
          <p:spPr bwMode="auto">
            <a:xfrm rot="16200000" flipH="1" flipV="1">
              <a:off x="3230560" y="3895607"/>
              <a:ext cx="230035" cy="636674"/>
            </a:xfrm>
            <a:prstGeom prst="line">
              <a:avLst/>
            </a:prstGeom>
            <a:noFill/>
            <a:ln w="190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CB554F3-8D43-C9E7-6AE3-5DCAEDC9A629}"/>
                    </a:ext>
                  </a:extLst>
                </p:cNvPr>
                <p:cNvSpPr txBox="1"/>
                <p:nvPr/>
              </p:nvSpPr>
              <p:spPr>
                <a:xfrm>
                  <a:off x="2697417" y="4199609"/>
                  <a:ext cx="320331" cy="206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𝑛𝑙</m:t>
                            </m:r>
                          </m:sup>
                        </m:sSup>
                      </m:oMath>
                    </m:oMathPara>
                  </a14:m>
                  <a:endParaRPr lang="en-US" dirty="0"/>
                </a:p>
              </p:txBody>
            </p:sp>
          </mc:Choice>
          <mc:Fallback xmlns="">
            <p:sp>
              <p:nvSpPr>
                <p:cNvPr id="26" name="TextBox 25">
                  <a:extLst>
                    <a:ext uri="{FF2B5EF4-FFF2-40B4-BE49-F238E27FC236}">
                      <a16:creationId xmlns:a16="http://schemas.microsoft.com/office/drawing/2014/main" id="{5CB554F3-8D43-C9E7-6AE3-5DCAEDC9A629}"/>
                    </a:ext>
                  </a:extLst>
                </p:cNvPr>
                <p:cNvSpPr txBox="1">
                  <a:spLocks noRot="1" noChangeAspect="1" noMove="1" noResize="1" noEditPoints="1" noAdjustHandles="1" noChangeArrowheads="1" noChangeShapeType="1" noTextEdit="1"/>
                </p:cNvSpPr>
                <p:nvPr/>
              </p:nvSpPr>
              <p:spPr>
                <a:xfrm>
                  <a:off x="2697417" y="4199609"/>
                  <a:ext cx="320331" cy="206471"/>
                </a:xfrm>
                <a:prstGeom prst="rect">
                  <a:avLst/>
                </a:prstGeom>
                <a:blipFill>
                  <a:blip r:embed="rId7"/>
                  <a:stretch>
                    <a:fillRect l="-12500" t="-8696" r="-3125" b="-4348"/>
                  </a:stretch>
                </a:blipFill>
              </p:spPr>
              <p:txBody>
                <a:bodyPr/>
                <a:lstStyle/>
                <a:p>
                  <a:r>
                    <a:rPr lang="en-US">
                      <a:noFill/>
                    </a:rPr>
                    <a:t> </a:t>
                  </a:r>
                </a:p>
              </p:txBody>
            </p:sp>
          </mc:Fallback>
        </mc:AlternateContent>
      </p:grpSp>
    </p:spTree>
    <p:extLst>
      <p:ext uri="{BB962C8B-B14F-4D97-AF65-F5344CB8AC3E}">
        <p14:creationId xmlns:p14="http://schemas.microsoft.com/office/powerpoint/2010/main" val="3638792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5EAEDE-DFA1-8F21-91EE-AE11564C5398}"/>
              </a:ext>
            </a:extLst>
          </p:cNvPr>
          <p:cNvSpPr>
            <a:spLocks noGrp="1"/>
          </p:cNvSpPr>
          <p:nvPr>
            <p:ph type="body" sz="quarter" idx="10"/>
          </p:nvPr>
        </p:nvSpPr>
        <p:spPr/>
        <p:txBody>
          <a:bodyPr/>
          <a:lstStyle/>
          <a:p>
            <a:r>
              <a:rPr lang="en-US" dirty="0"/>
              <a:t>Mathematical formulation</a:t>
            </a:r>
          </a:p>
        </p:txBody>
      </p:sp>
      <p:sp>
        <p:nvSpPr>
          <p:cNvPr id="6" name="Content Placeholder 5">
            <a:extLst>
              <a:ext uri="{FF2B5EF4-FFF2-40B4-BE49-F238E27FC236}">
                <a16:creationId xmlns:a16="http://schemas.microsoft.com/office/drawing/2014/main" id="{E4A9A4EB-671E-269C-2B11-BB458545DF3B}"/>
              </a:ext>
            </a:extLst>
          </p:cNvPr>
          <p:cNvSpPr>
            <a:spLocks noGrp="1"/>
          </p:cNvSpPr>
          <p:nvPr>
            <p:ph sz="quarter" idx="12"/>
          </p:nvPr>
        </p:nvSpPr>
        <p:spPr/>
        <p:txBody>
          <a:bodyPr/>
          <a:lstStyle/>
          <a:p>
            <a:r>
              <a:rPr lang="en-US" dirty="0"/>
              <a:t>Economic dispatch is a </a:t>
            </a:r>
            <a:r>
              <a:rPr lang="en-US" i="1" dirty="0"/>
              <a:t>constrained optimization problem</a:t>
            </a:r>
          </a:p>
          <a:p>
            <a:r>
              <a:rPr lang="en-US" dirty="0"/>
              <a:t>Must define:</a:t>
            </a:r>
          </a:p>
          <a:p>
            <a:pPr lvl="1"/>
            <a:r>
              <a:rPr lang="en-US" dirty="0"/>
              <a:t>Objective function</a:t>
            </a:r>
          </a:p>
          <a:p>
            <a:pPr lvl="1"/>
            <a:r>
              <a:rPr lang="en-US" dirty="0"/>
              <a:t>Equality constraint</a:t>
            </a:r>
          </a:p>
        </p:txBody>
      </p:sp>
    </p:spTree>
    <p:extLst>
      <p:ext uri="{BB962C8B-B14F-4D97-AF65-F5344CB8AC3E}">
        <p14:creationId xmlns:p14="http://schemas.microsoft.com/office/powerpoint/2010/main" val="37401436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171AB2-5E01-8BB7-B5AB-4313299D033B}"/>
              </a:ext>
            </a:extLst>
          </p:cNvPr>
          <p:cNvSpPr>
            <a:spLocks noGrp="1"/>
          </p:cNvSpPr>
          <p:nvPr>
            <p:ph type="body" sz="quarter" idx="10"/>
          </p:nvPr>
        </p:nvSpPr>
        <p:spPr/>
        <p:txBody>
          <a:bodyPr/>
          <a:lstStyle/>
          <a:p>
            <a:r>
              <a:rPr lang="en-US" dirty="0"/>
              <a:t>Objective function </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C53EE56-CA82-C0EA-A667-FC295E65CE53}"/>
                  </a:ext>
                </a:extLst>
              </p:cNvPr>
              <p:cNvSpPr>
                <a:spLocks noGrp="1"/>
              </p:cNvSpPr>
              <p:nvPr>
                <p:ph sz="quarter" idx="12"/>
              </p:nvPr>
            </p:nvSpPr>
            <p:spPr/>
            <p:txBody>
              <a:bodyPr/>
              <a:lstStyle/>
              <a:p>
                <a:r>
                  <a:rPr lang="en-US" dirty="0"/>
                  <a:t>Minimize the cost of producing power with all the generating units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i="1" kern="1200" smtClean="0">
                              <a:solidFill>
                                <a:srgbClr val="000000"/>
                              </a:solidFill>
                              <a:effectLst/>
                              <a:latin typeface="Cambria Math" panose="02040503050406030204" pitchFamily="18" charset="0"/>
                              <a:ea typeface="Times New Roman" panose="02020603050405020304" pitchFamily="18" charset="0"/>
                            </a:rPr>
                          </m:ctrlPr>
                        </m:s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𝑡𝑜𝑡𝑎𝑙</m:t>
                          </m:r>
                        </m:sup>
                      </m:s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supHide m:val="on"/>
                          <m:ctrlPr>
                            <a:rPr lang="en-US" i="1" kern="1200">
                              <a:solidFill>
                                <a:srgbClr val="000000"/>
                              </a:solidFill>
                              <a:effectLst/>
                              <a:latin typeface="Cambria Math" panose="02040503050406030204" pitchFamily="18" charset="0"/>
                              <a:ea typeface="Times New Roman" panose="02020603050405020304" pitchFamily="18" charset="0"/>
                            </a:rPr>
                          </m:ctrlPr>
                        </m:naryPr>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sub>
                        <m:sup/>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en-US" i="1" kern="1200">
                                  <a:solidFill>
                                    <a:srgbClr val="000000"/>
                                  </a:solidFill>
                                  <a:effectLst/>
                                  <a:latin typeface="Cambria Math" panose="02040503050406030204" pitchFamily="18" charset="0"/>
                                  <a:ea typeface="Times New Roman" panose="02020603050405020304" pitchFamily="18" charset="0"/>
                                </a:rPr>
                              </m:ctrlPr>
                            </m:dPr>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e>
                          </m:d>
                        </m:e>
                      </m:nary>
                    </m:oMath>
                  </m:oMathPara>
                </a14:m>
                <a:endParaRPr lang="en-US" kern="1200" dirty="0">
                  <a:solidFill>
                    <a:srgbClr val="000000"/>
                  </a:solidFill>
                  <a:effectLst/>
                  <a:ea typeface="Times New Roman" panose="02020603050405020304" pitchFamily="18" charset="0"/>
                  <a:cs typeface="Times New Roman" panose="02020603050405020304" pitchFamily="18" charset="0"/>
                </a:endParaRPr>
              </a:p>
              <a:p>
                <a14:m>
                  <m:oMath xmlns:m="http://schemas.openxmlformats.org/officeDocument/2006/math">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oMath>
                </a14:m>
                <a:r>
                  <a:rPr lang="en-US" dirty="0">
                    <a:effectLst/>
                  </a:rPr>
                  <a:t>: set of generating units</a:t>
                </a:r>
              </a:p>
              <a:p>
                <a14:m>
                  <m:oMath xmlns:m="http://schemas.openxmlformats.org/officeDocument/2006/math">
                    <m:sSub>
                      <m:sSubPr>
                        <m:ctrlPr>
                          <a:rPr lang="en-US" i="1" kern="1200" smtClean="0">
                            <a:solidFill>
                              <a:srgbClr val="000000"/>
                            </a:solidFill>
                            <a:effectLst/>
                            <a:latin typeface="Cambria Math" panose="02040503050406030204" pitchFamily="18" charset="0"/>
                            <a:ea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n-US" dirty="0"/>
                  <a:t>: amount of power produced by unit </a:t>
                </a:r>
                <a14:m>
                  <m:oMath xmlns:m="http://schemas.openxmlformats.org/officeDocument/2006/math">
                    <m:r>
                      <a:rPr lang="en-US" i="1" dirty="0" smtClean="0">
                        <a:latin typeface="Cambria Math" panose="02040503050406030204" pitchFamily="18" charset="0"/>
                      </a:rPr>
                      <m:t>𝑖</m:t>
                    </m:r>
                  </m:oMath>
                </a14:m>
                <a:endParaRPr lang="en-US" dirty="0"/>
              </a:p>
              <a:p>
                <a14:m>
                  <m:oMath xmlns:m="http://schemas.openxmlformats.org/officeDocument/2006/math">
                    <m:sSub>
                      <m:sSubPr>
                        <m:ctrlPr>
                          <a:rPr lang="en-US" i="1" kern="1200" smtClean="0">
                            <a:solidFill>
                              <a:srgbClr val="000000"/>
                            </a:solidFill>
                            <a:effectLst/>
                            <a:latin typeface="Cambria Math" panose="02040503050406030204" pitchFamily="18" charset="0"/>
                            <a:ea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en-US" i="1" kern="1200">
                            <a:solidFill>
                              <a:srgbClr val="000000"/>
                            </a:solidFill>
                            <a:effectLst/>
                            <a:latin typeface="Cambria Math" panose="02040503050406030204" pitchFamily="18" charset="0"/>
                            <a:ea typeface="Times New Roman" panose="02020603050405020304" pitchFamily="18" charset="0"/>
                          </a:rPr>
                        </m:ctrlPr>
                      </m:dPr>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e>
                    </m:d>
                  </m:oMath>
                </a14:m>
                <a:r>
                  <a:rPr lang="en-US" dirty="0"/>
                  <a:t>: hourly cost of producing </a:t>
                </a:r>
                <a14:m>
                  <m:oMath xmlns:m="http://schemas.openxmlformats.org/officeDocument/2006/math">
                    <m:sSub>
                      <m:sSubPr>
                        <m:ctrlPr>
                          <a:rPr lang="en-US" i="1">
                            <a:solidFill>
                              <a:srgbClr val="000000"/>
                            </a:solidFill>
                            <a:latin typeface="Cambria Math" panose="02040503050406030204" pitchFamily="18" charset="0"/>
                            <a:ea typeface="Times New Roman" panose="02020603050405020304" pitchFamily="18" charset="0"/>
                          </a:rPr>
                        </m:ctrlPr>
                      </m:sSubPr>
                      <m:e>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n-US" dirty="0"/>
                  <a:t> with unit </a:t>
                </a:r>
                <a14:m>
                  <m:oMath xmlns:m="http://schemas.openxmlformats.org/officeDocument/2006/math">
                    <m:r>
                      <a:rPr lang="en-US" i="1" dirty="0">
                        <a:latin typeface="Cambria Math" panose="02040503050406030204" pitchFamily="18" charset="0"/>
                      </a:rPr>
                      <m:t>𝑖</m:t>
                    </m:r>
                  </m:oMath>
                </a14:m>
                <a:endParaRPr lang="en-US" dirty="0"/>
              </a:p>
              <a:p>
                <a:endParaRPr lang="en-US" dirty="0"/>
              </a:p>
              <a:p>
                <a:r>
                  <a:rPr lang="en-US" kern="1200" dirty="0">
                    <a:solidFill>
                      <a:srgbClr val="000000"/>
                    </a:solidFill>
                    <a:effectLst/>
                    <a:ea typeface="Times New Roman" panose="02020603050405020304" pitchFamily="18" charset="0"/>
                  </a:rPr>
                  <a:t>The </a:t>
                </a:r>
                <a14:m>
                  <m:oMath xmlns:m="http://schemas.openxmlformats.org/officeDocument/2006/math">
                    <m:sSub>
                      <m:sSubPr>
                        <m:ctrlPr>
                          <a:rPr lang="en-US" i="1" kern="1200" smtClean="0">
                            <a:solidFill>
                              <a:srgbClr val="000000"/>
                            </a:solidFill>
                            <a:effectLst/>
                            <a:latin typeface="Cambria Math" panose="02040503050406030204" pitchFamily="18" charset="0"/>
                            <a:ea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n-US" dirty="0"/>
                  <a:t> are the decision variables</a:t>
                </a:r>
              </a:p>
            </p:txBody>
          </p:sp>
        </mc:Choice>
        <mc:Fallback xmlns="">
          <p:sp>
            <p:nvSpPr>
              <p:cNvPr id="4" name="Content Placeholder 3">
                <a:extLst>
                  <a:ext uri="{FF2B5EF4-FFF2-40B4-BE49-F238E27FC236}">
                    <a16:creationId xmlns:a16="http://schemas.microsoft.com/office/drawing/2014/main" id="{5C53EE56-CA82-C0EA-A667-FC295E65CE53}"/>
                  </a:ext>
                </a:extLst>
              </p:cNvPr>
              <p:cNvSpPr>
                <a:spLocks noGrp="1" noRot="1" noChangeAspect="1" noMove="1" noResize="1" noEditPoints="1" noAdjustHandles="1" noChangeArrowheads="1" noChangeShapeType="1" noTextEdit="1"/>
              </p:cNvSpPr>
              <p:nvPr>
                <p:ph sz="quarter" idx="12"/>
              </p:nvPr>
            </p:nvSpPr>
            <p:spPr>
              <a:blipFill>
                <a:blip r:embed="rId2"/>
                <a:stretch>
                  <a:fillRect l="-829" t="-10456"/>
                </a:stretch>
              </a:blipFill>
            </p:spPr>
            <p:txBody>
              <a:bodyPr/>
              <a:lstStyle/>
              <a:p>
                <a:r>
                  <a:rPr lang="en-US">
                    <a:noFill/>
                  </a:rPr>
                  <a:t> </a:t>
                </a:r>
              </a:p>
            </p:txBody>
          </p:sp>
        </mc:Fallback>
      </mc:AlternateContent>
    </p:spTree>
    <p:extLst>
      <p:ext uri="{BB962C8B-B14F-4D97-AF65-F5344CB8AC3E}">
        <p14:creationId xmlns:p14="http://schemas.microsoft.com/office/powerpoint/2010/main" val="35507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FDEC43-2C9B-3BEF-FAF8-4F47CAA0C1DB}"/>
              </a:ext>
            </a:extLst>
          </p:cNvPr>
          <p:cNvSpPr>
            <a:spLocks noGrp="1"/>
          </p:cNvSpPr>
          <p:nvPr>
            <p:ph type="body" sz="quarter" idx="10"/>
          </p:nvPr>
        </p:nvSpPr>
        <p:spPr/>
        <p:txBody>
          <a:bodyPr/>
          <a:lstStyle/>
          <a:p>
            <a:r>
              <a:rPr lang="en-US" dirty="0"/>
              <a:t>Equality constraint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F19230E-5B29-7DD8-F5BD-919C02A80BEE}"/>
                  </a:ext>
                </a:extLst>
              </p:cNvPr>
              <p:cNvSpPr>
                <a:spLocks noGrp="1"/>
              </p:cNvSpPr>
              <p:nvPr>
                <p:ph sz="quarter" idx="12"/>
              </p:nvPr>
            </p:nvSpPr>
            <p:spPr/>
            <p:txBody>
              <a:bodyPr/>
              <a:lstStyle/>
              <a:p>
                <a:r>
                  <a:rPr lang="en-US" dirty="0"/>
                  <a:t>Load/generation balance:</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nary>
                        <m:naryPr>
                          <m:chr m:val="∑"/>
                          <m:limLoc m:val="undOvr"/>
                          <m:supHide m:val="on"/>
                          <m:ctrlPr>
                            <a:rPr lang="en-US" i="1" kern="1200" smtClean="0">
                              <a:solidFill>
                                <a:srgbClr val="000000"/>
                              </a:solidFill>
                              <a:effectLst/>
                              <a:latin typeface="Cambria Math" panose="02040503050406030204" pitchFamily="18" charset="0"/>
                              <a:ea typeface="Times New Roman" panose="02020603050405020304" pitchFamily="18" charset="0"/>
                            </a:rPr>
                          </m:ctrlPr>
                        </m:naryPr>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sub>
                        <m:sup/>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𝐿</m:t>
                      </m:r>
                    </m:oMath>
                  </m:oMathPara>
                </a14:m>
                <a:endParaRPr lang="en-US" dirty="0"/>
              </a:p>
              <a:p>
                <a:endParaRPr lang="en-US" dirty="0"/>
              </a:p>
              <a:p>
                <a14:m>
                  <m:oMath xmlns:m="http://schemas.openxmlformats.org/officeDocument/2006/math">
                    <m:r>
                      <a:rPr lang="en-US" sz="24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𝐿</m:t>
                    </m:r>
                  </m:oMath>
                </a14:m>
                <a:r>
                  <a:rPr lang="en-US" dirty="0"/>
                  <a:t>: load to be supplied by these generating units</a:t>
                </a:r>
              </a:p>
            </p:txBody>
          </p:sp>
        </mc:Choice>
        <mc:Fallback xmlns="">
          <p:sp>
            <p:nvSpPr>
              <p:cNvPr id="4" name="Content Placeholder 3">
                <a:extLst>
                  <a:ext uri="{FF2B5EF4-FFF2-40B4-BE49-F238E27FC236}">
                    <a16:creationId xmlns:a16="http://schemas.microsoft.com/office/drawing/2014/main" id="{6F19230E-5B29-7DD8-F5BD-919C02A80BEE}"/>
                  </a:ext>
                </a:extLst>
              </p:cNvPr>
              <p:cNvSpPr>
                <a:spLocks noGrp="1" noRot="1" noChangeAspect="1" noMove="1" noResize="1" noEditPoints="1" noAdjustHandles="1" noChangeArrowheads="1" noChangeShapeType="1" noTextEdit="1"/>
              </p:cNvSpPr>
              <p:nvPr>
                <p:ph sz="quarter" idx="12"/>
              </p:nvPr>
            </p:nvSpPr>
            <p:spPr>
              <a:blipFill>
                <a:blip r:embed="rId2"/>
                <a:stretch>
                  <a:fillRect l="-829" t="-10456"/>
                </a:stretch>
              </a:blipFill>
            </p:spPr>
            <p:txBody>
              <a:bodyPr/>
              <a:lstStyle/>
              <a:p>
                <a:r>
                  <a:rPr lang="en-US">
                    <a:noFill/>
                  </a:rPr>
                  <a:t> </a:t>
                </a:r>
              </a:p>
            </p:txBody>
          </p:sp>
        </mc:Fallback>
      </mc:AlternateContent>
    </p:spTree>
    <p:extLst>
      <p:ext uri="{BB962C8B-B14F-4D97-AF65-F5344CB8AC3E}">
        <p14:creationId xmlns:p14="http://schemas.microsoft.com/office/powerpoint/2010/main" val="35042959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906421-9E5E-D3A4-44D0-FB944D1539F6}"/>
              </a:ext>
            </a:extLst>
          </p:cNvPr>
          <p:cNvSpPr>
            <a:spLocks noGrp="1"/>
          </p:cNvSpPr>
          <p:nvPr>
            <p:ph type="body" sz="quarter" idx="10"/>
          </p:nvPr>
        </p:nvSpPr>
        <p:spPr/>
        <p:txBody>
          <a:bodyPr/>
          <a:lstStyle/>
          <a:p>
            <a:r>
              <a:rPr lang="en-US" dirty="0"/>
              <a:t>Solving this constrained optimization problem</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95372CC-3628-A265-AFD2-3DB8980FC262}"/>
                  </a:ext>
                </a:extLst>
              </p:cNvPr>
              <p:cNvSpPr>
                <a:spLocks noGrp="1"/>
              </p:cNvSpPr>
              <p:nvPr>
                <p:ph sz="quarter" idx="12"/>
              </p:nvPr>
            </p:nvSpPr>
            <p:spPr/>
            <p:txBody>
              <a:bodyPr/>
              <a:lstStyle/>
              <a:p>
                <a:r>
                  <a:rPr lang="en-US" dirty="0"/>
                  <a:t>Build the Lagrangian function of the problem:</a:t>
                </a:r>
              </a:p>
              <a:p>
                <a:endParaRPr lang="en-US" dirty="0"/>
              </a:p>
              <a:p>
                <a:pPr marL="0" indent="0">
                  <a:buNone/>
                </a:pPr>
                <a14:m>
                  <m:oMathPara xmlns:m="http://schemas.openxmlformats.org/officeDocument/2006/math">
                    <m:oMathParaPr>
                      <m:jc m:val="centerGroup"/>
                    </m:oMathParaPr>
                    <m:oMath xmlns:m="http://schemas.openxmlformats.org/officeDocument/2006/math">
                      <m: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ℒ</m:t>
                      </m:r>
                      <m:d>
                        <m:dPr>
                          <m:ctrlPr>
                            <a:rPr lang="en-US" i="1" kern="1200">
                              <a:solidFill>
                                <a:srgbClr val="000000"/>
                              </a:solidFill>
                              <a:effectLst/>
                              <a:latin typeface="Cambria Math" panose="02040503050406030204" pitchFamily="18" charset="0"/>
                              <a:ea typeface="Times New Roman" panose="02020603050405020304" pitchFamily="18" charset="0"/>
                            </a:rPr>
                          </m:ctrlPr>
                        </m:dPr>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𝜆</m:t>
                          </m:r>
                        </m:e>
                      </m:d>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supHide m:val="on"/>
                          <m:ctrlPr>
                            <a:rPr lang="en-US" i="1" kern="1200">
                              <a:solidFill>
                                <a:srgbClr val="000000"/>
                              </a:solidFill>
                              <a:effectLst/>
                              <a:latin typeface="Cambria Math" panose="02040503050406030204" pitchFamily="18" charset="0"/>
                              <a:ea typeface="Times New Roman" panose="02020603050405020304" pitchFamily="18" charset="0"/>
                            </a:rPr>
                          </m:ctrlPr>
                        </m:naryPr>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sub>
                        <m:sup/>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en-US" i="1" kern="1200">
                                  <a:solidFill>
                                    <a:srgbClr val="000000"/>
                                  </a:solidFill>
                                  <a:effectLst/>
                                  <a:latin typeface="Cambria Math" panose="02040503050406030204" pitchFamily="18" charset="0"/>
                                  <a:ea typeface="Times New Roman" panose="02020603050405020304" pitchFamily="18" charset="0"/>
                                </a:rPr>
                              </m:ctrlPr>
                            </m:dPr>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e>
                          </m:d>
                        </m:e>
                      </m:nary>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𝜆</m:t>
                      </m:r>
                      <m:d>
                        <m:dPr>
                          <m:ctrlPr>
                            <a:rPr lang="en-US" i="1" kern="1200">
                              <a:solidFill>
                                <a:srgbClr val="000000"/>
                              </a:solidFill>
                              <a:effectLst/>
                              <a:latin typeface="Cambria Math" panose="02040503050406030204" pitchFamily="18" charset="0"/>
                              <a:ea typeface="Times New Roman" panose="02020603050405020304" pitchFamily="18" charset="0"/>
                            </a:rPr>
                          </m:ctrlPr>
                        </m:d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𝐿</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supHide m:val="on"/>
                              <m:ctrlPr>
                                <a:rPr lang="en-US" i="1" kern="1200">
                                  <a:solidFill>
                                    <a:srgbClr val="000000"/>
                                  </a:solidFill>
                                  <a:effectLst/>
                                  <a:latin typeface="Cambria Math" panose="02040503050406030204" pitchFamily="18" charset="0"/>
                                  <a:ea typeface="Times New Roman" panose="02020603050405020304" pitchFamily="18" charset="0"/>
                                </a:rPr>
                              </m:ctrlPr>
                            </m:naryPr>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sub>
                            <m:sup/>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e>
                      </m:d>
                    </m:oMath>
                  </m:oMathPara>
                </a14:m>
                <a:endParaRPr lang="en-US" dirty="0"/>
              </a:p>
            </p:txBody>
          </p:sp>
        </mc:Choice>
        <mc:Fallback xmlns="">
          <p:sp>
            <p:nvSpPr>
              <p:cNvPr id="4" name="Content Placeholder 3">
                <a:extLst>
                  <a:ext uri="{FF2B5EF4-FFF2-40B4-BE49-F238E27FC236}">
                    <a16:creationId xmlns:a16="http://schemas.microsoft.com/office/drawing/2014/main" id="{E95372CC-3628-A265-AFD2-3DB8980FC262}"/>
                  </a:ext>
                </a:extLst>
              </p:cNvPr>
              <p:cNvSpPr>
                <a:spLocks noGrp="1" noRot="1" noChangeAspect="1" noMove="1" noResize="1" noEditPoints="1" noAdjustHandles="1" noChangeArrowheads="1" noChangeShapeType="1" noTextEdit="1"/>
              </p:cNvSpPr>
              <p:nvPr>
                <p:ph sz="quarter" idx="12"/>
              </p:nvPr>
            </p:nvSpPr>
            <p:spPr>
              <a:blipFill>
                <a:blip r:embed="rId2"/>
                <a:stretch>
                  <a:fillRect l="-829" t="-8847"/>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4514EF66-187C-F903-2822-8B744DC68608}"/>
              </a:ext>
            </a:extLst>
          </p:cNvPr>
          <p:cNvGrpSpPr/>
          <p:nvPr/>
        </p:nvGrpSpPr>
        <p:grpSpPr>
          <a:xfrm>
            <a:off x="4829915" y="3665906"/>
            <a:ext cx="1912062" cy="711423"/>
            <a:chOff x="4829915" y="3665906"/>
            <a:chExt cx="1912062" cy="711423"/>
          </a:xfrm>
        </p:grpSpPr>
        <p:sp>
          <p:nvSpPr>
            <p:cNvPr id="5" name="Left Brace 4">
              <a:extLst>
                <a:ext uri="{FF2B5EF4-FFF2-40B4-BE49-F238E27FC236}">
                  <a16:creationId xmlns:a16="http://schemas.microsoft.com/office/drawing/2014/main" id="{F5EFEDB2-5A32-70BD-C721-AF4474964446}"/>
                </a:ext>
              </a:extLst>
            </p:cNvPr>
            <p:cNvSpPr/>
            <p:nvPr/>
          </p:nvSpPr>
          <p:spPr>
            <a:xfrm rot="16200000">
              <a:off x="5633546" y="3182430"/>
              <a:ext cx="304800" cy="1271751"/>
            </a:xfrm>
            <a:prstGeom prst="leftBrace">
              <a:avLst>
                <a:gd name="adj1" fmla="val 53161"/>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9F3F6263-6787-A212-5611-4AA47360B298}"/>
                </a:ext>
              </a:extLst>
            </p:cNvPr>
            <p:cNvSpPr txBox="1"/>
            <p:nvPr/>
          </p:nvSpPr>
          <p:spPr>
            <a:xfrm>
              <a:off x="4829915" y="4007997"/>
              <a:ext cx="1912062" cy="369332"/>
            </a:xfrm>
            <a:prstGeom prst="rect">
              <a:avLst/>
            </a:prstGeom>
            <a:noFill/>
          </p:spPr>
          <p:txBody>
            <a:bodyPr wrap="none" rtlCol="0">
              <a:spAutoFit/>
            </a:bodyPr>
            <a:lstStyle/>
            <a:p>
              <a:r>
                <a:rPr lang="en-US" dirty="0"/>
                <a:t>Objective function</a:t>
              </a:r>
            </a:p>
          </p:txBody>
        </p:sp>
      </p:grpSp>
      <p:grpSp>
        <p:nvGrpSpPr>
          <p:cNvPr id="10" name="Group 9">
            <a:extLst>
              <a:ext uri="{FF2B5EF4-FFF2-40B4-BE49-F238E27FC236}">
                <a16:creationId xmlns:a16="http://schemas.microsoft.com/office/drawing/2014/main" id="{B84427BF-2EC8-B701-07F9-AAF9269EA5A3}"/>
              </a:ext>
            </a:extLst>
          </p:cNvPr>
          <p:cNvGrpSpPr/>
          <p:nvPr/>
        </p:nvGrpSpPr>
        <p:grpSpPr>
          <a:xfrm>
            <a:off x="6905712" y="3665905"/>
            <a:ext cx="1926810" cy="711424"/>
            <a:chOff x="6905712" y="3665905"/>
            <a:chExt cx="1926810" cy="711424"/>
          </a:xfrm>
        </p:grpSpPr>
        <p:sp>
          <p:nvSpPr>
            <p:cNvPr id="6" name="Left Brace 5">
              <a:extLst>
                <a:ext uri="{FF2B5EF4-FFF2-40B4-BE49-F238E27FC236}">
                  <a16:creationId xmlns:a16="http://schemas.microsoft.com/office/drawing/2014/main" id="{C5EC8D42-9ECE-1AE6-8862-6BEB1F3CE3C9}"/>
                </a:ext>
              </a:extLst>
            </p:cNvPr>
            <p:cNvSpPr/>
            <p:nvPr/>
          </p:nvSpPr>
          <p:spPr>
            <a:xfrm rot="16200000">
              <a:off x="7712391" y="3117161"/>
              <a:ext cx="304800" cy="1402287"/>
            </a:xfrm>
            <a:prstGeom prst="leftBrace">
              <a:avLst>
                <a:gd name="adj1" fmla="val 53161"/>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FB4322AB-DEE9-E622-40E2-C53B0AD22265}"/>
                </a:ext>
              </a:extLst>
            </p:cNvPr>
            <p:cNvSpPr txBox="1"/>
            <p:nvPr/>
          </p:nvSpPr>
          <p:spPr>
            <a:xfrm>
              <a:off x="6905712" y="4007997"/>
              <a:ext cx="1926810" cy="369332"/>
            </a:xfrm>
            <a:prstGeom prst="rect">
              <a:avLst/>
            </a:prstGeom>
            <a:noFill/>
          </p:spPr>
          <p:txBody>
            <a:bodyPr wrap="none" rtlCol="0">
              <a:spAutoFit/>
            </a:bodyPr>
            <a:lstStyle/>
            <a:p>
              <a:r>
                <a:rPr lang="en-US" dirty="0"/>
                <a:t>Equality constraint</a:t>
              </a:r>
            </a:p>
          </p:txBody>
        </p:sp>
      </p:grpSp>
      <p:grpSp>
        <p:nvGrpSpPr>
          <p:cNvPr id="16" name="Group 15">
            <a:extLst>
              <a:ext uri="{FF2B5EF4-FFF2-40B4-BE49-F238E27FC236}">
                <a16:creationId xmlns:a16="http://schemas.microsoft.com/office/drawing/2014/main" id="{6E8CD683-3243-EA87-A110-F2469BA397DD}"/>
              </a:ext>
            </a:extLst>
          </p:cNvPr>
          <p:cNvGrpSpPr/>
          <p:nvPr/>
        </p:nvGrpSpPr>
        <p:grpSpPr>
          <a:xfrm>
            <a:off x="5743274" y="3174124"/>
            <a:ext cx="1997406" cy="2435585"/>
            <a:chOff x="5743274" y="3174124"/>
            <a:chExt cx="1997406" cy="2435585"/>
          </a:xfrm>
        </p:grpSpPr>
        <p:cxnSp>
          <p:nvCxnSpPr>
            <p:cNvPr id="12" name="Straight Arrow Connector 11">
              <a:extLst>
                <a:ext uri="{FF2B5EF4-FFF2-40B4-BE49-F238E27FC236}">
                  <a16:creationId xmlns:a16="http://schemas.microsoft.com/office/drawing/2014/main" id="{5A4C9547-8951-85F5-9BF3-F65DA5174CEA}"/>
                </a:ext>
              </a:extLst>
            </p:cNvPr>
            <p:cNvCxnSpPr>
              <a:cxnSpLocks/>
            </p:cNvCxnSpPr>
            <p:nvPr/>
          </p:nvCxnSpPr>
          <p:spPr>
            <a:xfrm flipV="1">
              <a:off x="6741977" y="3174124"/>
              <a:ext cx="163735" cy="204175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C39E08DF-B458-04F1-DABC-0E0363720E68}"/>
                </a:ext>
              </a:extLst>
            </p:cNvPr>
            <p:cNvSpPr txBox="1"/>
            <p:nvPr/>
          </p:nvSpPr>
          <p:spPr>
            <a:xfrm>
              <a:off x="5743274" y="5240377"/>
              <a:ext cx="1997406" cy="369332"/>
            </a:xfrm>
            <a:prstGeom prst="rect">
              <a:avLst/>
            </a:prstGeom>
            <a:noFill/>
          </p:spPr>
          <p:txBody>
            <a:bodyPr wrap="none" rtlCol="0">
              <a:spAutoFit/>
            </a:bodyPr>
            <a:lstStyle/>
            <a:p>
              <a:r>
                <a:rPr lang="en-US" dirty="0"/>
                <a:t>Lagrange multiplier</a:t>
              </a:r>
            </a:p>
          </p:txBody>
        </p:sp>
      </p:grpSp>
    </p:spTree>
    <p:extLst>
      <p:ext uri="{BB962C8B-B14F-4D97-AF65-F5344CB8AC3E}">
        <p14:creationId xmlns:p14="http://schemas.microsoft.com/office/powerpoint/2010/main" val="19616397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040C70-A7F6-5483-6ADC-C726A06965AE}"/>
              </a:ext>
            </a:extLst>
          </p:cNvPr>
          <p:cNvSpPr>
            <a:spLocks noGrp="1"/>
          </p:cNvSpPr>
          <p:nvPr>
            <p:ph type="body" sz="quarter" idx="10"/>
          </p:nvPr>
        </p:nvSpPr>
        <p:spPr/>
        <p:txBody>
          <a:bodyPr/>
          <a:lstStyle/>
          <a:p>
            <a:r>
              <a:rPr lang="en-US" dirty="0"/>
              <a:t>Optimality conditions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D2EDBF4-566E-29C6-0E9A-0F1753B4D8A0}"/>
                  </a:ext>
                </a:extLst>
              </p:cNvPr>
              <p:cNvSpPr>
                <a:spLocks noGrp="1"/>
              </p:cNvSpPr>
              <p:nvPr>
                <p:ph sz="quarter" idx="12"/>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ℒ</m:t>
                      </m:r>
                      <m:d>
                        <m:dPr>
                          <m:ctrlPr>
                            <a:rPr lang="en-US" i="1" kern="1200">
                              <a:solidFill>
                                <a:srgbClr val="000000"/>
                              </a:solidFill>
                              <a:effectLst/>
                              <a:latin typeface="Cambria Math" panose="02040503050406030204" pitchFamily="18" charset="0"/>
                              <a:ea typeface="Times New Roman" panose="02020603050405020304" pitchFamily="18" charset="0"/>
                            </a:rPr>
                          </m:ctrlPr>
                        </m:dPr>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𝜆</m:t>
                          </m:r>
                        </m:e>
                      </m:d>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supHide m:val="on"/>
                          <m:ctrlPr>
                            <a:rPr lang="en-US" i="1" kern="1200">
                              <a:solidFill>
                                <a:srgbClr val="000000"/>
                              </a:solidFill>
                              <a:effectLst/>
                              <a:latin typeface="Cambria Math" panose="02040503050406030204" pitchFamily="18" charset="0"/>
                              <a:ea typeface="Times New Roman" panose="02020603050405020304" pitchFamily="18" charset="0"/>
                            </a:rPr>
                          </m:ctrlPr>
                        </m:naryPr>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sub>
                        <m:sup/>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en-US" i="1" kern="1200">
                                  <a:solidFill>
                                    <a:srgbClr val="000000"/>
                                  </a:solidFill>
                                  <a:effectLst/>
                                  <a:latin typeface="Cambria Math" panose="02040503050406030204" pitchFamily="18" charset="0"/>
                                  <a:ea typeface="Times New Roman" panose="02020603050405020304" pitchFamily="18" charset="0"/>
                                </a:rPr>
                              </m:ctrlPr>
                            </m:dPr>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e>
                          </m:d>
                        </m:e>
                      </m:nary>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𝜆</m:t>
                      </m:r>
                      <m:d>
                        <m:dPr>
                          <m:ctrlPr>
                            <a:rPr lang="en-US" i="1" kern="1200">
                              <a:solidFill>
                                <a:srgbClr val="000000"/>
                              </a:solidFill>
                              <a:effectLst/>
                              <a:latin typeface="Cambria Math" panose="02040503050406030204" pitchFamily="18" charset="0"/>
                              <a:ea typeface="Times New Roman" panose="02020603050405020304" pitchFamily="18" charset="0"/>
                            </a:rPr>
                          </m:ctrlPr>
                        </m:d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𝐿</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supHide m:val="on"/>
                              <m:ctrlPr>
                                <a:rPr lang="en-US" i="1" kern="1200">
                                  <a:solidFill>
                                    <a:srgbClr val="000000"/>
                                  </a:solidFill>
                                  <a:effectLst/>
                                  <a:latin typeface="Cambria Math" panose="02040503050406030204" pitchFamily="18" charset="0"/>
                                  <a:ea typeface="Times New Roman" panose="02020603050405020304" pitchFamily="18" charset="0"/>
                                </a:rPr>
                              </m:ctrlPr>
                            </m:naryPr>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sub>
                            <m:sup/>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e>
                      </m:d>
                    </m:oMath>
                  </m:oMathPara>
                </a14:m>
                <a:endParaRPr lang="en-US" dirty="0"/>
              </a:p>
              <a:p>
                <a:r>
                  <a:rPr lang="en-US" dirty="0"/>
                  <a:t>Set the partial derivatives of the Lagrangian function to zero</a:t>
                </a:r>
              </a:p>
              <a:p>
                <a:r>
                  <a:rPr lang="en-US" dirty="0"/>
                  <a:t>Partial derivatives with respect to the decision variables:</a:t>
                </a:r>
              </a:p>
              <a:p>
                <a:pPr marL="0" indent="0">
                  <a:buNone/>
                </a:pPr>
                <a14:m>
                  <m:oMathPara xmlns:m="http://schemas.openxmlformats.org/officeDocument/2006/math">
                    <m:oMathParaPr>
                      <m:jc m:val="centerGroup"/>
                    </m:oMathParaPr>
                    <m:oMath xmlns:m="http://schemas.openxmlformats.org/officeDocument/2006/math">
                      <m:f>
                        <m:fPr>
                          <m:ctrlPr>
                            <a:rPr lang="en-US" i="1" kern="1200" smtClean="0">
                              <a:solidFill>
                                <a:srgbClr val="000000"/>
                              </a:solidFill>
                              <a:effectLst/>
                              <a:latin typeface="Cambria Math" panose="02040503050406030204" pitchFamily="18" charset="0"/>
                              <a:ea typeface="Times New Roman" panose="02020603050405020304" pitchFamily="18" charset="0"/>
                            </a:rPr>
                          </m:ctrlPr>
                        </m:fPr>
                        <m:num>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ℒ</m:t>
                          </m:r>
                          <m:d>
                            <m:dPr>
                              <m:ctrlPr>
                                <a:rPr lang="en-US" i="1" kern="1200">
                                  <a:solidFill>
                                    <a:srgbClr val="000000"/>
                                  </a:solidFill>
                                  <a:effectLst/>
                                  <a:latin typeface="Cambria Math" panose="02040503050406030204" pitchFamily="18" charset="0"/>
                                  <a:ea typeface="Times New Roman" panose="02020603050405020304" pitchFamily="18" charset="0"/>
                                </a:rPr>
                              </m:ctrlPr>
                            </m:dPr>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𝜆</m:t>
                              </m:r>
                            </m:e>
                          </m:d>
                        </m:num>
                        <m:den>
                          <m:r>
                            <a:rPr lang="en-US"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en>
                      </m:f>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kern="1200">
                              <a:solidFill>
                                <a:srgbClr val="000000"/>
                              </a:solidFill>
                              <a:effectLst/>
                              <a:latin typeface="Cambria Math" panose="02040503050406030204" pitchFamily="18" charset="0"/>
                              <a:ea typeface="Times New Roman" panose="02020603050405020304" pitchFamily="18" charset="0"/>
                            </a:rPr>
                          </m:ctrlPr>
                        </m:fPr>
                        <m:num>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en-US" i="1" kern="1200">
                                  <a:solidFill>
                                    <a:srgbClr val="000000"/>
                                  </a:solidFill>
                                  <a:effectLst/>
                                  <a:latin typeface="Cambria Math" panose="02040503050406030204" pitchFamily="18" charset="0"/>
                                  <a:ea typeface="Times New Roman" panose="02020603050405020304" pitchFamily="18" charset="0"/>
                                </a:rPr>
                              </m:ctrlPr>
                            </m:dPr>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e>
                          </m:d>
                        </m:num>
                        <m:den>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en>
                      </m:f>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𝜆</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    ∀ </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oMath>
                  </m:oMathPara>
                </a14:m>
                <a:endParaRPr lang="en-US" dirty="0"/>
              </a:p>
              <a:p>
                <a:r>
                  <a:rPr lang="en-US" dirty="0"/>
                  <a:t>Derivative with respect to the Lagrange multiplier:</a:t>
                </a:r>
              </a:p>
              <a:p>
                <a:pPr marL="0" indent="0">
                  <a:buNone/>
                </a:pPr>
                <a14:m>
                  <m:oMathPara xmlns:m="http://schemas.openxmlformats.org/officeDocument/2006/math">
                    <m:oMathParaPr>
                      <m:jc m:val="centerGroup"/>
                    </m:oMathParaPr>
                    <m:oMath xmlns:m="http://schemas.openxmlformats.org/officeDocument/2006/math">
                      <m:f>
                        <m:fPr>
                          <m:ctrlPr>
                            <a:rPr lang="en-US" sz="3200" i="1" kern="1200" smtClean="0">
                              <a:solidFill>
                                <a:srgbClr val="000000"/>
                              </a:solidFill>
                              <a:effectLst/>
                              <a:latin typeface="Cambria Math" panose="02040503050406030204" pitchFamily="18" charset="0"/>
                              <a:ea typeface="Times New Roman" panose="02020603050405020304" pitchFamily="18" charset="0"/>
                            </a:rPr>
                          </m:ctrlPr>
                        </m:fPr>
                        <m:num>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ℒ</m:t>
                          </m:r>
                          <m:d>
                            <m:dPr>
                              <m:ctrlPr>
                                <a:rPr lang="en-US" sz="3200" i="1" kern="1200">
                                  <a:solidFill>
                                    <a:srgbClr val="000000"/>
                                  </a:solidFill>
                                  <a:effectLst/>
                                  <a:latin typeface="Cambria Math" panose="02040503050406030204" pitchFamily="18" charset="0"/>
                                  <a:ea typeface="Times New Roman" panose="02020603050405020304" pitchFamily="18" charset="0"/>
                                </a:rPr>
                              </m:ctrlPr>
                            </m:dPr>
                            <m:e>
                              <m:sSub>
                                <m:sSubPr>
                                  <m:ctrlPr>
                                    <a:rPr lang="en-US" sz="3200"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𝜆</m:t>
                              </m:r>
                            </m:e>
                          </m:d>
                        </m:num>
                        <m:den>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𝜆</m:t>
                          </m:r>
                        </m:den>
                      </m:f>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𝐿</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supHide m:val="on"/>
                          <m:ctrlPr>
                            <a:rPr lang="en-US" sz="3200" i="1" kern="1200">
                              <a:solidFill>
                                <a:srgbClr val="000000"/>
                              </a:solidFill>
                              <a:effectLst/>
                              <a:latin typeface="Cambria Math" panose="02040503050406030204" pitchFamily="18" charset="0"/>
                              <a:ea typeface="Times New Roman" panose="02020603050405020304" pitchFamily="18" charset="0"/>
                            </a:rPr>
                          </m:ctrlPr>
                        </m:naryPr>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sub>
                        <m:sup/>
                        <m:e>
                          <m:sSub>
                            <m:sSubPr>
                              <m:ctrlPr>
                                <a:rPr lang="en-US" sz="3200"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m:t>
                      </m:r>
                    </m:oMath>
                  </m:oMathPara>
                </a14:m>
                <a:endParaRPr lang="en-US" sz="3200" dirty="0"/>
              </a:p>
              <a:p>
                <a:r>
                  <a:rPr lang="en-US" dirty="0"/>
                  <a:t>Solve these equations for the </a:t>
                </a:r>
                <a14:m>
                  <m:oMath xmlns:m="http://schemas.openxmlformats.org/officeDocument/2006/math">
                    <m:sSub>
                      <m:sSubPr>
                        <m:ctrlPr>
                          <a:rPr lang="en-US" i="1">
                            <a:solidFill>
                              <a:srgbClr val="000000"/>
                            </a:solidFill>
                            <a:latin typeface="Cambria Math" panose="02040503050406030204" pitchFamily="18" charset="0"/>
                            <a:ea typeface="Times New Roman" panose="02020603050405020304" pitchFamily="18" charset="0"/>
                          </a:rPr>
                        </m:ctrlPr>
                      </m:sSubPr>
                      <m:e>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n-US" dirty="0"/>
                  <a:t> and </a:t>
                </a:r>
                <a14:m>
                  <m:oMath xmlns:m="http://schemas.openxmlformats.org/officeDocument/2006/math">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𝜆</m:t>
                    </m:r>
                  </m:oMath>
                </a14:m>
                <a:endParaRPr lang="en-US" dirty="0"/>
              </a:p>
            </p:txBody>
          </p:sp>
        </mc:Choice>
        <mc:Fallback xmlns="">
          <p:sp>
            <p:nvSpPr>
              <p:cNvPr id="4" name="Content Placeholder 3">
                <a:extLst>
                  <a:ext uri="{FF2B5EF4-FFF2-40B4-BE49-F238E27FC236}">
                    <a16:creationId xmlns:a16="http://schemas.microsoft.com/office/drawing/2014/main" id="{ED2EDBF4-566E-29C6-0E9A-0F1753B4D8A0}"/>
                  </a:ext>
                </a:extLst>
              </p:cNvPr>
              <p:cNvSpPr>
                <a:spLocks noGrp="1" noRot="1" noChangeAspect="1" noMove="1" noResize="1" noEditPoints="1" noAdjustHandles="1" noChangeArrowheads="1" noChangeShapeType="1" noTextEdit="1"/>
              </p:cNvSpPr>
              <p:nvPr>
                <p:ph sz="quarter" idx="12"/>
              </p:nvPr>
            </p:nvSpPr>
            <p:spPr>
              <a:blipFill>
                <a:blip r:embed="rId2"/>
                <a:stretch>
                  <a:fillRect l="-829" t="-25737" b="-42895"/>
                </a:stretch>
              </a:blipFill>
            </p:spPr>
            <p:txBody>
              <a:bodyPr/>
              <a:lstStyle/>
              <a:p>
                <a:r>
                  <a:rPr lang="en-US">
                    <a:noFill/>
                  </a:rPr>
                  <a:t> </a:t>
                </a:r>
              </a:p>
            </p:txBody>
          </p:sp>
        </mc:Fallback>
      </mc:AlternateContent>
    </p:spTree>
    <p:extLst>
      <p:ext uri="{BB962C8B-B14F-4D97-AF65-F5344CB8AC3E}">
        <p14:creationId xmlns:p14="http://schemas.microsoft.com/office/powerpoint/2010/main" val="11606739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040C70-A7F6-5483-6ADC-C726A06965AE}"/>
              </a:ext>
            </a:extLst>
          </p:cNvPr>
          <p:cNvSpPr>
            <a:spLocks noGrp="1"/>
          </p:cNvSpPr>
          <p:nvPr>
            <p:ph type="body" sz="quarter" idx="10"/>
          </p:nvPr>
        </p:nvSpPr>
        <p:spPr/>
        <p:txBody>
          <a:bodyPr/>
          <a:lstStyle/>
          <a:p>
            <a:r>
              <a:rPr lang="en-US" dirty="0"/>
              <a:t>Physical interpretation of the solution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D2EDBF4-566E-29C6-0E9A-0F1753B4D8A0}"/>
                  </a:ext>
                </a:extLst>
              </p:cNvPr>
              <p:cNvSpPr>
                <a:spLocks noGrp="1"/>
              </p:cNvSpPr>
              <p:nvPr>
                <p:ph sz="quarter" idx="12"/>
              </p:nvPr>
            </p:nvSpPr>
            <p:spPr/>
            <p:txBody>
              <a:bodyPr/>
              <a:lstStyle/>
              <a:p>
                <a:pPr marL="0" indent="0">
                  <a:buNone/>
                </a:pPr>
                <a14:m>
                  <m:oMath xmlns:m="http://schemas.openxmlformats.org/officeDocument/2006/math">
                    <m:f>
                      <m:fPr>
                        <m:ctrlPr>
                          <a:rPr lang="en-US" i="1" kern="1200" smtClean="0">
                            <a:solidFill>
                              <a:srgbClr val="000000"/>
                            </a:solidFill>
                            <a:effectLst/>
                            <a:latin typeface="Cambria Math" panose="02040503050406030204" pitchFamily="18" charset="0"/>
                            <a:ea typeface="Times New Roman" panose="02020603050405020304" pitchFamily="18" charset="0"/>
                          </a:rPr>
                        </m:ctrlPr>
                      </m:fPr>
                      <m:num>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ℒ</m:t>
                        </m:r>
                        <m:d>
                          <m:dPr>
                            <m:ctrlPr>
                              <a:rPr lang="en-US" i="1" kern="1200">
                                <a:solidFill>
                                  <a:srgbClr val="000000"/>
                                </a:solidFill>
                                <a:effectLst/>
                                <a:latin typeface="Cambria Math" panose="02040503050406030204" pitchFamily="18" charset="0"/>
                                <a:ea typeface="Times New Roman" panose="02020603050405020304" pitchFamily="18" charset="0"/>
                              </a:rPr>
                            </m:ctrlPr>
                          </m:dPr>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𝜆</m:t>
                            </m:r>
                          </m:e>
                        </m:d>
                      </m:num>
                      <m:den>
                        <m:r>
                          <a:rPr lang="en-US"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en>
                    </m:f>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kern="1200">
                            <a:solidFill>
                              <a:srgbClr val="000000"/>
                            </a:solidFill>
                            <a:effectLst/>
                            <a:latin typeface="Cambria Math" panose="02040503050406030204" pitchFamily="18" charset="0"/>
                            <a:ea typeface="Times New Roman" panose="02020603050405020304" pitchFamily="18" charset="0"/>
                          </a:rPr>
                        </m:ctrlPr>
                      </m:fPr>
                      <m:num>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en-US" i="1" kern="1200">
                                <a:solidFill>
                                  <a:srgbClr val="000000"/>
                                </a:solidFill>
                                <a:effectLst/>
                                <a:latin typeface="Cambria Math" panose="02040503050406030204" pitchFamily="18" charset="0"/>
                                <a:ea typeface="Times New Roman" panose="02020603050405020304" pitchFamily="18" charset="0"/>
                              </a:rPr>
                            </m:ctrlPr>
                          </m:dPr>
                          <m:e>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e>
                        </m:d>
                      </m:num>
                      <m:den>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en>
                    </m:f>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𝜆</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    ∀ </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oMath>
                </a14:m>
                <a:r>
                  <a:rPr lang="en-US" dirty="0"/>
                  <a:t> </a:t>
                </a:r>
              </a:p>
              <a:p>
                <a:pPr marL="0" indent="0">
                  <a:buNone/>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e>
                        </m:d>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e>
                        </m:d>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den>
                    </m:f>
                    <m:r>
                      <a:rPr lang="en-US" i="1">
                        <a:latin typeface="Cambria Math" panose="02040503050406030204" pitchFamily="18" charset="0"/>
                      </a:rPr>
                      <m:t>=⋯=</m:t>
                    </m:r>
                    <m:r>
                      <a:rPr lang="en-US" i="1">
                        <a:latin typeface="Cambria Math" panose="02040503050406030204" pitchFamily="18" charset="0"/>
                      </a:rPr>
                      <m:t>𝜆</m:t>
                    </m:r>
                  </m:oMath>
                </a14:m>
                <a:r>
                  <a:rPr lang="en-US" dirty="0"/>
                  <a:t> </a:t>
                </a:r>
              </a:p>
              <a:p>
                <a:pPr marL="0" indent="0">
                  <a:buNone/>
                </a:pPr>
                <a:r>
                  <a:rPr lang="en-US" dirty="0"/>
                  <a:t>At the optimum, all units operate at the same marginal cost</a:t>
                </a:r>
              </a:p>
              <a:p>
                <a:pPr marL="0" indent="0">
                  <a:buNone/>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e>
                        </m:d>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den>
                    </m:f>
                    <m:r>
                      <a:rPr lang="en-US" b="0" i="1" smtClean="0">
                        <a:latin typeface="Cambria Math" panose="02040503050406030204" pitchFamily="18" charset="0"/>
                      </a:rPr>
                      <m:t> </m:t>
                    </m:r>
                  </m:oMath>
                </a14:m>
                <a:r>
                  <a:rPr lang="en-US" b="0" dirty="0">
                    <a:latin typeface="Cambria Math" panose="02040503050406030204" pitchFamily="18" charset="0"/>
                    <a:sym typeface="Wingdings" pitchFamily="2" charset="2"/>
                  </a:rPr>
                  <a:t></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e>
                        </m:d>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oMath>
                </a14:m>
                <a:endParaRPr lang="en-US" dirty="0"/>
              </a:p>
              <a:p>
                <a:pPr marL="0" indent="0">
                  <a:buNone/>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e>
                        </m:d>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den>
                    </m:f>
                  </m:oMath>
                </a14:m>
                <a:r>
                  <a:rPr lang="en-US" dirty="0"/>
                  <a:t>: cost of an extra MW from unit </a:t>
                </a:r>
                <a14:m>
                  <m:oMath xmlns:m="http://schemas.openxmlformats.org/officeDocument/2006/math">
                    <m:r>
                      <a:rPr lang="en-US" i="1" dirty="0" smtClean="0">
                        <a:latin typeface="Cambria Math" panose="02040503050406030204" pitchFamily="18" charset="0"/>
                      </a:rPr>
                      <m:t>𝑖</m:t>
                    </m:r>
                  </m:oMath>
                </a14:m>
                <a:endParaRPr lang="en-US" dirty="0"/>
              </a:p>
              <a:p>
                <a:pPr marL="0" indent="0">
                  <a:buNone/>
                </a:pPr>
                <a:r>
                  <a:rPr lang="en-US" dirty="0"/>
                  <a:t>At the optimum, a MW has the same cost from all generating units</a:t>
                </a:r>
              </a:p>
              <a:p>
                <a:pPr marL="0" indent="0">
                  <a:buNone/>
                </a:pPr>
                <a:r>
                  <a:rPr lang="en-US" dirty="0"/>
                  <a:t>Lagrange multiplier </a:t>
                </a:r>
                <a14:m>
                  <m:oMath xmlns:m="http://schemas.openxmlformats.org/officeDocument/2006/math">
                    <m:r>
                      <a:rPr lang="en-US" i="1">
                        <a:latin typeface="Cambria Math" panose="02040503050406030204" pitchFamily="18" charset="0"/>
                      </a:rPr>
                      <m:t>𝜆</m:t>
                    </m:r>
                  </m:oMath>
                </a14:m>
                <a:r>
                  <a:rPr lang="en-US" dirty="0"/>
                  <a:t>: cost of an extra MW at the optimum dispatch</a:t>
                </a:r>
              </a:p>
              <a:p>
                <a:pPr marL="0" indent="0">
                  <a:buNone/>
                </a:pPr>
                <a14:m>
                  <m:oMath xmlns:m="http://schemas.openxmlformats.org/officeDocument/2006/math">
                    <m:r>
                      <a:rPr lang="en-US" i="1">
                        <a:latin typeface="Cambria Math" panose="02040503050406030204" pitchFamily="18" charset="0"/>
                      </a:rPr>
                      <m:t>𝜆</m:t>
                    </m:r>
                  </m:oMath>
                </a14:m>
                <a:r>
                  <a:rPr lang="en-US" dirty="0"/>
                  <a:t>: system marginal cost</a:t>
                </a:r>
              </a:p>
            </p:txBody>
          </p:sp>
        </mc:Choice>
        <mc:Fallback xmlns="">
          <p:sp>
            <p:nvSpPr>
              <p:cNvPr id="4" name="Content Placeholder 3">
                <a:extLst>
                  <a:ext uri="{FF2B5EF4-FFF2-40B4-BE49-F238E27FC236}">
                    <a16:creationId xmlns:a16="http://schemas.microsoft.com/office/drawing/2014/main" id="{ED2EDBF4-566E-29C6-0E9A-0F1753B4D8A0}"/>
                  </a:ext>
                </a:extLst>
              </p:cNvPr>
              <p:cNvSpPr>
                <a:spLocks noGrp="1" noRot="1" noChangeAspect="1" noMove="1" noResize="1" noEditPoints="1" noAdjustHandles="1" noChangeArrowheads="1" noChangeShapeType="1" noTextEdit="1"/>
              </p:cNvSpPr>
              <p:nvPr>
                <p:ph sz="quarter" idx="12"/>
              </p:nvPr>
            </p:nvSpPr>
            <p:spPr>
              <a:blipFill>
                <a:blip r:embed="rId2"/>
                <a:stretch>
                  <a:fillRect l="-948"/>
                </a:stretch>
              </a:blipFill>
            </p:spPr>
            <p:txBody>
              <a:bodyPr/>
              <a:lstStyle/>
              <a:p>
                <a:r>
                  <a:rPr lang="en-US">
                    <a:noFill/>
                  </a:rPr>
                  <a:t> </a:t>
                </a:r>
              </a:p>
            </p:txBody>
          </p:sp>
        </mc:Fallback>
      </mc:AlternateContent>
    </p:spTree>
    <p:extLst>
      <p:ext uri="{BB962C8B-B14F-4D97-AF65-F5344CB8AC3E}">
        <p14:creationId xmlns:p14="http://schemas.microsoft.com/office/powerpoint/2010/main" val="38756610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FD01FB-ADC7-1445-2B32-73FD104F3569}"/>
              </a:ext>
            </a:extLst>
          </p:cNvPr>
          <p:cNvSpPr>
            <a:spLocks noGrp="1"/>
          </p:cNvSpPr>
          <p:nvPr>
            <p:ph type="body" sz="quarter" idx="10"/>
          </p:nvPr>
        </p:nvSpPr>
        <p:spPr/>
        <p:txBody>
          <a:bodyPr/>
          <a:lstStyle/>
          <a:p>
            <a:r>
              <a:rPr lang="en-GB" dirty="0"/>
              <a:t>Visualisation of economic dispatch</a:t>
            </a:r>
            <a:endParaRPr lang="en-US" dirty="0"/>
          </a:p>
        </p:txBody>
      </p:sp>
      <p:grpSp>
        <p:nvGrpSpPr>
          <p:cNvPr id="4" name="Group 3">
            <a:extLst>
              <a:ext uri="{FF2B5EF4-FFF2-40B4-BE49-F238E27FC236}">
                <a16:creationId xmlns:a16="http://schemas.microsoft.com/office/drawing/2014/main" id="{5E821C12-C8AE-789A-695E-E32EE306BBB3}"/>
              </a:ext>
            </a:extLst>
          </p:cNvPr>
          <p:cNvGrpSpPr/>
          <p:nvPr/>
        </p:nvGrpSpPr>
        <p:grpSpPr>
          <a:xfrm>
            <a:off x="1898478" y="1708475"/>
            <a:ext cx="8701838" cy="4980327"/>
            <a:chOff x="3241360" y="1663870"/>
            <a:chExt cx="8701838" cy="4980327"/>
          </a:xfrm>
        </p:grpSpPr>
        <p:sp>
          <p:nvSpPr>
            <p:cNvPr id="5" name="Oval 3">
              <a:extLst>
                <a:ext uri="{FF2B5EF4-FFF2-40B4-BE49-F238E27FC236}">
                  <a16:creationId xmlns:a16="http://schemas.microsoft.com/office/drawing/2014/main" id="{A67AFD89-1E7E-4522-712E-C473AECBDB94}"/>
                </a:ext>
              </a:extLst>
            </p:cNvPr>
            <p:cNvSpPr>
              <a:spLocks noChangeArrowheads="1"/>
            </p:cNvSpPr>
            <p:nvPr/>
          </p:nvSpPr>
          <p:spPr bwMode="auto">
            <a:xfrm>
              <a:off x="6019800" y="4800600"/>
              <a:ext cx="381000" cy="381000"/>
            </a:xfrm>
            <a:prstGeom prst="ellipse">
              <a:avLst/>
            </a:prstGeom>
            <a:solidFill>
              <a:schemeClr val="tx2">
                <a:lumMod val="40000"/>
                <a:lumOff val="60000"/>
              </a:schemeClr>
            </a:solidFill>
            <a:ln w="2857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nchor="ctr"/>
            <a:lstStyle/>
            <a:p>
              <a:pPr algn="ctr" defTabSz="914400" eaLnBrk="0" fontAlgn="base" hangingPunct="0">
                <a:spcBef>
                  <a:spcPct val="0"/>
                </a:spcBef>
                <a:spcAft>
                  <a:spcPct val="0"/>
                </a:spcAft>
              </a:pPr>
              <a:endParaRPr lang="en-GB" sz="1400">
                <a:solidFill>
                  <a:prstClr val="black"/>
                </a:solidFill>
                <a:latin typeface="Arial" charset="0"/>
                <a:ea typeface="ＭＳ Ｐゴシック" charset="0"/>
              </a:endParaRPr>
            </a:p>
          </p:txBody>
        </p:sp>
        <p:sp>
          <p:nvSpPr>
            <p:cNvPr id="6" name="Line 5">
              <a:extLst>
                <a:ext uri="{FF2B5EF4-FFF2-40B4-BE49-F238E27FC236}">
                  <a16:creationId xmlns:a16="http://schemas.microsoft.com/office/drawing/2014/main" id="{8B5321D0-93B4-ED44-405E-3291EFC8EF00}"/>
                </a:ext>
              </a:extLst>
            </p:cNvPr>
            <p:cNvSpPr>
              <a:spLocks noChangeShapeType="1"/>
            </p:cNvSpPr>
            <p:nvPr/>
          </p:nvSpPr>
          <p:spPr bwMode="auto">
            <a:xfrm>
              <a:off x="3692525" y="3581400"/>
              <a:ext cx="2133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pPr>
              <a:endParaRPr lang="en-US" sz="2400">
                <a:solidFill>
                  <a:prstClr val="black"/>
                </a:solidFill>
                <a:latin typeface="Times" charset="0"/>
                <a:ea typeface="ＭＳ Ｐゴシック" charset="0"/>
              </a:endParaRPr>
            </a:p>
          </p:txBody>
        </p:sp>
        <p:sp>
          <p:nvSpPr>
            <p:cNvPr id="7" name="Line 6">
              <a:extLst>
                <a:ext uri="{FF2B5EF4-FFF2-40B4-BE49-F238E27FC236}">
                  <a16:creationId xmlns:a16="http://schemas.microsoft.com/office/drawing/2014/main" id="{E15D76E9-6B30-3121-96F6-E822C60580B6}"/>
                </a:ext>
              </a:extLst>
            </p:cNvPr>
            <p:cNvSpPr>
              <a:spLocks noChangeShapeType="1"/>
            </p:cNvSpPr>
            <p:nvPr/>
          </p:nvSpPr>
          <p:spPr bwMode="auto">
            <a:xfrm flipV="1">
              <a:off x="3692525" y="1981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pPr>
              <a:endParaRPr lang="en-US" sz="2400">
                <a:solidFill>
                  <a:prstClr val="black"/>
                </a:solidFill>
                <a:latin typeface="Times" charset="0"/>
                <a:ea typeface="ＭＳ Ｐゴシック" charset="0"/>
              </a:endParaRPr>
            </a:p>
          </p:txBody>
        </p:sp>
        <p:sp>
          <p:nvSpPr>
            <p:cNvPr id="8" name="Line 9">
              <a:extLst>
                <a:ext uri="{FF2B5EF4-FFF2-40B4-BE49-F238E27FC236}">
                  <a16:creationId xmlns:a16="http://schemas.microsoft.com/office/drawing/2014/main" id="{18394950-3FCB-40A2-9358-73B5FD3B5DCC}"/>
                </a:ext>
              </a:extLst>
            </p:cNvPr>
            <p:cNvSpPr>
              <a:spLocks noChangeShapeType="1"/>
            </p:cNvSpPr>
            <p:nvPr/>
          </p:nvSpPr>
          <p:spPr bwMode="auto">
            <a:xfrm>
              <a:off x="6511925" y="3581400"/>
              <a:ext cx="2133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pPr>
              <a:endParaRPr lang="en-US" sz="2400">
                <a:solidFill>
                  <a:prstClr val="black"/>
                </a:solidFill>
                <a:latin typeface="Times" charset="0"/>
                <a:ea typeface="ＭＳ Ｐゴシック" charset="0"/>
              </a:endParaRPr>
            </a:p>
          </p:txBody>
        </p:sp>
        <p:sp>
          <p:nvSpPr>
            <p:cNvPr id="9" name="Line 10">
              <a:extLst>
                <a:ext uri="{FF2B5EF4-FFF2-40B4-BE49-F238E27FC236}">
                  <a16:creationId xmlns:a16="http://schemas.microsoft.com/office/drawing/2014/main" id="{F4EDA5C5-6A6A-8F5D-B247-6EC3F2F35140}"/>
                </a:ext>
              </a:extLst>
            </p:cNvPr>
            <p:cNvSpPr>
              <a:spLocks noChangeShapeType="1"/>
            </p:cNvSpPr>
            <p:nvPr/>
          </p:nvSpPr>
          <p:spPr bwMode="auto">
            <a:xfrm flipV="1">
              <a:off x="6511925" y="1981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pPr>
              <a:endParaRPr lang="en-US" sz="2400">
                <a:solidFill>
                  <a:prstClr val="black"/>
                </a:solidFill>
                <a:latin typeface="Times" charset="0"/>
                <a:ea typeface="ＭＳ Ｐゴシック" charset="0"/>
              </a:endParaRPr>
            </a:p>
          </p:txBody>
        </p:sp>
        <p:sp>
          <p:nvSpPr>
            <p:cNvPr id="10" name="Line 13">
              <a:extLst>
                <a:ext uri="{FF2B5EF4-FFF2-40B4-BE49-F238E27FC236}">
                  <a16:creationId xmlns:a16="http://schemas.microsoft.com/office/drawing/2014/main" id="{61424F7D-6748-4876-AFC8-51E8BB2FAD92}"/>
                </a:ext>
              </a:extLst>
            </p:cNvPr>
            <p:cNvSpPr>
              <a:spLocks noChangeShapeType="1"/>
            </p:cNvSpPr>
            <p:nvPr/>
          </p:nvSpPr>
          <p:spPr bwMode="auto">
            <a:xfrm>
              <a:off x="3692525" y="2819400"/>
              <a:ext cx="4876800" cy="0"/>
            </a:xfrm>
            <a:prstGeom prst="line">
              <a:avLst/>
            </a:prstGeom>
            <a:noFill/>
            <a:ln w="19050">
              <a:solidFill>
                <a:srgbClr val="CC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pPr>
              <a:endParaRPr lang="en-US" sz="2400">
                <a:solidFill>
                  <a:prstClr val="black"/>
                </a:solidFill>
                <a:latin typeface="Times" charset="0"/>
                <a:ea typeface="ＭＳ Ｐゴシック" charset="0"/>
              </a:endParaRPr>
            </a:p>
          </p:txBody>
        </p:sp>
        <p:sp>
          <p:nvSpPr>
            <p:cNvPr id="11" name="Arc 14">
              <a:extLst>
                <a:ext uri="{FF2B5EF4-FFF2-40B4-BE49-F238E27FC236}">
                  <a16:creationId xmlns:a16="http://schemas.microsoft.com/office/drawing/2014/main" id="{59F2DA0E-C0E1-606C-BA12-234A66823563}"/>
                </a:ext>
              </a:extLst>
            </p:cNvPr>
            <p:cNvSpPr>
              <a:spLocks/>
            </p:cNvSpPr>
            <p:nvPr/>
          </p:nvSpPr>
          <p:spPr bwMode="auto">
            <a:xfrm flipV="1">
              <a:off x="3997325" y="2362200"/>
              <a:ext cx="16002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9050">
              <a:solidFill>
                <a:srgbClr val="00808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pPr>
              <a:endParaRPr lang="en-US" sz="2400">
                <a:solidFill>
                  <a:prstClr val="black"/>
                </a:solidFill>
                <a:latin typeface="Times" charset="0"/>
                <a:ea typeface="ＭＳ Ｐゴシック" charset="0"/>
              </a:endParaRPr>
            </a:p>
          </p:txBody>
        </p:sp>
        <p:sp>
          <p:nvSpPr>
            <p:cNvPr id="12" name="Arc 15">
              <a:extLst>
                <a:ext uri="{FF2B5EF4-FFF2-40B4-BE49-F238E27FC236}">
                  <a16:creationId xmlns:a16="http://schemas.microsoft.com/office/drawing/2014/main" id="{62A88EC1-5D14-DAA5-7EC2-3A7169621925}"/>
                </a:ext>
              </a:extLst>
            </p:cNvPr>
            <p:cNvSpPr>
              <a:spLocks/>
            </p:cNvSpPr>
            <p:nvPr/>
          </p:nvSpPr>
          <p:spPr bwMode="auto">
            <a:xfrm flipV="1">
              <a:off x="6664325" y="2438400"/>
              <a:ext cx="1504950" cy="533400"/>
            </a:xfrm>
            <a:custGeom>
              <a:avLst/>
              <a:gdLst>
                <a:gd name="G0" fmla="+- 0 0 0"/>
                <a:gd name="G1" fmla="+- 21600 0 0"/>
                <a:gd name="G2" fmla="+- 21600 0 0"/>
                <a:gd name="T0" fmla="*/ 0 w 20310"/>
                <a:gd name="T1" fmla="*/ 0 h 21600"/>
                <a:gd name="T2" fmla="*/ 20310 w 20310"/>
                <a:gd name="T3" fmla="*/ 14249 h 21600"/>
                <a:gd name="T4" fmla="*/ 0 w 20310"/>
                <a:gd name="T5" fmla="*/ 21600 h 21600"/>
              </a:gdLst>
              <a:ahLst/>
              <a:cxnLst>
                <a:cxn ang="0">
                  <a:pos x="T0" y="T1"/>
                </a:cxn>
                <a:cxn ang="0">
                  <a:pos x="T2" y="T3"/>
                </a:cxn>
                <a:cxn ang="0">
                  <a:pos x="T4" y="T5"/>
                </a:cxn>
              </a:cxnLst>
              <a:rect l="0" t="0" r="r" b="b"/>
              <a:pathLst>
                <a:path w="20310" h="21600" fill="none" extrusionOk="0">
                  <a:moveTo>
                    <a:pt x="0" y="-1"/>
                  </a:moveTo>
                  <a:cubicBezTo>
                    <a:pt x="9094" y="-1"/>
                    <a:pt x="17215" y="5696"/>
                    <a:pt x="20310" y="14248"/>
                  </a:cubicBezTo>
                </a:path>
                <a:path w="20310" h="21600" stroke="0" extrusionOk="0">
                  <a:moveTo>
                    <a:pt x="0" y="-1"/>
                  </a:moveTo>
                  <a:cubicBezTo>
                    <a:pt x="9094" y="-1"/>
                    <a:pt x="17215" y="5696"/>
                    <a:pt x="20310" y="14248"/>
                  </a:cubicBezTo>
                  <a:lnTo>
                    <a:pt x="0" y="21600"/>
                  </a:lnTo>
                  <a:close/>
                </a:path>
              </a:pathLst>
            </a:custGeom>
            <a:noFill/>
            <a:ln w="19050">
              <a:solidFill>
                <a:srgbClr val="00808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pPr>
              <a:endParaRPr lang="en-US" sz="2400">
                <a:solidFill>
                  <a:prstClr val="black"/>
                </a:solidFill>
                <a:latin typeface="Times" charset="0"/>
                <a:ea typeface="ＭＳ Ｐゴシック" charset="0"/>
              </a:endParaRPr>
            </a:p>
          </p:txBody>
        </p:sp>
        <p:sp>
          <p:nvSpPr>
            <p:cNvPr id="13" name="Line 16">
              <a:extLst>
                <a:ext uri="{FF2B5EF4-FFF2-40B4-BE49-F238E27FC236}">
                  <a16:creationId xmlns:a16="http://schemas.microsoft.com/office/drawing/2014/main" id="{B69D47B0-BFEF-DFDB-E8DC-F2E06C45811E}"/>
                </a:ext>
              </a:extLst>
            </p:cNvPr>
            <p:cNvSpPr>
              <a:spLocks noChangeShapeType="1"/>
            </p:cNvSpPr>
            <p:nvPr/>
          </p:nvSpPr>
          <p:spPr bwMode="auto">
            <a:xfrm>
              <a:off x="5064125" y="2819400"/>
              <a:ext cx="0" cy="7620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pPr>
              <a:endParaRPr lang="en-US" sz="2400">
                <a:solidFill>
                  <a:prstClr val="black"/>
                </a:solidFill>
                <a:latin typeface="Times" charset="0"/>
                <a:ea typeface="ＭＳ Ｐゴシック" charset="0"/>
              </a:endParaRPr>
            </a:p>
          </p:txBody>
        </p:sp>
        <p:sp>
          <p:nvSpPr>
            <p:cNvPr id="14" name="Line 17">
              <a:extLst>
                <a:ext uri="{FF2B5EF4-FFF2-40B4-BE49-F238E27FC236}">
                  <a16:creationId xmlns:a16="http://schemas.microsoft.com/office/drawing/2014/main" id="{E2D9103F-2309-BB73-A75F-3C8D4FB137CA}"/>
                </a:ext>
              </a:extLst>
            </p:cNvPr>
            <p:cNvSpPr>
              <a:spLocks noChangeShapeType="1"/>
            </p:cNvSpPr>
            <p:nvPr/>
          </p:nvSpPr>
          <p:spPr bwMode="auto">
            <a:xfrm>
              <a:off x="7807325" y="2819400"/>
              <a:ext cx="0" cy="7620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pPr>
              <a:endParaRPr lang="en-US" sz="2400">
                <a:solidFill>
                  <a:prstClr val="black"/>
                </a:solidFill>
                <a:latin typeface="Times" charset="0"/>
                <a:ea typeface="ＭＳ Ｐゴシック" charset="0"/>
              </a:endParaRPr>
            </a:p>
          </p:txBody>
        </p:sp>
        <p:cxnSp>
          <p:nvCxnSpPr>
            <p:cNvPr id="15" name="AutoShape 19">
              <a:extLst>
                <a:ext uri="{FF2B5EF4-FFF2-40B4-BE49-F238E27FC236}">
                  <a16:creationId xmlns:a16="http://schemas.microsoft.com/office/drawing/2014/main" id="{CD8961F9-2BBF-FDB0-D251-AE8BC93A1A89}"/>
                </a:ext>
              </a:extLst>
            </p:cNvPr>
            <p:cNvCxnSpPr>
              <a:cxnSpLocks noChangeShapeType="1"/>
              <a:stCxn id="13" idx="1"/>
              <a:endCxn id="5" idx="1"/>
            </p:cNvCxnSpPr>
            <p:nvPr/>
          </p:nvCxnSpPr>
          <p:spPr bwMode="auto">
            <a:xfrm>
              <a:off x="5064125" y="3581403"/>
              <a:ext cx="1011238" cy="1260475"/>
            </a:xfrm>
            <a:prstGeom prst="straightConnector1">
              <a:avLst/>
            </a:prstGeom>
            <a:noFill/>
            <a:ln w="28575">
              <a:solidFill>
                <a:srgbClr val="0066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AutoShape 20">
              <a:extLst>
                <a:ext uri="{FF2B5EF4-FFF2-40B4-BE49-F238E27FC236}">
                  <a16:creationId xmlns:a16="http://schemas.microsoft.com/office/drawing/2014/main" id="{77AB3F97-42D9-68DE-DEC6-69E56D09B804}"/>
                </a:ext>
              </a:extLst>
            </p:cNvPr>
            <p:cNvCxnSpPr>
              <a:cxnSpLocks noChangeShapeType="1"/>
              <a:stCxn id="14" idx="1"/>
              <a:endCxn id="5" idx="7"/>
            </p:cNvCxnSpPr>
            <p:nvPr/>
          </p:nvCxnSpPr>
          <p:spPr bwMode="auto">
            <a:xfrm flipH="1">
              <a:off x="6345239" y="3581403"/>
              <a:ext cx="1462087" cy="1260475"/>
            </a:xfrm>
            <a:prstGeom prst="straightConnector1">
              <a:avLst/>
            </a:prstGeom>
            <a:noFill/>
            <a:ln w="28575">
              <a:solidFill>
                <a:srgbClr val="0066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7" name="AutoShape 21">
              <a:extLst>
                <a:ext uri="{FF2B5EF4-FFF2-40B4-BE49-F238E27FC236}">
                  <a16:creationId xmlns:a16="http://schemas.microsoft.com/office/drawing/2014/main" id="{248ADD72-F651-03D7-6CC0-1E11E9A1BFEF}"/>
                </a:ext>
              </a:extLst>
            </p:cNvPr>
            <p:cNvCxnSpPr>
              <a:cxnSpLocks noChangeShapeType="1"/>
              <a:endCxn id="5" idx="2"/>
            </p:cNvCxnSpPr>
            <p:nvPr/>
          </p:nvCxnSpPr>
          <p:spPr bwMode="auto">
            <a:xfrm>
              <a:off x="5018090" y="4981578"/>
              <a:ext cx="987425" cy="9525"/>
            </a:xfrm>
            <a:prstGeom prst="straightConnector1">
              <a:avLst/>
            </a:prstGeom>
            <a:noFill/>
            <a:ln w="28575">
              <a:solidFill>
                <a:srgbClr val="0066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18" name="Text Box 22">
                  <a:extLst>
                    <a:ext uri="{FF2B5EF4-FFF2-40B4-BE49-F238E27FC236}">
                      <a16:creationId xmlns:a16="http://schemas.microsoft.com/office/drawing/2014/main" id="{00DC2B5A-F6F0-C210-2FC3-05484F0F321A}"/>
                    </a:ext>
                  </a:extLst>
                </p:cNvPr>
                <p:cNvSpPr txBox="1">
                  <a:spLocks noChangeArrowheads="1"/>
                </p:cNvSpPr>
                <p:nvPr/>
              </p:nvSpPr>
              <p:spPr bwMode="auto">
                <a:xfrm>
                  <a:off x="4583114" y="4711702"/>
                  <a:ext cx="431400" cy="461665"/>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defTabSz="91440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GB" sz="2400" i="1" dirty="0" smtClean="0">
                            <a:solidFill>
                              <a:prstClr val="black"/>
                            </a:solidFill>
                            <a:latin typeface="Cambria Math" panose="02040503050406030204" pitchFamily="18" charset="0"/>
                            <a:ea typeface="ＭＳ Ｐゴシック" charset="0"/>
                          </a:rPr>
                          <m:t>𝐿</m:t>
                        </m:r>
                      </m:oMath>
                    </m:oMathPara>
                  </a14:m>
                  <a:endParaRPr lang="en-GB" sz="2400" dirty="0">
                    <a:solidFill>
                      <a:prstClr val="black"/>
                    </a:solidFill>
                    <a:latin typeface="Times" charset="0"/>
                    <a:ea typeface="ＭＳ Ｐゴシック" charset="0"/>
                  </a:endParaRPr>
                </a:p>
              </p:txBody>
            </p:sp>
          </mc:Choice>
          <mc:Fallback xmlns="">
            <p:sp>
              <p:nvSpPr>
                <p:cNvPr id="18" name="Text Box 22">
                  <a:extLst>
                    <a:ext uri="{FF2B5EF4-FFF2-40B4-BE49-F238E27FC236}">
                      <a16:creationId xmlns:a16="http://schemas.microsoft.com/office/drawing/2014/main" id="{00DC2B5A-F6F0-C210-2FC3-05484F0F321A}"/>
                    </a:ext>
                  </a:extLst>
                </p:cNvPr>
                <p:cNvSpPr txBox="1">
                  <a:spLocks noRot="1" noChangeAspect="1" noMove="1" noResize="1" noEditPoints="1" noAdjustHandles="1" noChangeArrowheads="1" noChangeShapeType="1" noTextEdit="1"/>
                </p:cNvSpPr>
                <p:nvPr/>
              </p:nvSpPr>
              <p:spPr bwMode="auto">
                <a:xfrm>
                  <a:off x="4583114" y="4711702"/>
                  <a:ext cx="431400" cy="461665"/>
                </a:xfrm>
                <a:prstGeom prst="rect">
                  <a:avLst/>
                </a:prstGeom>
                <a:blipFill>
                  <a:blip r:embed="rId2"/>
                  <a:stretch>
                    <a:fillRect/>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 Box 23">
                  <a:extLst>
                    <a:ext uri="{FF2B5EF4-FFF2-40B4-BE49-F238E27FC236}">
                      <a16:creationId xmlns:a16="http://schemas.microsoft.com/office/drawing/2014/main" id="{06042143-1905-FAC5-E1D4-4E2E99817C93}"/>
                    </a:ext>
                  </a:extLst>
                </p:cNvPr>
                <p:cNvSpPr txBox="1">
                  <a:spLocks noChangeArrowheads="1"/>
                </p:cNvSpPr>
                <p:nvPr/>
              </p:nvSpPr>
              <p:spPr bwMode="auto">
                <a:xfrm>
                  <a:off x="5642415" y="4913315"/>
                  <a:ext cx="490840" cy="461665"/>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defTabSz="91440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GB" sz="2400" b="1" i="1" dirty="0" smtClean="0">
                            <a:solidFill>
                              <a:prstClr val="black"/>
                            </a:solidFill>
                            <a:latin typeface="Cambria Math" panose="02040503050406030204" pitchFamily="18" charset="0"/>
                            <a:ea typeface="ＭＳ Ｐゴシック" charset="0"/>
                          </a:rPr>
                          <m:t>+</m:t>
                        </m:r>
                      </m:oMath>
                    </m:oMathPara>
                  </a14:m>
                  <a:endParaRPr lang="en-GB" sz="2400" b="1" dirty="0">
                    <a:solidFill>
                      <a:prstClr val="black"/>
                    </a:solidFill>
                    <a:latin typeface="Times" charset="0"/>
                    <a:ea typeface="ＭＳ Ｐゴシック" charset="0"/>
                  </a:endParaRPr>
                </a:p>
              </p:txBody>
            </p:sp>
          </mc:Choice>
          <mc:Fallback xmlns="">
            <p:sp>
              <p:nvSpPr>
                <p:cNvPr id="19" name="Text Box 23">
                  <a:extLst>
                    <a:ext uri="{FF2B5EF4-FFF2-40B4-BE49-F238E27FC236}">
                      <a16:creationId xmlns:a16="http://schemas.microsoft.com/office/drawing/2014/main" id="{06042143-1905-FAC5-E1D4-4E2E99817C93}"/>
                    </a:ext>
                  </a:extLst>
                </p:cNvPr>
                <p:cNvSpPr txBox="1">
                  <a:spLocks noRot="1" noChangeAspect="1" noMove="1" noResize="1" noEditPoints="1" noAdjustHandles="1" noChangeArrowheads="1" noChangeShapeType="1" noTextEdit="1"/>
                </p:cNvSpPr>
                <p:nvPr/>
              </p:nvSpPr>
              <p:spPr bwMode="auto">
                <a:xfrm>
                  <a:off x="5642415" y="4913315"/>
                  <a:ext cx="490840" cy="461665"/>
                </a:xfrm>
                <a:prstGeom prst="rect">
                  <a:avLst/>
                </a:prstGeom>
                <a:blipFill>
                  <a:blip r:embed="rId3"/>
                  <a:stretch>
                    <a:fillRect/>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 Box 24">
                  <a:extLst>
                    <a:ext uri="{FF2B5EF4-FFF2-40B4-BE49-F238E27FC236}">
                      <a16:creationId xmlns:a16="http://schemas.microsoft.com/office/drawing/2014/main" id="{8AEE9355-0996-F812-1320-FC271A46829B}"/>
                    </a:ext>
                  </a:extLst>
                </p:cNvPr>
                <p:cNvSpPr txBox="1">
                  <a:spLocks noChangeArrowheads="1"/>
                </p:cNvSpPr>
                <p:nvPr/>
              </p:nvSpPr>
              <p:spPr bwMode="auto">
                <a:xfrm>
                  <a:off x="5978525" y="4379915"/>
                  <a:ext cx="490839" cy="461665"/>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defTabSz="91440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solidFill>
                              <a:prstClr val="black"/>
                            </a:solidFill>
                            <a:latin typeface="Cambria Math" panose="02040503050406030204" pitchFamily="18" charset="0"/>
                            <a:ea typeface="ＭＳ Ｐゴシック" charset="0"/>
                          </a:rPr>
                          <m:t>−</m:t>
                        </m:r>
                      </m:oMath>
                    </m:oMathPara>
                  </a14:m>
                  <a:endParaRPr lang="en-GB" sz="2400" b="1" dirty="0">
                    <a:solidFill>
                      <a:prstClr val="black"/>
                    </a:solidFill>
                    <a:latin typeface="Times" charset="0"/>
                    <a:ea typeface="ＭＳ Ｐゴシック" charset="0"/>
                  </a:endParaRPr>
                </a:p>
              </p:txBody>
            </p:sp>
          </mc:Choice>
          <mc:Fallback xmlns="">
            <p:sp>
              <p:nvSpPr>
                <p:cNvPr id="20" name="Text Box 24">
                  <a:extLst>
                    <a:ext uri="{FF2B5EF4-FFF2-40B4-BE49-F238E27FC236}">
                      <a16:creationId xmlns:a16="http://schemas.microsoft.com/office/drawing/2014/main" id="{8AEE9355-0996-F812-1320-FC271A46829B}"/>
                    </a:ext>
                  </a:extLst>
                </p:cNvPr>
                <p:cNvSpPr txBox="1">
                  <a:spLocks noRot="1" noChangeAspect="1" noMove="1" noResize="1" noEditPoints="1" noAdjustHandles="1" noChangeArrowheads="1" noChangeShapeType="1" noTextEdit="1"/>
                </p:cNvSpPr>
                <p:nvPr/>
              </p:nvSpPr>
              <p:spPr bwMode="auto">
                <a:xfrm>
                  <a:off x="5978525" y="4379915"/>
                  <a:ext cx="490839" cy="461665"/>
                </a:xfrm>
                <a:prstGeom prst="rect">
                  <a:avLst/>
                </a:prstGeom>
                <a:blipFill>
                  <a:blip r:embed="rId4"/>
                  <a:stretch>
                    <a:fillRect/>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 Box 25">
                  <a:extLst>
                    <a:ext uri="{FF2B5EF4-FFF2-40B4-BE49-F238E27FC236}">
                      <a16:creationId xmlns:a16="http://schemas.microsoft.com/office/drawing/2014/main" id="{9D45D18A-073B-1122-BF07-02182ABDCF79}"/>
                    </a:ext>
                  </a:extLst>
                </p:cNvPr>
                <p:cNvSpPr txBox="1">
                  <a:spLocks noChangeArrowheads="1"/>
                </p:cNvSpPr>
                <p:nvPr/>
              </p:nvSpPr>
              <p:spPr bwMode="auto">
                <a:xfrm>
                  <a:off x="6440488" y="4625977"/>
                  <a:ext cx="490840" cy="461665"/>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defTabSz="91440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GB" sz="2400" b="1" i="1" dirty="0" smtClean="0">
                            <a:solidFill>
                              <a:prstClr val="black"/>
                            </a:solidFill>
                            <a:latin typeface="Cambria Math" panose="02040503050406030204" pitchFamily="18" charset="0"/>
                            <a:ea typeface="ＭＳ Ｐゴシック" charset="0"/>
                          </a:rPr>
                          <m:t>−</m:t>
                        </m:r>
                      </m:oMath>
                    </m:oMathPara>
                  </a14:m>
                  <a:endParaRPr lang="en-GB" sz="2400" b="1" dirty="0">
                    <a:solidFill>
                      <a:prstClr val="black"/>
                    </a:solidFill>
                    <a:latin typeface="Times" charset="0"/>
                    <a:ea typeface="ＭＳ Ｐゴシック" charset="0"/>
                  </a:endParaRPr>
                </a:p>
              </p:txBody>
            </p:sp>
          </mc:Choice>
          <mc:Fallback xmlns="">
            <p:sp>
              <p:nvSpPr>
                <p:cNvPr id="21" name="Text Box 25">
                  <a:extLst>
                    <a:ext uri="{FF2B5EF4-FFF2-40B4-BE49-F238E27FC236}">
                      <a16:creationId xmlns:a16="http://schemas.microsoft.com/office/drawing/2014/main" id="{9D45D18A-073B-1122-BF07-02182ABDCF79}"/>
                    </a:ext>
                  </a:extLst>
                </p:cNvPr>
                <p:cNvSpPr txBox="1">
                  <a:spLocks noRot="1" noChangeAspect="1" noMove="1" noResize="1" noEditPoints="1" noAdjustHandles="1" noChangeArrowheads="1" noChangeShapeType="1" noTextEdit="1"/>
                </p:cNvSpPr>
                <p:nvPr/>
              </p:nvSpPr>
              <p:spPr bwMode="auto">
                <a:xfrm>
                  <a:off x="6440488" y="4625977"/>
                  <a:ext cx="490840" cy="461665"/>
                </a:xfrm>
                <a:prstGeom prst="rect">
                  <a:avLst/>
                </a:prstGeom>
                <a:blipFill>
                  <a:blip r:embed="rId5"/>
                  <a:stretch>
                    <a:fillRect/>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cxnSp>
          <p:nvCxnSpPr>
            <p:cNvPr id="22" name="AutoShape 26">
              <a:extLst>
                <a:ext uri="{FF2B5EF4-FFF2-40B4-BE49-F238E27FC236}">
                  <a16:creationId xmlns:a16="http://schemas.microsoft.com/office/drawing/2014/main" id="{712039DC-BF71-9D99-3A91-86EF5330E6AB}"/>
                </a:ext>
              </a:extLst>
            </p:cNvPr>
            <p:cNvCxnSpPr>
              <a:cxnSpLocks noChangeShapeType="1"/>
              <a:stCxn id="5" idx="4"/>
            </p:cNvCxnSpPr>
            <p:nvPr/>
          </p:nvCxnSpPr>
          <p:spPr bwMode="auto">
            <a:xfrm>
              <a:off x="6210302" y="5195891"/>
              <a:ext cx="4763" cy="719137"/>
            </a:xfrm>
            <a:prstGeom prst="straightConnector1">
              <a:avLst/>
            </a:prstGeom>
            <a:noFill/>
            <a:ln w="28575">
              <a:solidFill>
                <a:srgbClr val="0066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23" name="Text Box 27">
                  <a:extLst>
                    <a:ext uri="{FF2B5EF4-FFF2-40B4-BE49-F238E27FC236}">
                      <a16:creationId xmlns:a16="http://schemas.microsoft.com/office/drawing/2014/main" id="{63314CAF-7856-D36C-56A9-D8EF5C10D226}"/>
                    </a:ext>
                  </a:extLst>
                </p:cNvPr>
                <p:cNvSpPr txBox="1">
                  <a:spLocks noChangeArrowheads="1"/>
                </p:cNvSpPr>
                <p:nvPr/>
              </p:nvSpPr>
              <p:spPr bwMode="auto">
                <a:xfrm>
                  <a:off x="8031165" y="5813200"/>
                  <a:ext cx="3912033" cy="830997"/>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r>
                    <a:rPr lang="en-GB" sz="2400" dirty="0">
                      <a:solidFill>
                        <a:prstClr val="black"/>
                      </a:solidFill>
                      <a:ea typeface="ＭＳ Ｐゴシック" charset="0"/>
                    </a:rPr>
                    <a:t>If </a:t>
                  </a:r>
                  <a14:m>
                    <m:oMath xmlns:m="http://schemas.openxmlformats.org/officeDocument/2006/math">
                      <m:r>
                        <a:rPr lang="en-GB" sz="2400" i="1" dirty="0" smtClean="0">
                          <a:solidFill>
                            <a:prstClr val="black"/>
                          </a:solidFill>
                          <a:latin typeface="Cambria Math" panose="02040503050406030204" pitchFamily="18" charset="0"/>
                          <a:ea typeface="ＭＳ Ｐゴシック" charset="0"/>
                        </a:rPr>
                        <m:t>𝐿</m:t>
                      </m:r>
                      <m:r>
                        <a:rPr lang="en-US" sz="2400" b="0" i="0" dirty="0" smtClean="0">
                          <a:solidFill>
                            <a:prstClr val="black"/>
                          </a:solidFill>
                          <a:latin typeface="Cambria Math" panose="02040503050406030204" pitchFamily="18" charset="0"/>
                          <a:ea typeface="ＭＳ Ｐゴシック"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&lt;0</m:t>
                      </m:r>
                    </m:oMath>
                  </a14:m>
                  <a:r>
                    <a:rPr lang="en-GB" sz="2400" dirty="0">
                      <a:solidFill>
                        <a:prstClr val="black"/>
                      </a:solidFill>
                      <a:ea typeface="ＭＳ Ｐゴシック" charset="0"/>
                    </a:rPr>
                    <a:t>, reduce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endParaRPr lang="en-US" sz="2400" dirty="0"/>
                </a:p>
                <a:p>
                  <a:pPr defTabSz="914400" eaLnBrk="0" fontAlgn="base" hangingPunct="0">
                    <a:spcBef>
                      <a:spcPct val="0"/>
                    </a:spcBef>
                    <a:spcAft>
                      <a:spcPct val="0"/>
                    </a:spcAft>
                  </a:pPr>
                  <a:r>
                    <a:rPr lang="en-GB" sz="2400" dirty="0">
                      <a:solidFill>
                        <a:prstClr val="black"/>
                      </a:solidFill>
                      <a:ea typeface="ＭＳ Ｐゴシック" charset="0"/>
                    </a:rPr>
                    <a:t>If </a:t>
                  </a:r>
                  <a14:m>
                    <m:oMath xmlns:m="http://schemas.openxmlformats.org/officeDocument/2006/math">
                      <m:r>
                        <a:rPr lang="en-GB" sz="2400" i="1" dirty="0" smtClean="0">
                          <a:solidFill>
                            <a:prstClr val="black"/>
                          </a:solidFill>
                          <a:latin typeface="Cambria Math" panose="02040503050406030204" pitchFamily="18" charset="0"/>
                          <a:ea typeface="ＭＳ Ｐゴシック" charset="0"/>
                        </a:rPr>
                        <m:t>𝐿</m:t>
                      </m:r>
                      <m:r>
                        <a:rPr lang="en-US" sz="2400" b="0" i="0" dirty="0" smtClean="0">
                          <a:solidFill>
                            <a:prstClr val="black"/>
                          </a:solidFill>
                          <a:latin typeface="Cambria Math" panose="02040503050406030204" pitchFamily="18" charset="0"/>
                          <a:ea typeface="ＭＳ Ｐゴシック"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&lt;0</m:t>
                      </m:r>
                    </m:oMath>
                  </a14:m>
                  <a:r>
                    <a:rPr lang="en-GB" sz="2400" dirty="0">
                      <a:solidFill>
                        <a:prstClr val="black"/>
                      </a:solidFill>
                      <a:ea typeface="ＭＳ Ｐゴシック" charset="0"/>
                    </a:rPr>
                    <a:t>, increase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endParaRPr lang="en-US" sz="2400" dirty="0"/>
                </a:p>
              </p:txBody>
            </p:sp>
          </mc:Choice>
          <mc:Fallback xmlns="">
            <p:sp>
              <p:nvSpPr>
                <p:cNvPr id="23" name="Text Box 27">
                  <a:extLst>
                    <a:ext uri="{FF2B5EF4-FFF2-40B4-BE49-F238E27FC236}">
                      <a16:creationId xmlns:a16="http://schemas.microsoft.com/office/drawing/2014/main" id="{63314CAF-7856-D36C-56A9-D8EF5C10D226}"/>
                    </a:ext>
                  </a:extLst>
                </p:cNvPr>
                <p:cNvSpPr txBox="1">
                  <a:spLocks noRot="1" noChangeAspect="1" noMove="1" noResize="1" noEditPoints="1" noAdjustHandles="1" noChangeArrowheads="1" noChangeShapeType="1" noTextEdit="1"/>
                </p:cNvSpPr>
                <p:nvPr/>
              </p:nvSpPr>
              <p:spPr bwMode="auto">
                <a:xfrm>
                  <a:off x="8031165" y="5813200"/>
                  <a:ext cx="3912033" cy="830997"/>
                </a:xfrm>
                <a:prstGeom prst="rect">
                  <a:avLst/>
                </a:prstGeom>
                <a:blipFill>
                  <a:blip r:embed="rId6"/>
                  <a:stretch>
                    <a:fillRect l="-2589" t="-4545" b="-15152"/>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sp>
          <p:nvSpPr>
            <p:cNvPr id="24" name="AutoShape 28">
              <a:extLst>
                <a:ext uri="{FF2B5EF4-FFF2-40B4-BE49-F238E27FC236}">
                  <a16:creationId xmlns:a16="http://schemas.microsoft.com/office/drawing/2014/main" id="{92F37772-E0AA-816E-C721-904CE4DBBCA8}"/>
                </a:ext>
              </a:extLst>
            </p:cNvPr>
            <p:cNvSpPr>
              <a:spLocks noChangeArrowheads="1"/>
            </p:cNvSpPr>
            <p:nvPr/>
          </p:nvSpPr>
          <p:spPr bwMode="auto">
            <a:xfrm>
              <a:off x="7162800" y="6019800"/>
              <a:ext cx="604838" cy="357188"/>
            </a:xfrm>
            <a:prstGeom prst="notchedRightArrow">
              <a:avLst>
                <a:gd name="adj1" fmla="val 50000"/>
                <a:gd name="adj2" fmla="val 42333"/>
              </a:avLst>
            </a:prstGeom>
            <a:solidFill>
              <a:srgbClr val="CC33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pPr>
              <a:endParaRPr lang="en-US" sz="2400">
                <a:solidFill>
                  <a:prstClr val="black"/>
                </a:solidFill>
                <a:latin typeface="Times" charset="0"/>
                <a:ea typeface="ＭＳ Ｐゴシック"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87A4F6F-6FBE-37FA-6C92-120D4034250C}"/>
                    </a:ext>
                  </a:extLst>
                </p:cNvPr>
                <p:cNvSpPr txBox="1"/>
                <p:nvPr/>
              </p:nvSpPr>
              <p:spPr>
                <a:xfrm>
                  <a:off x="3874328" y="1663870"/>
                  <a:ext cx="465897" cy="6346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r>
                              <a:rPr lang="en-US" sz="2000" i="1">
                                <a:latin typeface="Cambria Math" panose="02040503050406030204" pitchFamily="18" charset="0"/>
                              </a:rPr>
                              <m:t>𝑑</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𝑃</m:t>
                                </m:r>
                              </m:e>
                              <m:sub>
                                <m:r>
                                  <a:rPr lang="en-US" sz="2000" i="1">
                                    <a:latin typeface="Cambria Math" panose="02040503050406030204" pitchFamily="18" charset="0"/>
                                  </a:rPr>
                                  <m:t>1</m:t>
                                </m:r>
                              </m:sub>
                            </m:sSub>
                          </m:den>
                        </m:f>
                      </m:oMath>
                    </m:oMathPara>
                  </a14:m>
                  <a:endParaRPr lang="en-US" sz="2000" dirty="0"/>
                </a:p>
              </p:txBody>
            </p:sp>
          </mc:Choice>
          <mc:Fallback xmlns="">
            <p:sp>
              <p:nvSpPr>
                <p:cNvPr id="25" name="TextBox 24">
                  <a:extLst>
                    <a:ext uri="{FF2B5EF4-FFF2-40B4-BE49-F238E27FC236}">
                      <a16:creationId xmlns:a16="http://schemas.microsoft.com/office/drawing/2014/main" id="{087A4F6F-6FBE-37FA-6C92-120D4034250C}"/>
                    </a:ext>
                  </a:extLst>
                </p:cNvPr>
                <p:cNvSpPr txBox="1">
                  <a:spLocks noRot="1" noChangeAspect="1" noMove="1" noResize="1" noEditPoints="1" noAdjustHandles="1" noChangeArrowheads="1" noChangeShapeType="1" noTextEdit="1"/>
                </p:cNvSpPr>
                <p:nvPr/>
              </p:nvSpPr>
              <p:spPr>
                <a:xfrm>
                  <a:off x="3874328" y="1663870"/>
                  <a:ext cx="465897" cy="634661"/>
                </a:xfrm>
                <a:prstGeom prst="rect">
                  <a:avLst/>
                </a:prstGeom>
                <a:blipFill>
                  <a:blip r:embed="rId7"/>
                  <a:stretch>
                    <a:fillRect l="-13158" t="-1961" r="-2632"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B23CC29-452F-F6F6-28A5-7AF0BB575677}"/>
                    </a:ext>
                  </a:extLst>
                </p:cNvPr>
                <p:cNvSpPr txBox="1"/>
                <p:nvPr/>
              </p:nvSpPr>
              <p:spPr>
                <a:xfrm>
                  <a:off x="6672006" y="1666758"/>
                  <a:ext cx="471859" cy="6346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i="1">
                                <a:latin typeface="Cambria Math" panose="02040503050406030204" pitchFamily="18" charset="0"/>
                              </a:rPr>
                              <m:t>𝑑</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2</m:t>
                                </m:r>
                              </m:sub>
                            </m:sSub>
                          </m:den>
                        </m:f>
                      </m:oMath>
                    </m:oMathPara>
                  </a14:m>
                  <a:endParaRPr lang="en-US" sz="2000" dirty="0"/>
                </a:p>
              </p:txBody>
            </p:sp>
          </mc:Choice>
          <mc:Fallback xmlns="">
            <p:sp>
              <p:nvSpPr>
                <p:cNvPr id="26" name="TextBox 25">
                  <a:extLst>
                    <a:ext uri="{FF2B5EF4-FFF2-40B4-BE49-F238E27FC236}">
                      <a16:creationId xmlns:a16="http://schemas.microsoft.com/office/drawing/2014/main" id="{CB23CC29-452F-F6F6-28A5-7AF0BB575677}"/>
                    </a:ext>
                  </a:extLst>
                </p:cNvPr>
                <p:cNvSpPr txBox="1">
                  <a:spLocks noRot="1" noChangeAspect="1" noMove="1" noResize="1" noEditPoints="1" noAdjustHandles="1" noChangeArrowheads="1" noChangeShapeType="1" noTextEdit="1"/>
                </p:cNvSpPr>
                <p:nvPr/>
              </p:nvSpPr>
              <p:spPr>
                <a:xfrm>
                  <a:off x="6672006" y="1666758"/>
                  <a:ext cx="471859" cy="634661"/>
                </a:xfrm>
                <a:prstGeom prst="rect">
                  <a:avLst/>
                </a:prstGeom>
                <a:blipFill>
                  <a:blip r:embed="rId8"/>
                  <a:stretch>
                    <a:fillRect l="-13158" t="-1961" r="-5263"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DB00085-38DF-CE87-CFBC-B1CB3536D669}"/>
                    </a:ext>
                  </a:extLst>
                </p:cNvPr>
                <p:cNvSpPr txBox="1"/>
                <p:nvPr/>
              </p:nvSpPr>
              <p:spPr>
                <a:xfrm>
                  <a:off x="5566749" y="3580549"/>
                  <a:ext cx="644520"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i="1">
                                <a:latin typeface="Cambria Math" panose="02040503050406030204" pitchFamily="18" charset="0"/>
                              </a:rPr>
                              <m:t>1</m:t>
                            </m:r>
                          </m:sub>
                        </m:sSub>
                      </m:oMath>
                    </m:oMathPara>
                  </a14:m>
                  <a:endParaRPr lang="en-US" sz="2000" dirty="0"/>
                </a:p>
              </p:txBody>
            </p:sp>
          </mc:Choice>
          <mc:Fallback xmlns="">
            <p:sp>
              <p:nvSpPr>
                <p:cNvPr id="27" name="TextBox 26">
                  <a:extLst>
                    <a:ext uri="{FF2B5EF4-FFF2-40B4-BE49-F238E27FC236}">
                      <a16:creationId xmlns:a16="http://schemas.microsoft.com/office/drawing/2014/main" id="{3DB00085-38DF-CE87-CFBC-B1CB3536D669}"/>
                    </a:ext>
                  </a:extLst>
                </p:cNvPr>
                <p:cNvSpPr txBox="1">
                  <a:spLocks noRot="1" noChangeAspect="1" noMove="1" noResize="1" noEditPoints="1" noAdjustHandles="1" noChangeArrowheads="1" noChangeShapeType="1" noTextEdit="1"/>
                </p:cNvSpPr>
                <p:nvPr/>
              </p:nvSpPr>
              <p:spPr>
                <a:xfrm>
                  <a:off x="5566749" y="3580549"/>
                  <a:ext cx="644520"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BFBA9E7-733B-9AFC-0830-48F513A7058F}"/>
                    </a:ext>
                  </a:extLst>
                </p:cNvPr>
                <p:cNvSpPr txBox="1"/>
                <p:nvPr/>
              </p:nvSpPr>
              <p:spPr>
                <a:xfrm>
                  <a:off x="8323265" y="3606287"/>
                  <a:ext cx="644520"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2</m:t>
                            </m:r>
                          </m:sub>
                        </m:sSub>
                      </m:oMath>
                    </m:oMathPara>
                  </a14:m>
                  <a:endParaRPr lang="en-US" sz="2000" dirty="0"/>
                </a:p>
              </p:txBody>
            </p:sp>
          </mc:Choice>
          <mc:Fallback xmlns="">
            <p:sp>
              <p:nvSpPr>
                <p:cNvPr id="28" name="TextBox 27">
                  <a:extLst>
                    <a:ext uri="{FF2B5EF4-FFF2-40B4-BE49-F238E27FC236}">
                      <a16:creationId xmlns:a16="http://schemas.microsoft.com/office/drawing/2014/main" id="{2BFBA9E7-733B-9AFC-0830-48F513A7058F}"/>
                    </a:ext>
                  </a:extLst>
                </p:cNvPr>
                <p:cNvSpPr txBox="1">
                  <a:spLocks noRot="1" noChangeAspect="1" noMove="1" noResize="1" noEditPoints="1" noAdjustHandles="1" noChangeArrowheads="1" noChangeShapeType="1" noTextEdit="1"/>
                </p:cNvSpPr>
                <p:nvPr/>
              </p:nvSpPr>
              <p:spPr>
                <a:xfrm>
                  <a:off x="8323265" y="3606287"/>
                  <a:ext cx="644520"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C3579A1-BB96-2396-156E-6142438F5795}"/>
                    </a:ext>
                  </a:extLst>
                </p:cNvPr>
                <p:cNvSpPr txBox="1"/>
                <p:nvPr/>
              </p:nvSpPr>
              <p:spPr>
                <a:xfrm>
                  <a:off x="3241360" y="2634734"/>
                  <a:ext cx="2328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29" name="TextBox 28">
                  <a:extLst>
                    <a:ext uri="{FF2B5EF4-FFF2-40B4-BE49-F238E27FC236}">
                      <a16:creationId xmlns:a16="http://schemas.microsoft.com/office/drawing/2014/main" id="{DC3579A1-BB96-2396-156E-6142438F5795}"/>
                    </a:ext>
                  </a:extLst>
                </p:cNvPr>
                <p:cNvSpPr txBox="1">
                  <a:spLocks noRot="1" noChangeAspect="1" noMove="1" noResize="1" noEditPoints="1" noAdjustHandles="1" noChangeArrowheads="1" noChangeShapeType="1" noTextEdit="1"/>
                </p:cNvSpPr>
                <p:nvPr/>
              </p:nvSpPr>
              <p:spPr>
                <a:xfrm>
                  <a:off x="3241360" y="2634734"/>
                  <a:ext cx="232884" cy="369332"/>
                </a:xfrm>
                <a:prstGeom prst="rect">
                  <a:avLst/>
                </a:prstGeom>
                <a:blipFill>
                  <a:blip r:embed="rId11"/>
                  <a:stretch>
                    <a:fillRect l="-31579" r="-3157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 Box 22">
                  <a:extLst>
                    <a:ext uri="{FF2B5EF4-FFF2-40B4-BE49-F238E27FC236}">
                      <a16:creationId xmlns:a16="http://schemas.microsoft.com/office/drawing/2014/main" id="{B9EFDEC3-67C3-6FE9-C32E-54DCDB706A66}"/>
                    </a:ext>
                  </a:extLst>
                </p:cNvPr>
                <p:cNvSpPr txBox="1">
                  <a:spLocks noChangeArrowheads="1"/>
                </p:cNvSpPr>
                <p:nvPr/>
              </p:nvSpPr>
              <p:spPr bwMode="auto">
                <a:xfrm>
                  <a:off x="5376104" y="5967561"/>
                  <a:ext cx="1756955" cy="461665"/>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defTabSz="91440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GB" sz="2400" i="1" dirty="0" smtClean="0">
                            <a:solidFill>
                              <a:prstClr val="black"/>
                            </a:solidFill>
                            <a:latin typeface="Cambria Math" panose="02040503050406030204" pitchFamily="18" charset="0"/>
                            <a:ea typeface="ＭＳ Ｐゴシック" charset="0"/>
                          </a:rPr>
                          <m:t>𝐿</m:t>
                        </m:r>
                        <m:r>
                          <a:rPr lang="en-US" sz="2400" b="0" i="0" dirty="0" smtClean="0">
                            <a:solidFill>
                              <a:prstClr val="black"/>
                            </a:solidFill>
                            <a:latin typeface="Cambria Math" panose="02040503050406030204" pitchFamily="18" charset="0"/>
                            <a:ea typeface="ＭＳ Ｐゴシック"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2</m:t>
                            </m:r>
                          </m:sub>
                        </m:sSub>
                      </m:oMath>
                    </m:oMathPara>
                  </a14:m>
                  <a:endParaRPr lang="en-GB" sz="2400" dirty="0">
                    <a:solidFill>
                      <a:prstClr val="black"/>
                    </a:solidFill>
                    <a:latin typeface="Times" charset="0"/>
                    <a:ea typeface="ＭＳ Ｐゴシック" charset="0"/>
                  </a:endParaRPr>
                </a:p>
              </p:txBody>
            </p:sp>
          </mc:Choice>
          <mc:Fallback xmlns="">
            <p:sp>
              <p:nvSpPr>
                <p:cNvPr id="30" name="Text Box 22">
                  <a:extLst>
                    <a:ext uri="{FF2B5EF4-FFF2-40B4-BE49-F238E27FC236}">
                      <a16:creationId xmlns:a16="http://schemas.microsoft.com/office/drawing/2014/main" id="{B9EFDEC3-67C3-6FE9-C32E-54DCDB706A66}"/>
                    </a:ext>
                  </a:extLst>
                </p:cNvPr>
                <p:cNvSpPr txBox="1">
                  <a:spLocks noRot="1" noChangeAspect="1" noMove="1" noResize="1" noEditPoints="1" noAdjustHandles="1" noChangeArrowheads="1" noChangeShapeType="1" noTextEdit="1"/>
                </p:cNvSpPr>
                <p:nvPr/>
              </p:nvSpPr>
              <p:spPr bwMode="auto">
                <a:xfrm>
                  <a:off x="5376104" y="5967561"/>
                  <a:ext cx="1756955" cy="461665"/>
                </a:xfrm>
                <a:prstGeom prst="rect">
                  <a:avLst/>
                </a:prstGeom>
                <a:blipFill>
                  <a:blip r:embed="rId12"/>
                  <a:stretch>
                    <a:fillRect b="-2703"/>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grpSp>
    </p:spTree>
    <p:extLst>
      <p:ext uri="{BB962C8B-B14F-4D97-AF65-F5344CB8AC3E}">
        <p14:creationId xmlns:p14="http://schemas.microsoft.com/office/powerpoint/2010/main" val="8642698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961907C-651D-3A46-AB3A-7498A02B2A28}"/>
              </a:ext>
            </a:extLst>
          </p:cNvPr>
          <p:cNvSpPr>
            <a:spLocks noGrp="1"/>
          </p:cNvSpPr>
          <p:nvPr>
            <p:ph type="body" sz="quarter" idx="10"/>
          </p:nvPr>
        </p:nvSpPr>
        <p:spPr/>
        <p:txBody>
          <a:bodyPr/>
          <a:lstStyle/>
          <a:p>
            <a:r>
              <a:rPr lang="en-US" dirty="0"/>
              <a:t>Input boundary at the shafts of the generators</a:t>
            </a:r>
          </a:p>
        </p:txBody>
      </p:sp>
      <mc:AlternateContent xmlns:mc="http://schemas.openxmlformats.org/markup-compatibility/2006" xmlns:a14="http://schemas.microsoft.com/office/drawing/2010/main">
        <mc:Choice Requires="a14">
          <p:sp>
            <p:nvSpPr>
              <p:cNvPr id="58" name="Content Placeholder 57">
                <a:extLst>
                  <a:ext uri="{FF2B5EF4-FFF2-40B4-BE49-F238E27FC236}">
                    <a16:creationId xmlns:a16="http://schemas.microsoft.com/office/drawing/2014/main" id="{54C79F87-980D-6D4C-97A1-B5EACD88D0E0}"/>
                  </a:ext>
                </a:extLst>
              </p:cNvPr>
              <p:cNvSpPr>
                <a:spLocks noGrp="1"/>
              </p:cNvSpPr>
              <p:nvPr>
                <p:ph sz="quarter" idx="12"/>
              </p:nvPr>
            </p:nvSpPr>
            <p:spPr>
              <a:xfrm>
                <a:off x="895677" y="4584351"/>
                <a:ext cx="10795475" cy="1902139"/>
              </a:xfrm>
            </p:spPr>
            <p:txBody>
              <a:bodyPr/>
              <a:lstStyle/>
              <a:p>
                <a14:m>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oMath>
                </a14:m>
                <a:r>
                  <a:rPr lang="en-US" i="1" dirty="0">
                    <a:solidFill>
                      <a:srgbClr val="836967"/>
                    </a:solidFill>
                    <a:latin typeface="Cambria Math" panose="02040503050406030204" pitchFamily="18" charset="0"/>
                  </a:rPr>
                  <a:t> </a:t>
                </a:r>
                <a:r>
                  <a:rPr lang="en-US" dirty="0"/>
                  <a:t>electrical loads</a:t>
                </a:r>
                <a:endParaRPr lang="en-US" i="1" dirty="0">
                  <a:solidFill>
                    <a:srgbClr val="836967"/>
                  </a:solidFill>
                  <a:latin typeface="Cambria Math" panose="02040503050406030204" pitchFamily="18" charset="0"/>
                </a:endParaRPr>
              </a:p>
              <a:p>
                <a14:m>
                  <m:oMath xmlns:m="http://schemas.openxmlformats.org/officeDocument/2006/math">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𝑖𝑛</m:t>
                        </m:r>
                      </m:sub>
                    </m:sSub>
                  </m:oMath>
                </a14:m>
                <a:r>
                  <a:rPr lang="en-US" dirty="0"/>
                  <a:t>: mechanical power provided by the prime mover</a:t>
                </a:r>
              </a:p>
              <a:p>
                <a14:m>
                  <m:oMath xmlns:m="http://schemas.openxmlformats.org/officeDocument/2006/math">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𝑙𝑜𝑠𝑠𝑒𝑠</m:t>
                        </m:r>
                      </m:sub>
                    </m:sSub>
                  </m:oMath>
                </a14:m>
                <a:r>
                  <a:rPr lang="en-US" dirty="0"/>
                  <a:t>: losses in the network + losses in the generator</a:t>
                </a:r>
              </a:p>
              <a:p>
                <a14:m>
                  <m:oMath xmlns:m="http://schemas.openxmlformats.org/officeDocument/2006/math">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𝑠𝑡𝑜𝑟𝑒𝑑</m:t>
                        </m:r>
                      </m:sub>
                    </m:sSub>
                  </m:oMath>
                </a14:m>
                <a:r>
                  <a:rPr lang="en-US" dirty="0"/>
                  <a:t>: batteries in the network + kinetic energy stored in the rotating generators</a:t>
                </a:r>
              </a:p>
            </p:txBody>
          </p:sp>
        </mc:Choice>
        <mc:Fallback xmlns="">
          <p:sp>
            <p:nvSpPr>
              <p:cNvPr id="58" name="Content Placeholder 57">
                <a:extLst>
                  <a:ext uri="{FF2B5EF4-FFF2-40B4-BE49-F238E27FC236}">
                    <a16:creationId xmlns:a16="http://schemas.microsoft.com/office/drawing/2014/main" id="{54C79F87-980D-6D4C-97A1-B5EACD88D0E0}"/>
                  </a:ext>
                </a:extLst>
              </p:cNvPr>
              <p:cNvSpPr>
                <a:spLocks noGrp="1" noRot="1" noChangeAspect="1" noMove="1" noResize="1" noEditPoints="1" noAdjustHandles="1" noChangeArrowheads="1" noChangeShapeType="1" noTextEdit="1"/>
              </p:cNvSpPr>
              <p:nvPr>
                <p:ph sz="quarter" idx="12"/>
              </p:nvPr>
            </p:nvSpPr>
            <p:spPr>
              <a:xfrm>
                <a:off x="895677" y="4584351"/>
                <a:ext cx="10795475" cy="1902139"/>
              </a:xfrm>
              <a:blipFill>
                <a:blip r:embed="rId2"/>
                <a:stretch>
                  <a:fillRect l="-823" t="-1987" b="-662"/>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54C1D986-3936-FC4E-8031-A3751AB76B75}"/>
              </a:ext>
            </a:extLst>
          </p:cNvPr>
          <p:cNvSpPr txBox="1"/>
          <p:nvPr/>
        </p:nvSpPr>
        <p:spPr>
          <a:xfrm>
            <a:off x="10678510" y="2548023"/>
            <a:ext cx="726481" cy="369332"/>
          </a:xfrm>
          <a:prstGeom prst="rect">
            <a:avLst/>
          </a:prstGeom>
          <a:noFill/>
        </p:spPr>
        <p:txBody>
          <a:bodyPr wrap="none" rtlCol="0">
            <a:spAutoFit/>
          </a:bodyPr>
          <a:lstStyle/>
          <a:p>
            <a:r>
              <a:rPr lang="en-US" dirty="0"/>
              <a:t>Loads</a:t>
            </a:r>
          </a:p>
        </p:txBody>
      </p:sp>
      <p:grpSp>
        <p:nvGrpSpPr>
          <p:cNvPr id="45" name="Group 44">
            <a:extLst>
              <a:ext uri="{FF2B5EF4-FFF2-40B4-BE49-F238E27FC236}">
                <a16:creationId xmlns:a16="http://schemas.microsoft.com/office/drawing/2014/main" id="{F2004075-7B49-3048-BB6C-228A00E7FE1D}"/>
              </a:ext>
            </a:extLst>
          </p:cNvPr>
          <p:cNvGrpSpPr/>
          <p:nvPr/>
        </p:nvGrpSpPr>
        <p:grpSpPr>
          <a:xfrm>
            <a:off x="6337559" y="1625351"/>
            <a:ext cx="4036149" cy="2363510"/>
            <a:chOff x="6337559" y="1517616"/>
            <a:chExt cx="4036149" cy="2363510"/>
          </a:xfrm>
        </p:grpSpPr>
        <p:sp>
          <p:nvSpPr>
            <p:cNvPr id="8" name="Rectangle 7">
              <a:extLst>
                <a:ext uri="{FF2B5EF4-FFF2-40B4-BE49-F238E27FC236}">
                  <a16:creationId xmlns:a16="http://schemas.microsoft.com/office/drawing/2014/main" id="{C17CBCB6-2ED8-2C45-B6BD-1F07D0954EB5}"/>
                </a:ext>
              </a:extLst>
            </p:cNvPr>
            <p:cNvSpPr/>
            <p:nvPr/>
          </p:nvSpPr>
          <p:spPr>
            <a:xfrm>
              <a:off x="7493876" y="1618593"/>
              <a:ext cx="2364828" cy="2228193"/>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Network</a:t>
              </a:r>
            </a:p>
          </p:txBody>
        </p:sp>
        <p:cxnSp>
          <p:nvCxnSpPr>
            <p:cNvPr id="11" name="Elbow Connector 10">
              <a:extLst>
                <a:ext uri="{FF2B5EF4-FFF2-40B4-BE49-F238E27FC236}">
                  <a16:creationId xmlns:a16="http://schemas.microsoft.com/office/drawing/2014/main" id="{A10ADBC1-84C4-0B4A-A41C-D1E5E722AB52}"/>
                </a:ext>
              </a:extLst>
            </p:cNvPr>
            <p:cNvCxnSpPr>
              <a:cxnSpLocks/>
            </p:cNvCxnSpPr>
            <p:nvPr/>
          </p:nvCxnSpPr>
          <p:spPr>
            <a:xfrm>
              <a:off x="9858701" y="1813032"/>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Elbow Connector 14">
              <a:extLst>
                <a:ext uri="{FF2B5EF4-FFF2-40B4-BE49-F238E27FC236}">
                  <a16:creationId xmlns:a16="http://schemas.microsoft.com/office/drawing/2014/main" id="{299BAFCB-DF81-1F4A-9E27-8D8E27CC58A0}"/>
                </a:ext>
              </a:extLst>
            </p:cNvPr>
            <p:cNvCxnSpPr>
              <a:cxnSpLocks/>
            </p:cNvCxnSpPr>
            <p:nvPr/>
          </p:nvCxnSpPr>
          <p:spPr>
            <a:xfrm>
              <a:off x="9858701" y="2576396"/>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4C0266B7-A7FC-D844-8ECE-47F7078A6638}"/>
                </a:ext>
              </a:extLst>
            </p:cNvPr>
            <p:cNvCxnSpPr>
              <a:cxnSpLocks/>
            </p:cNvCxnSpPr>
            <p:nvPr/>
          </p:nvCxnSpPr>
          <p:spPr>
            <a:xfrm>
              <a:off x="9848188" y="3339761"/>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408C6772-27A7-994B-800F-62B6907521AC}"/>
                </a:ext>
              </a:extLst>
            </p:cNvPr>
            <p:cNvSpPr/>
            <p:nvPr/>
          </p:nvSpPr>
          <p:spPr>
            <a:xfrm>
              <a:off x="8124497" y="3247697"/>
              <a:ext cx="1156137" cy="3468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Batteries</a:t>
              </a:r>
            </a:p>
          </p:txBody>
        </p:sp>
        <p:grpSp>
          <p:nvGrpSpPr>
            <p:cNvPr id="27" name="Group 26">
              <a:extLst>
                <a:ext uri="{FF2B5EF4-FFF2-40B4-BE49-F238E27FC236}">
                  <a16:creationId xmlns:a16="http://schemas.microsoft.com/office/drawing/2014/main" id="{4C914B50-EA5E-2D46-9C1A-D9747F14DD6C}"/>
                </a:ext>
              </a:extLst>
            </p:cNvPr>
            <p:cNvGrpSpPr/>
            <p:nvPr/>
          </p:nvGrpSpPr>
          <p:grpSpPr>
            <a:xfrm>
              <a:off x="6337559" y="1517616"/>
              <a:ext cx="1156317" cy="647992"/>
              <a:chOff x="6337559" y="1829532"/>
              <a:chExt cx="1156317" cy="647992"/>
            </a:xfrm>
          </p:grpSpPr>
          <p:grpSp>
            <p:nvGrpSpPr>
              <p:cNvPr id="19" name="Group 32">
                <a:extLst>
                  <a:ext uri="{FF2B5EF4-FFF2-40B4-BE49-F238E27FC236}">
                    <a16:creationId xmlns:a16="http://schemas.microsoft.com/office/drawing/2014/main" id="{CF435592-D2BC-2646-88AF-6B10C97F1F54}"/>
                  </a:ext>
                </a:extLst>
              </p:cNvPr>
              <p:cNvGrpSpPr>
                <a:grpSpLocks/>
              </p:cNvGrpSpPr>
              <p:nvPr/>
            </p:nvGrpSpPr>
            <p:grpSpPr bwMode="auto">
              <a:xfrm>
                <a:off x="6337559" y="1829532"/>
                <a:ext cx="651826" cy="647992"/>
                <a:chOff x="634" y="1469"/>
                <a:chExt cx="411" cy="411"/>
              </a:xfrm>
              <a:solidFill>
                <a:schemeClr val="bg1"/>
              </a:solidFill>
            </p:grpSpPr>
            <p:sp>
              <p:nvSpPr>
                <p:cNvPr id="20" name="Oval 33">
                  <a:extLst>
                    <a:ext uri="{FF2B5EF4-FFF2-40B4-BE49-F238E27FC236}">
                      <a16:creationId xmlns:a16="http://schemas.microsoft.com/office/drawing/2014/main" id="{3F8B9A5E-E66B-1C44-9FF9-6A696E1A2A3A}"/>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1" name="Arc 34">
                  <a:extLst>
                    <a:ext uri="{FF2B5EF4-FFF2-40B4-BE49-F238E27FC236}">
                      <a16:creationId xmlns:a16="http://schemas.microsoft.com/office/drawing/2014/main" id="{B8B3C71A-C60A-9B48-82A8-3381D1AB20F0}"/>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2" name="Arc 35">
                  <a:extLst>
                    <a:ext uri="{FF2B5EF4-FFF2-40B4-BE49-F238E27FC236}">
                      <a16:creationId xmlns:a16="http://schemas.microsoft.com/office/drawing/2014/main" id="{0D38E39A-467B-E643-BB47-9F1DD8340904}"/>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3" name="Arc 36">
                  <a:extLst>
                    <a:ext uri="{FF2B5EF4-FFF2-40B4-BE49-F238E27FC236}">
                      <a16:creationId xmlns:a16="http://schemas.microsoft.com/office/drawing/2014/main" id="{65A9C897-6C3B-F74D-A565-E9032D185FF7}"/>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4" name="Arc 37">
                  <a:extLst>
                    <a:ext uri="{FF2B5EF4-FFF2-40B4-BE49-F238E27FC236}">
                      <a16:creationId xmlns:a16="http://schemas.microsoft.com/office/drawing/2014/main" id="{41AE97EB-7D7E-D348-849C-3933CDF4249E}"/>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26" name="Straight Connector 25">
                <a:extLst>
                  <a:ext uri="{FF2B5EF4-FFF2-40B4-BE49-F238E27FC236}">
                    <a16:creationId xmlns:a16="http://schemas.microsoft.com/office/drawing/2014/main" id="{B37C33F8-2282-774E-8E19-D06AEAB47BB1}"/>
                  </a:ext>
                </a:extLst>
              </p:cNvPr>
              <p:cNvCxnSpPr>
                <a:stCxn id="20"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8" name="Group 27">
              <a:extLst>
                <a:ext uri="{FF2B5EF4-FFF2-40B4-BE49-F238E27FC236}">
                  <a16:creationId xmlns:a16="http://schemas.microsoft.com/office/drawing/2014/main" id="{5B773AF6-CD84-1148-A653-3903C4EFD028}"/>
                </a:ext>
              </a:extLst>
            </p:cNvPr>
            <p:cNvGrpSpPr/>
            <p:nvPr/>
          </p:nvGrpSpPr>
          <p:grpSpPr>
            <a:xfrm>
              <a:off x="6337559" y="2375375"/>
              <a:ext cx="1156317" cy="647992"/>
              <a:chOff x="6337559" y="1829532"/>
              <a:chExt cx="1156317" cy="647992"/>
            </a:xfrm>
          </p:grpSpPr>
          <p:grpSp>
            <p:nvGrpSpPr>
              <p:cNvPr id="29" name="Group 32">
                <a:extLst>
                  <a:ext uri="{FF2B5EF4-FFF2-40B4-BE49-F238E27FC236}">
                    <a16:creationId xmlns:a16="http://schemas.microsoft.com/office/drawing/2014/main" id="{AC061F6B-8CCE-8542-8A21-97A82CD0C876}"/>
                  </a:ext>
                </a:extLst>
              </p:cNvPr>
              <p:cNvGrpSpPr>
                <a:grpSpLocks/>
              </p:cNvGrpSpPr>
              <p:nvPr/>
            </p:nvGrpSpPr>
            <p:grpSpPr bwMode="auto">
              <a:xfrm>
                <a:off x="6337559" y="1829532"/>
                <a:ext cx="651826" cy="647992"/>
                <a:chOff x="634" y="1469"/>
                <a:chExt cx="411" cy="411"/>
              </a:xfrm>
              <a:solidFill>
                <a:schemeClr val="bg1"/>
              </a:solidFill>
            </p:grpSpPr>
            <p:sp>
              <p:nvSpPr>
                <p:cNvPr id="31" name="Oval 33">
                  <a:extLst>
                    <a:ext uri="{FF2B5EF4-FFF2-40B4-BE49-F238E27FC236}">
                      <a16:creationId xmlns:a16="http://schemas.microsoft.com/office/drawing/2014/main" id="{7E17D60A-0000-8B48-95D6-1E72DC87642C}"/>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2" name="Arc 34">
                  <a:extLst>
                    <a:ext uri="{FF2B5EF4-FFF2-40B4-BE49-F238E27FC236}">
                      <a16:creationId xmlns:a16="http://schemas.microsoft.com/office/drawing/2014/main" id="{1D94155E-BF3B-AC48-9B69-F7E3BABA0F7D}"/>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3" name="Arc 35">
                  <a:extLst>
                    <a:ext uri="{FF2B5EF4-FFF2-40B4-BE49-F238E27FC236}">
                      <a16:creationId xmlns:a16="http://schemas.microsoft.com/office/drawing/2014/main" id="{BAA940EF-E245-BB48-9E97-1A6644449147}"/>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4" name="Arc 36">
                  <a:extLst>
                    <a:ext uri="{FF2B5EF4-FFF2-40B4-BE49-F238E27FC236}">
                      <a16:creationId xmlns:a16="http://schemas.microsoft.com/office/drawing/2014/main" id="{5570F0F8-3C3A-8E42-A6CF-073946E06E2A}"/>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5" name="Arc 37">
                  <a:extLst>
                    <a:ext uri="{FF2B5EF4-FFF2-40B4-BE49-F238E27FC236}">
                      <a16:creationId xmlns:a16="http://schemas.microsoft.com/office/drawing/2014/main" id="{6CAEE8D7-0BBE-FB44-91E7-549DA15BAA3B}"/>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30" name="Straight Connector 29">
                <a:extLst>
                  <a:ext uri="{FF2B5EF4-FFF2-40B4-BE49-F238E27FC236}">
                    <a16:creationId xmlns:a16="http://schemas.microsoft.com/office/drawing/2014/main" id="{38703145-F7C5-C14C-8E23-411963E9F308}"/>
                  </a:ext>
                </a:extLst>
              </p:cNvPr>
              <p:cNvCxnSpPr>
                <a:stCxn id="31"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1E55D7DE-CEE5-AD41-86A4-B391C760437E}"/>
                </a:ext>
              </a:extLst>
            </p:cNvPr>
            <p:cNvGrpSpPr/>
            <p:nvPr/>
          </p:nvGrpSpPr>
          <p:grpSpPr>
            <a:xfrm>
              <a:off x="6337559" y="3233134"/>
              <a:ext cx="1156317" cy="647992"/>
              <a:chOff x="6337559" y="1829532"/>
              <a:chExt cx="1156317" cy="647992"/>
            </a:xfrm>
          </p:grpSpPr>
          <p:grpSp>
            <p:nvGrpSpPr>
              <p:cNvPr id="37" name="Group 32">
                <a:extLst>
                  <a:ext uri="{FF2B5EF4-FFF2-40B4-BE49-F238E27FC236}">
                    <a16:creationId xmlns:a16="http://schemas.microsoft.com/office/drawing/2014/main" id="{093956B4-A6A4-2E46-AF03-A1FBE17A64FB}"/>
                  </a:ext>
                </a:extLst>
              </p:cNvPr>
              <p:cNvGrpSpPr>
                <a:grpSpLocks/>
              </p:cNvGrpSpPr>
              <p:nvPr/>
            </p:nvGrpSpPr>
            <p:grpSpPr bwMode="auto">
              <a:xfrm>
                <a:off x="6337559" y="1829532"/>
                <a:ext cx="651826" cy="647992"/>
                <a:chOff x="634" y="1469"/>
                <a:chExt cx="411" cy="411"/>
              </a:xfrm>
              <a:solidFill>
                <a:schemeClr val="bg1"/>
              </a:solidFill>
            </p:grpSpPr>
            <p:sp>
              <p:nvSpPr>
                <p:cNvPr id="39" name="Oval 33">
                  <a:extLst>
                    <a:ext uri="{FF2B5EF4-FFF2-40B4-BE49-F238E27FC236}">
                      <a16:creationId xmlns:a16="http://schemas.microsoft.com/office/drawing/2014/main" id="{21EED516-E93A-6A41-B066-61C2A64E3E8F}"/>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40" name="Arc 34">
                  <a:extLst>
                    <a:ext uri="{FF2B5EF4-FFF2-40B4-BE49-F238E27FC236}">
                      <a16:creationId xmlns:a16="http://schemas.microsoft.com/office/drawing/2014/main" id="{CE322DB3-C825-274E-91B5-34B173C612C6}"/>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41" name="Arc 35">
                  <a:extLst>
                    <a:ext uri="{FF2B5EF4-FFF2-40B4-BE49-F238E27FC236}">
                      <a16:creationId xmlns:a16="http://schemas.microsoft.com/office/drawing/2014/main" id="{A44C28A4-F6B7-E44D-995E-979ED5E44DD4}"/>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42" name="Arc 36">
                  <a:extLst>
                    <a:ext uri="{FF2B5EF4-FFF2-40B4-BE49-F238E27FC236}">
                      <a16:creationId xmlns:a16="http://schemas.microsoft.com/office/drawing/2014/main" id="{CE75A456-2C71-F64D-AD70-6C95F1688B4D}"/>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43" name="Arc 37">
                  <a:extLst>
                    <a:ext uri="{FF2B5EF4-FFF2-40B4-BE49-F238E27FC236}">
                      <a16:creationId xmlns:a16="http://schemas.microsoft.com/office/drawing/2014/main" id="{3AB5E89D-2DE9-A44B-BB2F-1B1EF7E57E1C}"/>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38" name="Straight Connector 37">
                <a:extLst>
                  <a:ext uri="{FF2B5EF4-FFF2-40B4-BE49-F238E27FC236}">
                    <a16:creationId xmlns:a16="http://schemas.microsoft.com/office/drawing/2014/main" id="{E6EAF035-1960-D943-83DF-FADF0216B916}"/>
                  </a:ext>
                </a:extLst>
              </p:cNvPr>
              <p:cNvCxnSpPr>
                <a:stCxn id="39"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57" name="Group 56">
            <a:extLst>
              <a:ext uri="{FF2B5EF4-FFF2-40B4-BE49-F238E27FC236}">
                <a16:creationId xmlns:a16="http://schemas.microsoft.com/office/drawing/2014/main" id="{56B789B2-DBD5-D64E-9BE3-FD4D3A26DC74}"/>
              </a:ext>
            </a:extLst>
          </p:cNvPr>
          <p:cNvGrpSpPr/>
          <p:nvPr/>
        </p:nvGrpSpPr>
        <p:grpSpPr>
          <a:xfrm>
            <a:off x="6173825" y="975642"/>
            <a:ext cx="3916105" cy="3260027"/>
            <a:chOff x="7241629" y="975642"/>
            <a:chExt cx="2848301" cy="3260027"/>
          </a:xfrm>
        </p:grpSpPr>
        <p:sp>
          <p:nvSpPr>
            <p:cNvPr id="44" name="Rectangle 43">
              <a:extLst>
                <a:ext uri="{FF2B5EF4-FFF2-40B4-BE49-F238E27FC236}">
                  <a16:creationId xmlns:a16="http://schemas.microsoft.com/office/drawing/2014/main" id="{C3D96D66-2556-0040-A8F1-A4C4FE72765E}"/>
                </a:ext>
              </a:extLst>
            </p:cNvPr>
            <p:cNvSpPr/>
            <p:nvPr/>
          </p:nvSpPr>
          <p:spPr>
            <a:xfrm>
              <a:off x="7241629" y="1378544"/>
              <a:ext cx="2848301" cy="2857125"/>
            </a:xfrm>
            <a:prstGeom prst="rect">
              <a:avLst/>
            </a:prstGeom>
            <a:noFill/>
            <a:ln w="381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47" name="TextBox 46">
              <a:extLst>
                <a:ext uri="{FF2B5EF4-FFF2-40B4-BE49-F238E27FC236}">
                  <a16:creationId xmlns:a16="http://schemas.microsoft.com/office/drawing/2014/main" id="{9217A0A4-4C6C-A144-8F4C-31A09C6A607E}"/>
                </a:ext>
              </a:extLst>
            </p:cNvPr>
            <p:cNvSpPr txBox="1"/>
            <p:nvPr/>
          </p:nvSpPr>
          <p:spPr>
            <a:xfrm>
              <a:off x="7751379" y="975642"/>
              <a:ext cx="1902372" cy="369332"/>
            </a:xfrm>
            <a:prstGeom prst="rect">
              <a:avLst/>
            </a:prstGeom>
            <a:noFill/>
          </p:spPr>
          <p:txBody>
            <a:bodyPr wrap="square">
              <a:spAutoFit/>
            </a:bodyPr>
            <a:lstStyle/>
            <a:p>
              <a:r>
                <a:rPr lang="en-US" sz="1800" b="1" dirty="0">
                  <a:solidFill>
                    <a:srgbClr val="FF0000"/>
                  </a:solidFill>
                  <a:cs typeface="Times New Roman" panose="02020603050405020304" pitchFamily="18" charset="0"/>
                </a:rPr>
                <a:t>System boundary</a:t>
              </a:r>
              <a:endParaRPr lang="en-US" sz="1800" b="1" dirty="0">
                <a:solidFill>
                  <a:srgbClr val="FF0000"/>
                </a:solidFill>
                <a:highlight>
                  <a:srgbClr val="FFFF00"/>
                </a:highlight>
                <a:cs typeface="Times New Roman" panose="02020603050405020304" pitchFamily="18" charset="0"/>
              </a:endParaRPr>
            </a:p>
          </p:txBody>
        </p:sp>
      </p:grpSp>
      <p:grpSp>
        <p:nvGrpSpPr>
          <p:cNvPr id="55" name="Group 54">
            <a:extLst>
              <a:ext uri="{FF2B5EF4-FFF2-40B4-BE49-F238E27FC236}">
                <a16:creationId xmlns:a16="http://schemas.microsoft.com/office/drawing/2014/main" id="{0F6DD26B-2E2F-4C4E-A557-86BDC0242082}"/>
              </a:ext>
            </a:extLst>
          </p:cNvPr>
          <p:cNvGrpSpPr/>
          <p:nvPr/>
        </p:nvGrpSpPr>
        <p:grpSpPr>
          <a:xfrm>
            <a:off x="10113426" y="1304912"/>
            <a:ext cx="2078574" cy="490714"/>
            <a:chOff x="10113426" y="1304912"/>
            <a:chExt cx="2078574" cy="490714"/>
          </a:xfrm>
        </p:grpSpPr>
        <p:sp>
          <p:nvSpPr>
            <p:cNvPr id="48" name="TextBox 47">
              <a:extLst>
                <a:ext uri="{FF2B5EF4-FFF2-40B4-BE49-F238E27FC236}">
                  <a16:creationId xmlns:a16="http://schemas.microsoft.com/office/drawing/2014/main" id="{298E1B7B-C6EA-0945-A9CC-891AB1F57A70}"/>
                </a:ext>
              </a:extLst>
            </p:cNvPr>
            <p:cNvSpPr txBox="1"/>
            <p:nvPr/>
          </p:nvSpPr>
          <p:spPr>
            <a:xfrm>
              <a:off x="10289628" y="1304912"/>
              <a:ext cx="1902372" cy="369332"/>
            </a:xfrm>
            <a:prstGeom prst="rect">
              <a:avLst/>
            </a:prstGeom>
            <a:noFill/>
          </p:spPr>
          <p:txBody>
            <a:bodyPr wrap="square">
              <a:spAutoFit/>
            </a:bodyPr>
            <a:lstStyle/>
            <a:p>
              <a:r>
                <a:rPr lang="en-US" sz="1800" b="1" dirty="0">
                  <a:solidFill>
                    <a:schemeClr val="accent1">
                      <a:lumMod val="75000"/>
                    </a:schemeClr>
                  </a:solidFill>
                  <a:cs typeface="Times New Roman" panose="02020603050405020304" pitchFamily="18" charset="0"/>
                </a:rPr>
                <a:t>Output boundary</a:t>
              </a:r>
              <a:endParaRPr lang="en-US" sz="1800" b="1" dirty="0">
                <a:solidFill>
                  <a:schemeClr val="accent1">
                    <a:lumMod val="75000"/>
                  </a:schemeClr>
                </a:solidFill>
                <a:highlight>
                  <a:srgbClr val="FFFF00"/>
                </a:highlight>
                <a:cs typeface="Times New Roman" panose="02020603050405020304" pitchFamily="18" charset="0"/>
              </a:endParaRPr>
            </a:p>
          </p:txBody>
        </p:sp>
        <p:cxnSp>
          <p:nvCxnSpPr>
            <p:cNvPr id="50" name="Straight Arrow Connector 49">
              <a:extLst>
                <a:ext uri="{FF2B5EF4-FFF2-40B4-BE49-F238E27FC236}">
                  <a16:creationId xmlns:a16="http://schemas.microsoft.com/office/drawing/2014/main" id="{4939C3C5-CB63-BE4A-9D25-D737D3E65F79}"/>
                </a:ext>
              </a:extLst>
            </p:cNvPr>
            <p:cNvCxnSpPr/>
            <p:nvPr/>
          </p:nvCxnSpPr>
          <p:spPr>
            <a:xfrm flipH="1">
              <a:off x="10113426" y="1625351"/>
              <a:ext cx="260282" cy="170275"/>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grpSp>
        <p:nvGrpSpPr>
          <p:cNvPr id="56" name="Group 55">
            <a:extLst>
              <a:ext uri="{FF2B5EF4-FFF2-40B4-BE49-F238E27FC236}">
                <a16:creationId xmlns:a16="http://schemas.microsoft.com/office/drawing/2014/main" id="{600182F5-9B25-EB4C-A245-3A790F74B41D}"/>
              </a:ext>
            </a:extLst>
          </p:cNvPr>
          <p:cNvGrpSpPr/>
          <p:nvPr/>
        </p:nvGrpSpPr>
        <p:grpSpPr>
          <a:xfrm>
            <a:off x="4183352" y="1078195"/>
            <a:ext cx="1902372" cy="409457"/>
            <a:chOff x="5298211" y="1225915"/>
            <a:chExt cx="1902372" cy="409457"/>
          </a:xfrm>
        </p:grpSpPr>
        <p:sp>
          <p:nvSpPr>
            <p:cNvPr id="51" name="TextBox 50">
              <a:extLst>
                <a:ext uri="{FF2B5EF4-FFF2-40B4-BE49-F238E27FC236}">
                  <a16:creationId xmlns:a16="http://schemas.microsoft.com/office/drawing/2014/main" id="{7C2E16A6-E3A0-E842-8D90-829FC1821A71}"/>
                </a:ext>
              </a:extLst>
            </p:cNvPr>
            <p:cNvSpPr txBox="1"/>
            <p:nvPr/>
          </p:nvSpPr>
          <p:spPr>
            <a:xfrm>
              <a:off x="5298211" y="1225915"/>
              <a:ext cx="1902372" cy="369332"/>
            </a:xfrm>
            <a:prstGeom prst="rect">
              <a:avLst/>
            </a:prstGeom>
            <a:noFill/>
          </p:spPr>
          <p:txBody>
            <a:bodyPr wrap="square">
              <a:spAutoFit/>
            </a:bodyPr>
            <a:lstStyle/>
            <a:p>
              <a:r>
                <a:rPr lang="en-US" sz="1800" b="1" dirty="0">
                  <a:solidFill>
                    <a:schemeClr val="accent1">
                      <a:lumMod val="75000"/>
                    </a:schemeClr>
                  </a:solidFill>
                  <a:cs typeface="Times New Roman" panose="02020603050405020304" pitchFamily="18" charset="0"/>
                </a:rPr>
                <a:t>Input boundary</a:t>
              </a:r>
              <a:endParaRPr lang="en-US" sz="1800" b="1" dirty="0">
                <a:solidFill>
                  <a:schemeClr val="accent1">
                    <a:lumMod val="75000"/>
                  </a:schemeClr>
                </a:solidFill>
                <a:highlight>
                  <a:srgbClr val="FFFF00"/>
                </a:highlight>
                <a:cs typeface="Times New Roman" panose="02020603050405020304" pitchFamily="18" charset="0"/>
              </a:endParaRPr>
            </a:p>
          </p:txBody>
        </p:sp>
        <p:cxnSp>
          <p:nvCxnSpPr>
            <p:cNvPr id="52" name="Straight Arrow Connector 51">
              <a:extLst>
                <a:ext uri="{FF2B5EF4-FFF2-40B4-BE49-F238E27FC236}">
                  <a16:creationId xmlns:a16="http://schemas.microsoft.com/office/drawing/2014/main" id="{AAACC3FC-0D7F-2A43-B911-98F24B22C7FD}"/>
                </a:ext>
              </a:extLst>
            </p:cNvPr>
            <p:cNvCxnSpPr>
              <a:cxnSpLocks/>
            </p:cNvCxnSpPr>
            <p:nvPr/>
          </p:nvCxnSpPr>
          <p:spPr>
            <a:xfrm>
              <a:off x="6940368" y="1449616"/>
              <a:ext cx="260215" cy="185756"/>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grpSp>
        <p:nvGrpSpPr>
          <p:cNvPr id="7" name="Group 6">
            <a:extLst>
              <a:ext uri="{FF2B5EF4-FFF2-40B4-BE49-F238E27FC236}">
                <a16:creationId xmlns:a16="http://schemas.microsoft.com/office/drawing/2014/main" id="{2D0B9A44-329F-784B-8B62-A6476142AAC5}"/>
              </a:ext>
            </a:extLst>
          </p:cNvPr>
          <p:cNvGrpSpPr/>
          <p:nvPr/>
        </p:nvGrpSpPr>
        <p:grpSpPr>
          <a:xfrm>
            <a:off x="4531023" y="1676407"/>
            <a:ext cx="1806536" cy="547015"/>
            <a:chOff x="4778162" y="1676407"/>
            <a:chExt cx="1806536" cy="547015"/>
          </a:xfrm>
        </p:grpSpPr>
        <p:sp>
          <p:nvSpPr>
            <p:cNvPr id="2" name="Rectangle 1">
              <a:extLst>
                <a:ext uri="{FF2B5EF4-FFF2-40B4-BE49-F238E27FC236}">
                  <a16:creationId xmlns:a16="http://schemas.microsoft.com/office/drawing/2014/main" id="{4F698FBB-8353-1043-BC3A-FEB819D56092}"/>
                </a:ext>
              </a:extLst>
            </p:cNvPr>
            <p:cNvSpPr/>
            <p:nvPr/>
          </p:nvSpPr>
          <p:spPr>
            <a:xfrm>
              <a:off x="4778162" y="1676407"/>
              <a:ext cx="1140941" cy="547015"/>
            </a:xfrm>
            <a:prstGeom prst="rect">
              <a:avLst/>
            </a:prstGeom>
            <a:solidFill>
              <a:schemeClr val="accent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Prime Mover</a:t>
              </a:r>
            </a:p>
          </p:txBody>
        </p:sp>
        <p:cxnSp>
          <p:nvCxnSpPr>
            <p:cNvPr id="6" name="Straight Connector 5">
              <a:extLst>
                <a:ext uri="{FF2B5EF4-FFF2-40B4-BE49-F238E27FC236}">
                  <a16:creationId xmlns:a16="http://schemas.microsoft.com/office/drawing/2014/main" id="{61FE0B94-43A6-0743-9659-71413110B1CD}"/>
                </a:ext>
              </a:extLst>
            </p:cNvPr>
            <p:cNvCxnSpPr>
              <a:cxnSpLocks/>
              <a:stCxn id="2" idx="3"/>
              <a:endCxn id="20" idx="2"/>
            </p:cNvCxnSpPr>
            <p:nvPr/>
          </p:nvCxnSpPr>
          <p:spPr>
            <a:xfrm flipV="1">
              <a:off x="5919103" y="1949347"/>
              <a:ext cx="665595" cy="568"/>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51059C9-A459-7C4A-AF43-68D6E2C192E5}"/>
              </a:ext>
            </a:extLst>
          </p:cNvPr>
          <p:cNvGrpSpPr/>
          <p:nvPr/>
        </p:nvGrpSpPr>
        <p:grpSpPr>
          <a:xfrm>
            <a:off x="4536909" y="2533598"/>
            <a:ext cx="1800650" cy="547015"/>
            <a:chOff x="4778162" y="1676407"/>
            <a:chExt cx="1800650" cy="547015"/>
          </a:xfrm>
        </p:grpSpPr>
        <p:sp>
          <p:nvSpPr>
            <p:cNvPr id="53" name="Rectangle 52">
              <a:extLst>
                <a:ext uri="{FF2B5EF4-FFF2-40B4-BE49-F238E27FC236}">
                  <a16:creationId xmlns:a16="http://schemas.microsoft.com/office/drawing/2014/main" id="{68C40FFD-822B-2A4C-A9A1-49D2CE57D1E0}"/>
                </a:ext>
              </a:extLst>
            </p:cNvPr>
            <p:cNvSpPr/>
            <p:nvPr/>
          </p:nvSpPr>
          <p:spPr>
            <a:xfrm>
              <a:off x="4778162" y="1676407"/>
              <a:ext cx="1140941" cy="547015"/>
            </a:xfrm>
            <a:prstGeom prst="rect">
              <a:avLst/>
            </a:prstGeom>
            <a:solidFill>
              <a:schemeClr val="accent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Prime Mover</a:t>
              </a:r>
            </a:p>
          </p:txBody>
        </p:sp>
        <p:cxnSp>
          <p:nvCxnSpPr>
            <p:cNvPr id="54" name="Straight Connector 53">
              <a:extLst>
                <a:ext uri="{FF2B5EF4-FFF2-40B4-BE49-F238E27FC236}">
                  <a16:creationId xmlns:a16="http://schemas.microsoft.com/office/drawing/2014/main" id="{B5294895-C4D8-8C4D-ACD4-0C5332ED2C4D}"/>
                </a:ext>
              </a:extLst>
            </p:cNvPr>
            <p:cNvCxnSpPr>
              <a:cxnSpLocks/>
              <a:stCxn id="53" idx="3"/>
              <a:endCxn id="31" idx="2"/>
            </p:cNvCxnSpPr>
            <p:nvPr/>
          </p:nvCxnSpPr>
          <p:spPr>
            <a:xfrm>
              <a:off x="5919103" y="1949915"/>
              <a:ext cx="659709" cy="0"/>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59" name="Group 58">
            <a:extLst>
              <a:ext uri="{FF2B5EF4-FFF2-40B4-BE49-F238E27FC236}">
                <a16:creationId xmlns:a16="http://schemas.microsoft.com/office/drawing/2014/main" id="{A6D81693-FC45-FD46-9EFA-3220CF4C2EEC}"/>
              </a:ext>
            </a:extLst>
          </p:cNvPr>
          <p:cNvGrpSpPr/>
          <p:nvPr/>
        </p:nvGrpSpPr>
        <p:grpSpPr>
          <a:xfrm>
            <a:off x="4518764" y="3390222"/>
            <a:ext cx="1818795" cy="547015"/>
            <a:chOff x="4778162" y="1676407"/>
            <a:chExt cx="1818795" cy="547015"/>
          </a:xfrm>
        </p:grpSpPr>
        <p:sp>
          <p:nvSpPr>
            <p:cNvPr id="60" name="Rectangle 59">
              <a:extLst>
                <a:ext uri="{FF2B5EF4-FFF2-40B4-BE49-F238E27FC236}">
                  <a16:creationId xmlns:a16="http://schemas.microsoft.com/office/drawing/2014/main" id="{4A100138-169A-6643-9D61-E1902BED6CB9}"/>
                </a:ext>
              </a:extLst>
            </p:cNvPr>
            <p:cNvSpPr/>
            <p:nvPr/>
          </p:nvSpPr>
          <p:spPr>
            <a:xfrm>
              <a:off x="4778162" y="1676407"/>
              <a:ext cx="1140941" cy="547015"/>
            </a:xfrm>
            <a:prstGeom prst="rect">
              <a:avLst/>
            </a:prstGeom>
            <a:solidFill>
              <a:schemeClr val="accent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Prime Mover</a:t>
              </a:r>
            </a:p>
          </p:txBody>
        </p:sp>
        <p:cxnSp>
          <p:nvCxnSpPr>
            <p:cNvPr id="61" name="Straight Connector 60">
              <a:extLst>
                <a:ext uri="{FF2B5EF4-FFF2-40B4-BE49-F238E27FC236}">
                  <a16:creationId xmlns:a16="http://schemas.microsoft.com/office/drawing/2014/main" id="{BC5BCA13-7630-DD4E-83DE-7AD49F4C91A4}"/>
                </a:ext>
              </a:extLst>
            </p:cNvPr>
            <p:cNvCxnSpPr>
              <a:cxnSpLocks/>
              <a:stCxn id="60" idx="3"/>
              <a:endCxn id="39" idx="2"/>
            </p:cNvCxnSpPr>
            <p:nvPr/>
          </p:nvCxnSpPr>
          <p:spPr>
            <a:xfrm>
              <a:off x="5919103" y="1949915"/>
              <a:ext cx="677854" cy="1135"/>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62" name="Group 61">
            <a:extLst>
              <a:ext uri="{FF2B5EF4-FFF2-40B4-BE49-F238E27FC236}">
                <a16:creationId xmlns:a16="http://schemas.microsoft.com/office/drawing/2014/main" id="{77161CF3-A3ED-FE46-B1DD-A05AB16CA167}"/>
              </a:ext>
            </a:extLst>
          </p:cNvPr>
          <p:cNvGrpSpPr/>
          <p:nvPr/>
        </p:nvGrpSpPr>
        <p:grpSpPr>
          <a:xfrm>
            <a:off x="5256557" y="3825993"/>
            <a:ext cx="917268" cy="716215"/>
            <a:chOff x="6283315" y="879032"/>
            <a:chExt cx="917268" cy="716215"/>
          </a:xfrm>
        </p:grpSpPr>
        <p:sp>
          <p:nvSpPr>
            <p:cNvPr id="63" name="TextBox 62">
              <a:extLst>
                <a:ext uri="{FF2B5EF4-FFF2-40B4-BE49-F238E27FC236}">
                  <a16:creationId xmlns:a16="http://schemas.microsoft.com/office/drawing/2014/main" id="{65AFD0AF-3835-FC42-901C-5CA16F520629}"/>
                </a:ext>
              </a:extLst>
            </p:cNvPr>
            <p:cNvSpPr txBox="1"/>
            <p:nvPr/>
          </p:nvSpPr>
          <p:spPr>
            <a:xfrm>
              <a:off x="6283315" y="1225915"/>
              <a:ext cx="917268" cy="369332"/>
            </a:xfrm>
            <a:prstGeom prst="rect">
              <a:avLst/>
            </a:prstGeom>
            <a:noFill/>
            <a:ln>
              <a:noFill/>
            </a:ln>
          </p:spPr>
          <p:txBody>
            <a:bodyPr wrap="square">
              <a:spAutoFit/>
            </a:bodyPr>
            <a:lstStyle/>
            <a:p>
              <a:r>
                <a:rPr lang="en-US" sz="1800" b="1" dirty="0">
                  <a:solidFill>
                    <a:sysClr val="windowText" lastClr="000000"/>
                  </a:solidFill>
                  <a:cs typeface="Times New Roman" panose="02020603050405020304" pitchFamily="18" charset="0"/>
                </a:rPr>
                <a:t>Shafts</a:t>
              </a:r>
              <a:endParaRPr lang="en-US" sz="1800" b="1" dirty="0">
                <a:solidFill>
                  <a:sysClr val="windowText" lastClr="000000"/>
                </a:solidFill>
                <a:highlight>
                  <a:srgbClr val="FFFF00"/>
                </a:highlight>
                <a:cs typeface="Times New Roman" panose="02020603050405020304" pitchFamily="18" charset="0"/>
              </a:endParaRPr>
            </a:p>
          </p:txBody>
        </p:sp>
        <p:cxnSp>
          <p:nvCxnSpPr>
            <p:cNvPr id="64" name="Straight Arrow Connector 63">
              <a:extLst>
                <a:ext uri="{FF2B5EF4-FFF2-40B4-BE49-F238E27FC236}">
                  <a16:creationId xmlns:a16="http://schemas.microsoft.com/office/drawing/2014/main" id="{8F00A6DC-60CD-514D-A631-43BA13CB413A}"/>
                </a:ext>
              </a:extLst>
            </p:cNvPr>
            <p:cNvCxnSpPr>
              <a:cxnSpLocks/>
            </p:cNvCxnSpPr>
            <p:nvPr/>
          </p:nvCxnSpPr>
          <p:spPr>
            <a:xfrm flipV="1">
              <a:off x="6859826" y="879032"/>
              <a:ext cx="122548" cy="40967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191737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454DF3-DD6C-B9DE-A726-46FA7ED598D2}"/>
              </a:ext>
            </a:extLst>
          </p:cNvPr>
          <p:cNvSpPr>
            <a:spLocks noGrp="1"/>
          </p:cNvSpPr>
          <p:nvPr>
            <p:ph type="body" sz="quarter" idx="10"/>
          </p:nvPr>
        </p:nvSpPr>
        <p:spPr/>
        <p:txBody>
          <a:bodyPr/>
          <a:lstStyle/>
          <a:p>
            <a:r>
              <a:rPr lang="en-US" dirty="0"/>
              <a:t>Example 6.3: Economic dispatch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224E667-09F9-C1CF-4D56-942ABADF84AA}"/>
                  </a:ext>
                </a:extLst>
              </p:cNvPr>
              <p:cNvSpPr>
                <a:spLocks noGrp="1"/>
              </p:cNvSpPr>
              <p:nvPr>
                <p:ph sz="quarter" idx="12"/>
              </p:nvPr>
            </p:nvSpPr>
            <p:spPr>
              <a:xfrm>
                <a:off x="895678" y="1642118"/>
                <a:ext cx="11044074" cy="4730750"/>
              </a:xfrm>
            </p:spPr>
            <p:txBody>
              <a:bodyPr/>
              <a:lstStyle/>
              <a:p>
                <a:r>
                  <a:rPr lang="en-US" dirty="0"/>
                  <a:t>Cost functions of three generating units:</a:t>
                </a:r>
              </a:p>
              <a:p>
                <a:pPr marL="0" marR="0" indent="0">
                  <a:spcBef>
                    <a:spcPts val="0"/>
                  </a:spcBef>
                  <a:spcAft>
                    <a:spcPts val="600"/>
                  </a:spcAft>
                  <a:buNone/>
                </a:pPr>
                <a14:m>
                  <m:oMath xmlns:m="http://schemas.openxmlformats.org/officeDocument/2006/math">
                    <m:sSub>
                      <m:sSubPr>
                        <m:ctrlP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e>
                    </m:d>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=2100+8</m:t>
                    </m:r>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+0.1 </m:t>
                    </m:r>
                    <m:sSubSup>
                      <m:sSubSup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spcBef>
                    <a:spcPts val="0"/>
                  </a:spcBef>
                  <a:spcAft>
                    <a:spcPts val="600"/>
                  </a:spcAft>
                  <a:buNone/>
                </a:pPr>
                <a14:m>
                  <m:oMath xmlns:m="http://schemas.openxmlformats.org/officeDocument/2006/math">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d>
                      <m:d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e>
                    </m:d>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=7200+7</m:t>
                    </m:r>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+0.06 </m:t>
                    </m:r>
                    <m:sSubSup>
                      <m:sSubSup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bSup>
                  </m:oMath>
                </a14:m>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spcBef>
                    <a:spcPts val="0"/>
                  </a:spcBef>
                  <a:spcAft>
                    <a:spcPts val="600"/>
                  </a:spcAft>
                  <a:buNone/>
                </a:pPr>
                <a14:m>
                  <m:oMath xmlns:m="http://schemas.openxmlformats.org/officeDocument/2006/math">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d>
                      <m:d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e>
                    </m:d>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=6250+9</m:t>
                    </m:r>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+0.07 </m:t>
                    </m:r>
                    <m:sSubSup>
                      <m:sSubSup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dirty="0">
                    <a:effectLst/>
                    <a:latin typeface="Calibri" panose="020F0502020204030204" pitchFamily="34" charset="0"/>
                    <a:ea typeface="Calibri" panose="020F0502020204030204" pitchFamily="34" charset="0"/>
                    <a:cs typeface="Times New Roman" panose="02020603050405020304" pitchFamily="18" charset="0"/>
                  </a:rPr>
                  <a:t> </a:t>
                </a:r>
              </a:p>
              <a:p>
                <a:r>
                  <a:rPr lang="en-US" kern="1200" dirty="0">
                    <a:solidFill>
                      <a:srgbClr val="000000"/>
                    </a:solidFill>
                    <a:effectLst/>
                    <a:ea typeface="Times New Roman" panose="02020603050405020304" pitchFamily="18" charset="0"/>
                    <a:cs typeface="Times New Roman" panose="02020603050405020304" pitchFamily="18" charset="0"/>
                  </a:rPr>
                  <a:t>Load to be supplied at minimum cost by these three units:</a:t>
                </a:r>
              </a:p>
              <a:p>
                <a:pPr marL="0" indent="0">
                  <a:buNone/>
                </a:pPr>
                <a14:m>
                  <m:oMath xmlns:m="http://schemas.openxmlformats.org/officeDocument/2006/math">
                    <m: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𝐿</m:t>
                    </m:r>
                    <m: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=800</m:t>
                    </m:r>
                    <m:r>
                      <m:rPr>
                        <m:sty m:val="p"/>
                      </m:rPr>
                      <a:rPr lang="en-US"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MW</m:t>
                    </m:r>
                  </m:oMath>
                </a14:m>
                <a:r>
                  <a:rPr lang="en-US" dirty="0"/>
                  <a:t> </a:t>
                </a:r>
              </a:p>
              <a:p>
                <a:endParaRPr lang="en-US" dirty="0"/>
              </a:p>
              <a:p>
                <a:r>
                  <a:rPr lang="en-US" dirty="0"/>
                  <a:t>Lagrangian function:</a:t>
                </a:r>
              </a:p>
              <a:p>
                <a:pPr marL="0" indent="0">
                  <a:buNone/>
                </a:pPr>
                <a14:m>
                  <m:oMath xmlns:m="http://schemas.openxmlformats.org/officeDocument/2006/math">
                    <m:r>
                      <a:rPr lang="en-US" sz="18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ℒ</m:t>
                    </m:r>
                    <m:d>
                      <m:d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sSub>
                          <m:sSub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𝜆</m:t>
                        </m:r>
                      </m:e>
                    </m:d>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=2100+8</m:t>
                    </m:r>
                    <m:sSub>
                      <m:sSub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+0.1 </m:t>
                    </m:r>
                    <m:sSubSup>
                      <m:sSubSup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+7200+7</m:t>
                    </m:r>
                    <m:sSub>
                      <m:sSub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+0.06 </m:t>
                    </m:r>
                    <m:sSubSup>
                      <m:sSubSup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+6250+9</m:t>
                    </m:r>
                    <m:sSub>
                      <m:sSub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+0.07 </m:t>
                    </m:r>
                    <m:sSubSup>
                      <m:sSubSup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𝜆</m:t>
                    </m:r>
                    <m:d>
                      <m:d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𝐿</m:t>
                        </m:r>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sSub>
                          <m:sSub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e>
                    </m:d>
                  </m:oMath>
                </a14:m>
                <a:r>
                  <a:rPr lang="en-US"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mc:Choice>
        <mc:Fallback xmlns="">
          <p:sp>
            <p:nvSpPr>
              <p:cNvPr id="4" name="Content Placeholder 3">
                <a:extLst>
                  <a:ext uri="{FF2B5EF4-FFF2-40B4-BE49-F238E27FC236}">
                    <a16:creationId xmlns:a16="http://schemas.microsoft.com/office/drawing/2014/main" id="{0224E667-09F9-C1CF-4D56-942ABADF84AA}"/>
                  </a:ext>
                </a:extLst>
              </p:cNvPr>
              <p:cNvSpPr>
                <a:spLocks noGrp="1" noRot="1" noChangeAspect="1" noMove="1" noResize="1" noEditPoints="1" noAdjustHandles="1" noChangeArrowheads="1" noChangeShapeType="1" noTextEdit="1"/>
              </p:cNvSpPr>
              <p:nvPr>
                <p:ph sz="quarter" idx="12"/>
              </p:nvPr>
            </p:nvSpPr>
            <p:spPr>
              <a:xfrm>
                <a:off x="895678" y="1642118"/>
                <a:ext cx="11044074" cy="4730750"/>
              </a:xfrm>
              <a:blipFill>
                <a:blip r:embed="rId2"/>
                <a:stretch>
                  <a:fillRect l="-804" t="-1072"/>
                </a:stretch>
              </a:blipFill>
            </p:spPr>
            <p:txBody>
              <a:bodyPr/>
              <a:lstStyle/>
              <a:p>
                <a:r>
                  <a:rPr lang="en-US">
                    <a:noFill/>
                  </a:rPr>
                  <a:t> </a:t>
                </a:r>
              </a:p>
            </p:txBody>
          </p:sp>
        </mc:Fallback>
      </mc:AlternateContent>
    </p:spTree>
    <p:extLst>
      <p:ext uri="{BB962C8B-B14F-4D97-AF65-F5344CB8AC3E}">
        <p14:creationId xmlns:p14="http://schemas.microsoft.com/office/powerpoint/2010/main" val="16619752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B691EC7-1A42-E460-106F-6364448F7639}"/>
              </a:ext>
            </a:extLst>
          </p:cNvPr>
          <p:cNvGrpSpPr/>
          <p:nvPr/>
        </p:nvGrpSpPr>
        <p:grpSpPr>
          <a:xfrm>
            <a:off x="5545764" y="2826657"/>
            <a:ext cx="6393988" cy="3458553"/>
            <a:chOff x="5503716" y="2641205"/>
            <a:chExt cx="6393988" cy="3458553"/>
          </a:xfrm>
        </p:grpSpPr>
        <p:grpSp>
          <p:nvGrpSpPr>
            <p:cNvPr id="16" name="Group 15">
              <a:extLst>
                <a:ext uri="{FF2B5EF4-FFF2-40B4-BE49-F238E27FC236}">
                  <a16:creationId xmlns:a16="http://schemas.microsoft.com/office/drawing/2014/main" id="{B9BCB84A-F163-EC71-A048-2B02D1625BD4}"/>
                </a:ext>
              </a:extLst>
            </p:cNvPr>
            <p:cNvGrpSpPr/>
            <p:nvPr/>
          </p:nvGrpSpPr>
          <p:grpSpPr>
            <a:xfrm>
              <a:off x="10089928" y="3405150"/>
              <a:ext cx="1807776" cy="2491156"/>
              <a:chOff x="9963808" y="3405150"/>
              <a:chExt cx="1807776" cy="2491156"/>
            </a:xfrm>
          </p:grpSpPr>
          <p:sp>
            <p:nvSpPr>
              <p:cNvPr id="14" name="U-Turn Arrow 13">
                <a:extLst>
                  <a:ext uri="{FF2B5EF4-FFF2-40B4-BE49-F238E27FC236}">
                    <a16:creationId xmlns:a16="http://schemas.microsoft.com/office/drawing/2014/main" id="{C741C97F-7029-DB59-8881-5622393BBB31}"/>
                  </a:ext>
                </a:extLst>
              </p:cNvPr>
              <p:cNvSpPr/>
              <p:nvPr/>
            </p:nvSpPr>
            <p:spPr>
              <a:xfrm rot="5400000">
                <a:off x="9665573" y="3790295"/>
                <a:ext cx="2467306" cy="1744716"/>
              </a:xfrm>
              <a:prstGeom prst="uturnArrow">
                <a:avLst>
                  <a:gd name="adj1" fmla="val 12264"/>
                  <a:gd name="adj2" fmla="val 10678"/>
                  <a:gd name="adj3" fmla="val 12162"/>
                  <a:gd name="adj4" fmla="val 53389"/>
                  <a:gd name="adj5" fmla="val 10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id="{3DCCAB19-BE44-5988-B565-E39675CB5FAD}"/>
                  </a:ext>
                </a:extLst>
              </p:cNvPr>
              <p:cNvSpPr/>
              <p:nvPr/>
            </p:nvSpPr>
            <p:spPr>
              <a:xfrm>
                <a:off x="9963808" y="3405150"/>
                <a:ext cx="1103586" cy="3953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5FE301-EA27-C30D-34E3-1A055C0C8DEF}"/>
                    </a:ext>
                  </a:extLst>
                </p:cNvPr>
                <p:cNvSpPr txBox="1"/>
                <p:nvPr/>
              </p:nvSpPr>
              <p:spPr>
                <a:xfrm>
                  <a:off x="7624715" y="5313581"/>
                  <a:ext cx="2519324" cy="7861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i="1" smtClean="0">
                            <a:solidFill>
                              <a:schemeClr val="tx1"/>
                            </a:solidFill>
                            <a:latin typeface="Cambria Math" panose="02040503050406030204" pitchFamily="18" charset="0"/>
                          </a:rPr>
                          <m:t>𝜆</m:t>
                        </m:r>
                        <m:r>
                          <a:rPr lang="en-US" sz="2400" i="0">
                            <a:solidFill>
                              <a:schemeClr val="tx1"/>
                            </a:solidFill>
                            <a:latin typeface="Cambria Math" panose="02040503050406030204" pitchFamily="18" charset="0"/>
                          </a:rPr>
                          <m:t>=</m:t>
                        </m:r>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𝐿</m:t>
                            </m:r>
                            <m:r>
                              <a:rPr lang="en-US" sz="2400" i="0">
                                <a:solidFill>
                                  <a:schemeClr val="tx1"/>
                                </a:solidFill>
                                <a:latin typeface="Cambria Math" panose="02040503050406030204" pitchFamily="18" charset="0"/>
                              </a:rPr>
                              <m:t>+162.619</m:t>
                            </m:r>
                          </m:num>
                          <m:den>
                            <m:r>
                              <a:rPr lang="en-US" sz="2400" i="0">
                                <a:solidFill>
                                  <a:schemeClr val="tx1"/>
                                </a:solidFill>
                                <a:latin typeface="Cambria Math" panose="02040503050406030204" pitchFamily="18" charset="0"/>
                              </a:rPr>
                              <m:t>20.476</m:t>
                            </m:r>
                          </m:den>
                        </m:f>
                      </m:oMath>
                    </m:oMathPara>
                  </a14:m>
                  <a:endParaRPr lang="en-US" sz="2400" dirty="0">
                    <a:solidFill>
                      <a:schemeClr val="tx1"/>
                    </a:solidFill>
                  </a:endParaRPr>
                </a:p>
              </p:txBody>
            </p:sp>
          </mc:Choice>
          <mc:Fallback xmlns="">
            <p:sp>
              <p:nvSpPr>
                <p:cNvPr id="9" name="TextBox 8">
                  <a:extLst>
                    <a:ext uri="{FF2B5EF4-FFF2-40B4-BE49-F238E27FC236}">
                      <a16:creationId xmlns:a16="http://schemas.microsoft.com/office/drawing/2014/main" id="{105FE301-EA27-C30D-34E3-1A055C0C8DEF}"/>
                    </a:ext>
                  </a:extLst>
                </p:cNvPr>
                <p:cNvSpPr txBox="1">
                  <a:spLocks noRot="1" noChangeAspect="1" noMove="1" noResize="1" noEditPoints="1" noAdjustHandles="1" noChangeArrowheads="1" noChangeShapeType="1" noTextEdit="1"/>
                </p:cNvSpPr>
                <p:nvPr/>
              </p:nvSpPr>
              <p:spPr>
                <a:xfrm>
                  <a:off x="7624715" y="5313581"/>
                  <a:ext cx="2519324" cy="786177"/>
                </a:xfrm>
                <a:prstGeom prst="rect">
                  <a:avLst/>
                </a:prstGeom>
                <a:blipFill>
                  <a:blip r:embed="rId2"/>
                  <a:stretch>
                    <a:fillRect l="-1000" b="-6349"/>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0A6649C8-AFC4-F0FA-FC6C-E943C7D72AE1}"/>
                </a:ext>
              </a:extLst>
            </p:cNvPr>
            <p:cNvSpPr/>
            <p:nvPr/>
          </p:nvSpPr>
          <p:spPr>
            <a:xfrm rot="10800000">
              <a:off x="10775194" y="2641205"/>
              <a:ext cx="379288" cy="1888218"/>
            </a:xfrm>
            <a:prstGeom prst="leftBrace">
              <a:avLst>
                <a:gd name="adj1" fmla="val 53161"/>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Down Arrow 16">
              <a:extLst>
                <a:ext uri="{FF2B5EF4-FFF2-40B4-BE49-F238E27FC236}">
                  <a16:creationId xmlns:a16="http://schemas.microsoft.com/office/drawing/2014/main" id="{14F6FE83-2DDA-0AE7-F972-1F1361F0CA7D}"/>
                </a:ext>
              </a:extLst>
            </p:cNvPr>
            <p:cNvSpPr/>
            <p:nvPr/>
          </p:nvSpPr>
          <p:spPr>
            <a:xfrm rot="17258811">
              <a:off x="6251745" y="4380425"/>
              <a:ext cx="441435" cy="193749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224E667-09F9-C1CF-4D56-942ABADF84AA}"/>
                  </a:ext>
                </a:extLst>
              </p:cNvPr>
              <p:cNvSpPr>
                <a:spLocks noGrp="1"/>
              </p:cNvSpPr>
              <p:nvPr>
                <p:ph sz="quarter" idx="12"/>
              </p:nvPr>
            </p:nvSpPr>
            <p:spPr>
              <a:xfrm>
                <a:off x="895678" y="1501440"/>
                <a:ext cx="11044074" cy="4730750"/>
              </a:xfrm>
              <a:ln>
                <a:noFill/>
              </a:ln>
            </p:spPr>
            <p:txBody>
              <a:bodyPr/>
              <a:lstStyle/>
              <a:p>
                <a:r>
                  <a:rPr lang="en-US" dirty="0">
                    <a:solidFill>
                      <a:schemeClr val="tx1"/>
                    </a:solidFill>
                  </a:rPr>
                  <a:t>Lagrangian function:</a:t>
                </a:r>
              </a:p>
              <a:p>
                <a:pPr marL="0" indent="0">
                  <a:buNone/>
                </a:pPr>
                <a14:m>
                  <m:oMath xmlns:m="http://schemas.openxmlformats.org/officeDocument/2006/math">
                    <m:r>
                      <a:rPr lang="en-US" sz="1800" i="1" kern="12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ℒ</m:t>
                    </m:r>
                    <m:d>
                      <m:dPr>
                        <m:ctrlP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sSub>
                          <m:sSubPr>
                            <m:ctrlP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𝜆</m:t>
                        </m:r>
                      </m:e>
                    </m:d>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=2100+8</m:t>
                    </m:r>
                    <m:sSub>
                      <m:sSubPr>
                        <m:ctrlP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+0.1 </m:t>
                    </m:r>
                    <m:sSubSup>
                      <m:sSubSupPr>
                        <m:ctrlP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+7200+7</m:t>
                    </m:r>
                    <m:sSub>
                      <m:sSubPr>
                        <m:ctrlP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+0.06 </m:t>
                    </m:r>
                    <m:sSubSup>
                      <m:sSubSupPr>
                        <m:ctrlP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+6250+9</m:t>
                    </m:r>
                    <m:sSub>
                      <m:sSubPr>
                        <m:ctrlP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+0.07 </m:t>
                    </m:r>
                    <m:sSubSup>
                      <m:sSubSupPr>
                        <m:ctrlP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𝜆</m:t>
                    </m:r>
                    <m:d>
                      <m:dPr>
                        <m:ctrlP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𝐿</m:t>
                        </m:r>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sSub>
                          <m:sSubPr>
                            <m:ctrlP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e>
                    </m:d>
                  </m:oMath>
                </a14:m>
                <a:r>
                  <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p>
              <a:p>
                <a:r>
                  <a:rPr lang="en-US" dirty="0">
                    <a:solidFill>
                      <a:schemeClr val="tx1"/>
                    </a:solidFill>
                    <a:latin typeface="Calibri" panose="020F0502020204030204" pitchFamily="34" charset="0"/>
                    <a:ea typeface="Calibri" panose="020F0502020204030204" pitchFamily="34" charset="0"/>
                    <a:cs typeface="Times New Roman" panose="02020603050405020304" pitchFamily="18" charset="0"/>
                  </a:rPr>
                  <a:t>Partial derivatives:</a:t>
                </a:r>
                <a:endParaRPr lang="en-US"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14:m>
                  <m:oMath xmlns:m="http://schemas.openxmlformats.org/officeDocument/2006/math">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ℒ</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2</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3</m:t>
                                </m:r>
                              </m:sub>
                            </m:sSub>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𝜆</m:t>
                            </m:r>
                          </m:e>
                        </m:d>
                      </m:num>
                      <m:den>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1</m:t>
                            </m:r>
                          </m:sub>
                        </m:sSub>
                      </m:den>
                    </m:f>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𝑑</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𝐶</m:t>
                            </m:r>
                          </m:e>
                          <m:sub>
                            <m:r>
                              <a:rPr lang="en-US" i="1">
                                <a:solidFill>
                                  <a:schemeClr val="tx1"/>
                                </a:solidFill>
                                <a:latin typeface="Cambria Math" panose="02040503050406030204" pitchFamily="18" charset="0"/>
                              </a:rPr>
                              <m:t>1</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1</m:t>
                                </m:r>
                              </m:sub>
                            </m:sSub>
                          </m:e>
                        </m:d>
                      </m:num>
                      <m:den>
                        <m:r>
                          <a:rPr lang="en-US" i="1">
                            <a:solidFill>
                              <a:schemeClr val="tx1"/>
                            </a:solidFill>
                            <a:latin typeface="Cambria Math" panose="02040503050406030204" pitchFamily="18" charset="0"/>
                          </a:rPr>
                          <m:t>𝑑</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1</m:t>
                            </m:r>
                          </m:sub>
                        </m:sSub>
                      </m:den>
                    </m:f>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𝜆</m:t>
                    </m:r>
                    <m:r>
                      <a:rPr lang="en-US" i="1">
                        <a:solidFill>
                          <a:schemeClr val="tx1"/>
                        </a:solidFill>
                        <a:latin typeface="Cambria Math" panose="02040503050406030204" pitchFamily="18" charset="0"/>
                      </a:rPr>
                      <m:t>=8+0.2</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𝜆</m:t>
                    </m:r>
                    <m:r>
                      <a:rPr lang="en-US" i="1">
                        <a:solidFill>
                          <a:schemeClr val="tx1"/>
                        </a:solidFill>
                        <a:latin typeface="Cambria Math" panose="02040503050406030204" pitchFamily="18" charset="0"/>
                      </a:rPr>
                      <m:t>=0</m:t>
                    </m:r>
                  </m:oMath>
                </a14:m>
                <a:r>
                  <a:rPr lang="en-US" dirty="0">
                    <a:solidFill>
                      <a:schemeClr val="tx1"/>
                    </a:solidFill>
                  </a:rPr>
                  <a:t> </a:t>
                </a:r>
              </a:p>
              <a:p>
                <a:pPr marL="0" indent="0">
                  <a:buNone/>
                </a:pPr>
                <a14:m>
                  <m:oMath xmlns:m="http://schemas.openxmlformats.org/officeDocument/2006/math">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ℒ</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2</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3</m:t>
                                </m:r>
                              </m:sub>
                            </m:sSub>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𝜆</m:t>
                            </m:r>
                          </m:e>
                        </m:d>
                      </m:num>
                      <m:den>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2</m:t>
                            </m:r>
                          </m:sub>
                        </m:sSub>
                      </m:den>
                    </m:f>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𝑑</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𝐶</m:t>
                            </m:r>
                          </m:e>
                          <m:sub>
                            <m:r>
                              <a:rPr lang="en-US" i="1">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2</m:t>
                                </m:r>
                              </m:sub>
                            </m:sSub>
                          </m:e>
                        </m:d>
                      </m:num>
                      <m:den>
                        <m:r>
                          <a:rPr lang="en-US" i="1">
                            <a:solidFill>
                              <a:schemeClr val="tx1"/>
                            </a:solidFill>
                            <a:latin typeface="Cambria Math" panose="02040503050406030204" pitchFamily="18" charset="0"/>
                          </a:rPr>
                          <m:t>𝑑</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2</m:t>
                            </m:r>
                          </m:sub>
                        </m:sSub>
                      </m:den>
                    </m:f>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𝜆</m:t>
                    </m:r>
                    <m:r>
                      <a:rPr lang="en-US" i="1">
                        <a:solidFill>
                          <a:schemeClr val="tx1"/>
                        </a:solidFill>
                        <a:latin typeface="Cambria Math" panose="02040503050406030204" pitchFamily="18" charset="0"/>
                      </a:rPr>
                      <m:t>=7+0.12</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2</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𝜆</m:t>
                    </m:r>
                    <m:r>
                      <a:rPr lang="en-US" i="1">
                        <a:solidFill>
                          <a:schemeClr val="tx1"/>
                        </a:solidFill>
                        <a:latin typeface="Cambria Math" panose="02040503050406030204" pitchFamily="18" charset="0"/>
                      </a:rPr>
                      <m:t>=0</m:t>
                    </m:r>
                  </m:oMath>
                </a14:m>
                <a:r>
                  <a:rPr lang="en-US" dirty="0">
                    <a:solidFill>
                      <a:schemeClr val="tx1"/>
                    </a:solidFill>
                  </a:rPr>
                  <a:t> </a:t>
                </a:r>
              </a:p>
              <a:p>
                <a:pPr marL="0" indent="0">
                  <a:buNone/>
                </a:pPr>
                <a14:m>
                  <m:oMath xmlns:m="http://schemas.openxmlformats.org/officeDocument/2006/math">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ℒ</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2</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3</m:t>
                                </m:r>
                              </m:sub>
                            </m:sSub>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𝜆</m:t>
                            </m:r>
                          </m:e>
                        </m:d>
                      </m:num>
                      <m:den>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3</m:t>
                            </m:r>
                          </m:sub>
                        </m:sSub>
                      </m:den>
                    </m:f>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𝑑</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𝐶</m:t>
                            </m:r>
                          </m:e>
                          <m:sub>
                            <m:r>
                              <a:rPr lang="en-US" i="1">
                                <a:solidFill>
                                  <a:schemeClr val="tx1"/>
                                </a:solidFill>
                                <a:latin typeface="Cambria Math" panose="02040503050406030204" pitchFamily="18" charset="0"/>
                              </a:rPr>
                              <m:t>3</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3</m:t>
                                </m:r>
                              </m:sub>
                            </m:sSub>
                          </m:e>
                        </m:d>
                      </m:num>
                      <m:den>
                        <m:r>
                          <a:rPr lang="en-US" i="1">
                            <a:solidFill>
                              <a:schemeClr val="tx1"/>
                            </a:solidFill>
                            <a:latin typeface="Cambria Math" panose="02040503050406030204" pitchFamily="18" charset="0"/>
                          </a:rPr>
                          <m:t>𝑑</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3</m:t>
                            </m:r>
                          </m:sub>
                        </m:sSub>
                      </m:den>
                    </m:f>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𝜆</m:t>
                    </m:r>
                    <m:r>
                      <a:rPr lang="en-US" i="1">
                        <a:solidFill>
                          <a:schemeClr val="tx1"/>
                        </a:solidFill>
                        <a:latin typeface="Cambria Math" panose="02040503050406030204" pitchFamily="18" charset="0"/>
                      </a:rPr>
                      <m:t>=9+0.14</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3</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𝜆</m:t>
                    </m:r>
                    <m:r>
                      <a:rPr lang="en-US" i="1">
                        <a:solidFill>
                          <a:schemeClr val="tx1"/>
                        </a:solidFill>
                        <a:latin typeface="Cambria Math" panose="02040503050406030204" pitchFamily="18" charset="0"/>
                      </a:rPr>
                      <m:t>=0</m:t>
                    </m:r>
                  </m:oMath>
                </a14:m>
                <a:r>
                  <a:rPr lang="en-US" dirty="0">
                    <a:solidFill>
                      <a:schemeClr val="tx1"/>
                    </a:solidFill>
                  </a:rPr>
                  <a:t> </a:t>
                </a:r>
              </a:p>
              <a:p>
                <a:pPr marL="0" indent="0">
                  <a:buNone/>
                </a:pPr>
                <a14:m>
                  <m:oMath xmlns:m="http://schemas.openxmlformats.org/officeDocument/2006/math">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ℒ</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2</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3</m:t>
                                </m:r>
                              </m:sub>
                            </m:sSub>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𝜆</m:t>
                            </m:r>
                          </m:e>
                        </m:d>
                      </m:num>
                      <m:den>
                        <m:r>
                          <a:rPr lang="en-US" i="1">
                            <a:solidFill>
                              <a:schemeClr val="tx1"/>
                            </a:solidFill>
                            <a:latin typeface="Cambria Math" panose="02040503050406030204" pitchFamily="18" charset="0"/>
                          </a:rPr>
                          <m:t>𝜕𝜆</m:t>
                        </m:r>
                      </m:den>
                    </m:f>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𝐿</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2</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3</m:t>
                        </m:r>
                      </m:sub>
                    </m:sSub>
                    <m:r>
                      <a:rPr lang="en-US" i="1">
                        <a:solidFill>
                          <a:schemeClr val="tx1"/>
                        </a:solidFill>
                        <a:latin typeface="Cambria Math" panose="02040503050406030204" pitchFamily="18" charset="0"/>
                      </a:rPr>
                      <m:t>=0</m:t>
                    </m:r>
                  </m:oMath>
                </a14:m>
                <a:r>
                  <a:rPr lang="en-US" dirty="0">
                    <a:solidFill>
                      <a:schemeClr val="tx1"/>
                    </a:solidFill>
                  </a:rPr>
                  <a:t> </a:t>
                </a:r>
              </a:p>
              <a:p>
                <a:pPr marL="0" indent="0">
                  <a:buNone/>
                </a:pPr>
                <a:endParaRPr lang="en-US" dirty="0">
                  <a:solidFill>
                    <a:schemeClr val="tx1"/>
                  </a:solidFill>
                </a:endParaRPr>
              </a:p>
            </p:txBody>
          </p:sp>
        </mc:Choice>
        <mc:Fallback xmlns="">
          <p:sp>
            <p:nvSpPr>
              <p:cNvPr id="4" name="Content Placeholder 3">
                <a:extLst>
                  <a:ext uri="{FF2B5EF4-FFF2-40B4-BE49-F238E27FC236}">
                    <a16:creationId xmlns:a16="http://schemas.microsoft.com/office/drawing/2014/main" id="{0224E667-09F9-C1CF-4D56-942ABADF84AA}"/>
                  </a:ext>
                </a:extLst>
              </p:cNvPr>
              <p:cNvSpPr>
                <a:spLocks noGrp="1" noRot="1" noChangeAspect="1" noMove="1" noResize="1" noEditPoints="1" noAdjustHandles="1" noChangeArrowheads="1" noChangeShapeType="1" noTextEdit="1"/>
              </p:cNvSpPr>
              <p:nvPr>
                <p:ph sz="quarter" idx="12"/>
              </p:nvPr>
            </p:nvSpPr>
            <p:spPr>
              <a:xfrm>
                <a:off x="895678" y="1501440"/>
                <a:ext cx="11044074" cy="4730750"/>
              </a:xfrm>
              <a:blipFill>
                <a:blip r:embed="rId3"/>
                <a:stretch>
                  <a:fillRect l="-804" t="-1072"/>
                </a:stretch>
              </a:blipFill>
              <a:ln>
                <a:noFill/>
              </a:ln>
            </p:spPr>
            <p:txBody>
              <a:bodyPr/>
              <a:lstStyle/>
              <a:p>
                <a:r>
                  <a:rPr lang="en-US">
                    <a:noFill/>
                  </a:rPr>
                  <a:t> </a:t>
                </a:r>
              </a:p>
            </p:txBody>
          </p:sp>
        </mc:Fallback>
      </mc:AlternateContent>
      <p:sp>
        <p:nvSpPr>
          <p:cNvPr id="2" name="Text Placeholder 1">
            <a:extLst>
              <a:ext uri="{FF2B5EF4-FFF2-40B4-BE49-F238E27FC236}">
                <a16:creationId xmlns:a16="http://schemas.microsoft.com/office/drawing/2014/main" id="{24454DF3-DD6C-B9DE-A726-46FA7ED598D2}"/>
              </a:ext>
            </a:extLst>
          </p:cNvPr>
          <p:cNvSpPr>
            <a:spLocks noGrp="1"/>
          </p:cNvSpPr>
          <p:nvPr>
            <p:ph type="body" sz="quarter" idx="10"/>
          </p:nvPr>
        </p:nvSpPr>
        <p:spPr>
          <a:xfrm>
            <a:off x="895678" y="340160"/>
            <a:ext cx="10707438" cy="658300"/>
          </a:xfrm>
        </p:spPr>
        <p:txBody>
          <a:bodyPr/>
          <a:lstStyle/>
          <a:p>
            <a:r>
              <a:rPr lang="en-US" dirty="0">
                <a:solidFill>
                  <a:schemeClr val="tx1"/>
                </a:solidFill>
              </a:rPr>
              <a:t>Example 6.3: Optimality conditions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418ADB-FF5E-9BD5-D588-BF07F34BCE5A}"/>
                  </a:ext>
                </a:extLst>
              </p:cNvPr>
              <p:cNvSpPr txBox="1"/>
              <p:nvPr/>
            </p:nvSpPr>
            <p:spPr>
              <a:xfrm>
                <a:off x="7629525" y="2595825"/>
                <a:ext cx="3145669" cy="461665"/>
              </a:xfrm>
              <a:prstGeom prst="rect">
                <a:avLst/>
              </a:prstGeom>
              <a:noFill/>
            </p:spPr>
            <p:txBody>
              <a:bodyPr wrap="none" rtlCol="0">
                <a:spAutoFit/>
              </a:bodyPr>
              <a:lstStyle/>
              <a:p>
                <a:r>
                  <a:rPr lang="en-US" sz="2400" dirty="0">
                    <a:solidFill>
                      <a:schemeClr val="tx1"/>
                    </a:solidFill>
                    <a:sym typeface="Wingdings" pitchFamily="2" charset="2"/>
                  </a:rPr>
                  <a:t> </a:t>
                </a:r>
                <a14:m>
                  <m:oMath xmlns:m="http://schemas.openxmlformats.org/officeDocument/2006/math">
                    <m:sSub>
                      <m:sSubPr>
                        <m:ctrlPr>
                          <a:rPr lang="en-US" sz="2400" i="1" kern="12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4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24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=5.00</m:t>
                    </m:r>
                    <m:r>
                      <a:rPr lang="en-US" sz="24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𝜆</m:t>
                    </m:r>
                    <m:r>
                      <a:rPr lang="en-US" sz="24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−40.00</m:t>
                    </m:r>
                  </m:oMath>
                </a14:m>
                <a:r>
                  <a:rPr lang="en-US" dirty="0">
                    <a:solidFill>
                      <a:schemeClr val="tx1"/>
                    </a:solidFill>
                    <a:sym typeface="Wingdings" pitchFamily="2" charset="2"/>
                  </a:rPr>
                  <a:t> </a:t>
                </a:r>
                <a:endParaRPr lang="en-US" dirty="0">
                  <a:solidFill>
                    <a:schemeClr val="tx1"/>
                  </a:solidFill>
                </a:endParaRPr>
              </a:p>
            </p:txBody>
          </p:sp>
        </mc:Choice>
        <mc:Fallback xmlns="">
          <p:sp>
            <p:nvSpPr>
              <p:cNvPr id="5" name="TextBox 4">
                <a:extLst>
                  <a:ext uri="{FF2B5EF4-FFF2-40B4-BE49-F238E27FC236}">
                    <a16:creationId xmlns:a16="http://schemas.microsoft.com/office/drawing/2014/main" id="{62418ADB-FF5E-9BD5-D588-BF07F34BCE5A}"/>
                  </a:ext>
                </a:extLst>
              </p:cNvPr>
              <p:cNvSpPr txBox="1">
                <a:spLocks noRot="1" noChangeAspect="1" noMove="1" noResize="1" noEditPoints="1" noAdjustHandles="1" noChangeArrowheads="1" noChangeShapeType="1" noTextEdit="1"/>
              </p:cNvSpPr>
              <p:nvPr/>
            </p:nvSpPr>
            <p:spPr>
              <a:xfrm>
                <a:off x="7629525" y="2595825"/>
                <a:ext cx="3145669" cy="461665"/>
              </a:xfrm>
              <a:prstGeom prst="rect">
                <a:avLst/>
              </a:prstGeom>
              <a:blipFill>
                <a:blip r:embed="rId4"/>
                <a:stretch>
                  <a:fillRect l="-2811" t="-10811"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3296A2D-C2FA-DDC5-DC43-956700F29B72}"/>
                  </a:ext>
                </a:extLst>
              </p:cNvPr>
              <p:cNvSpPr txBox="1"/>
              <p:nvPr/>
            </p:nvSpPr>
            <p:spPr>
              <a:xfrm>
                <a:off x="7629525" y="3405150"/>
                <a:ext cx="3095078" cy="461665"/>
              </a:xfrm>
              <a:prstGeom prst="rect">
                <a:avLst/>
              </a:prstGeom>
              <a:noFill/>
            </p:spPr>
            <p:txBody>
              <a:bodyPr wrap="none" rtlCol="0">
                <a:spAutoFit/>
              </a:bodyPr>
              <a:lstStyle/>
              <a:p>
                <a:r>
                  <a:rPr lang="en-US" sz="2400" dirty="0">
                    <a:solidFill>
                      <a:schemeClr val="tx1"/>
                    </a:solidFill>
                    <a:sym typeface="Wingdings" pitchFamily="2" charset="2"/>
                  </a:rPr>
                  <a:t>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𝑃</m:t>
                        </m:r>
                      </m:e>
                      <m:sub>
                        <m:r>
                          <a:rPr lang="en-US" sz="2400" i="1">
                            <a:solidFill>
                              <a:schemeClr val="tx1"/>
                            </a:solidFill>
                            <a:latin typeface="Cambria Math" panose="02040503050406030204" pitchFamily="18" charset="0"/>
                          </a:rPr>
                          <m:t>2</m:t>
                        </m:r>
                      </m:sub>
                    </m:sSub>
                    <m:r>
                      <a:rPr lang="en-US" sz="2400" i="1">
                        <a:solidFill>
                          <a:schemeClr val="tx1"/>
                        </a:solidFill>
                        <a:latin typeface="Cambria Math" panose="02040503050406030204" pitchFamily="18" charset="0"/>
                      </a:rPr>
                      <m:t>=8.33</m:t>
                    </m:r>
                    <m:r>
                      <a:rPr lang="en-US" sz="2400" i="1">
                        <a:solidFill>
                          <a:schemeClr val="tx1"/>
                        </a:solidFill>
                        <a:latin typeface="Cambria Math" panose="02040503050406030204" pitchFamily="18" charset="0"/>
                      </a:rPr>
                      <m:t>𝜆</m:t>
                    </m:r>
                    <m:r>
                      <a:rPr lang="en-US" sz="2400" i="1">
                        <a:solidFill>
                          <a:schemeClr val="tx1"/>
                        </a:solidFill>
                        <a:latin typeface="Cambria Math" panose="02040503050406030204" pitchFamily="18" charset="0"/>
                      </a:rPr>
                      <m:t>−58.33</m:t>
                    </m:r>
                  </m:oMath>
                </a14:m>
                <a:endParaRPr lang="en-US" sz="2400" dirty="0">
                  <a:solidFill>
                    <a:schemeClr val="tx1"/>
                  </a:solidFill>
                </a:endParaRPr>
              </a:p>
            </p:txBody>
          </p:sp>
        </mc:Choice>
        <mc:Fallback xmlns="">
          <p:sp>
            <p:nvSpPr>
              <p:cNvPr id="6" name="TextBox 5">
                <a:extLst>
                  <a:ext uri="{FF2B5EF4-FFF2-40B4-BE49-F238E27FC236}">
                    <a16:creationId xmlns:a16="http://schemas.microsoft.com/office/drawing/2014/main" id="{13296A2D-C2FA-DDC5-DC43-956700F29B72}"/>
                  </a:ext>
                </a:extLst>
              </p:cNvPr>
              <p:cNvSpPr txBox="1">
                <a:spLocks noRot="1" noChangeAspect="1" noMove="1" noResize="1" noEditPoints="1" noAdjustHandles="1" noChangeArrowheads="1" noChangeShapeType="1" noTextEdit="1"/>
              </p:cNvSpPr>
              <p:nvPr/>
            </p:nvSpPr>
            <p:spPr>
              <a:xfrm>
                <a:off x="7629525" y="3405150"/>
                <a:ext cx="3095078" cy="461665"/>
              </a:xfrm>
              <a:prstGeom prst="rect">
                <a:avLst/>
              </a:prstGeom>
              <a:blipFill>
                <a:blip r:embed="rId5"/>
                <a:stretch>
                  <a:fillRect l="-2857" t="-10811"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2AC799-822D-EDA3-DB5A-87928622C87D}"/>
                  </a:ext>
                </a:extLst>
              </p:cNvPr>
              <p:cNvSpPr txBox="1"/>
              <p:nvPr/>
            </p:nvSpPr>
            <p:spPr>
              <a:xfrm>
                <a:off x="7624715" y="4067758"/>
                <a:ext cx="3099888" cy="461665"/>
              </a:xfrm>
              <a:prstGeom prst="rect">
                <a:avLst/>
              </a:prstGeom>
              <a:noFill/>
            </p:spPr>
            <p:txBody>
              <a:bodyPr wrap="none" rtlCol="0">
                <a:spAutoFit/>
              </a:bodyPr>
              <a:lstStyle/>
              <a:p>
                <a:r>
                  <a:rPr lang="en-US" sz="2400" dirty="0">
                    <a:solidFill>
                      <a:schemeClr val="tx1"/>
                    </a:solidFill>
                    <a:sym typeface="Wingdings" pitchFamily="2" charset="2"/>
                  </a:rPr>
                  <a:t>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𝑃</m:t>
                        </m:r>
                      </m:e>
                      <m:sub>
                        <m:r>
                          <a:rPr lang="en-US" sz="2400" b="0" i="1" smtClean="0">
                            <a:solidFill>
                              <a:schemeClr val="tx1"/>
                            </a:solidFill>
                            <a:latin typeface="Cambria Math" panose="02040503050406030204" pitchFamily="18" charset="0"/>
                          </a:rPr>
                          <m:t>3</m:t>
                        </m:r>
                      </m:sub>
                    </m:sSub>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7.14</m:t>
                    </m:r>
                    <m:r>
                      <a:rPr lang="en-US" sz="2400" i="1">
                        <a:solidFill>
                          <a:schemeClr val="tx1"/>
                        </a:solidFill>
                        <a:latin typeface="Cambria Math" panose="02040503050406030204" pitchFamily="18" charset="0"/>
                      </a:rPr>
                      <m:t>𝜆</m:t>
                    </m:r>
                    <m:r>
                      <a:rPr lang="en-US" sz="2400" i="1">
                        <a:solidFill>
                          <a:schemeClr val="tx1"/>
                        </a:solidFill>
                        <a:latin typeface="Cambria Math" panose="02040503050406030204" pitchFamily="18" charset="0"/>
                      </a:rPr>
                      <m:t>−64.29</m:t>
                    </m:r>
                  </m:oMath>
                </a14:m>
                <a:endParaRPr lang="en-US" sz="2400" dirty="0">
                  <a:solidFill>
                    <a:schemeClr val="tx1"/>
                  </a:solidFill>
                </a:endParaRPr>
              </a:p>
            </p:txBody>
          </p:sp>
        </mc:Choice>
        <mc:Fallback xmlns="">
          <p:sp>
            <p:nvSpPr>
              <p:cNvPr id="7" name="TextBox 6">
                <a:extLst>
                  <a:ext uri="{FF2B5EF4-FFF2-40B4-BE49-F238E27FC236}">
                    <a16:creationId xmlns:a16="http://schemas.microsoft.com/office/drawing/2014/main" id="{CA2AC799-822D-EDA3-DB5A-87928622C87D}"/>
                  </a:ext>
                </a:extLst>
              </p:cNvPr>
              <p:cNvSpPr txBox="1">
                <a:spLocks noRot="1" noChangeAspect="1" noMove="1" noResize="1" noEditPoints="1" noAdjustHandles="1" noChangeArrowheads="1" noChangeShapeType="1" noTextEdit="1"/>
              </p:cNvSpPr>
              <p:nvPr/>
            </p:nvSpPr>
            <p:spPr>
              <a:xfrm>
                <a:off x="7624715" y="4067758"/>
                <a:ext cx="3099888" cy="461665"/>
              </a:xfrm>
              <a:prstGeom prst="rect">
                <a:avLst/>
              </a:prstGeom>
              <a:blipFill>
                <a:blip r:embed="rId6"/>
                <a:stretch>
                  <a:fillRect l="-3265" t="-10811" b="-27027"/>
                </a:stretch>
              </a:blipFill>
            </p:spPr>
            <p:txBody>
              <a:bodyPr/>
              <a:lstStyle/>
              <a:p>
                <a:r>
                  <a:rPr lang="en-US">
                    <a:noFill/>
                  </a:rPr>
                  <a:t> </a:t>
                </a:r>
              </a:p>
            </p:txBody>
          </p:sp>
        </mc:Fallback>
      </mc:AlternateContent>
    </p:spTree>
    <p:extLst>
      <p:ext uri="{BB962C8B-B14F-4D97-AF65-F5344CB8AC3E}">
        <p14:creationId xmlns:p14="http://schemas.microsoft.com/office/powerpoint/2010/main" val="32348942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24454DF3-DD6C-B9DE-A726-46FA7ED598D2}"/>
                  </a:ext>
                </a:extLst>
              </p:cNvPr>
              <p:cNvSpPr>
                <a:spLocks noGrp="1"/>
              </p:cNvSpPr>
              <p:nvPr>
                <p:ph type="body" sz="quarter" idx="10"/>
              </p:nvPr>
            </p:nvSpPr>
            <p:spPr/>
            <p:txBody>
              <a:bodyPr/>
              <a:lstStyle/>
              <a:p>
                <a:r>
                  <a:rPr lang="en-US" dirty="0">
                    <a:solidFill>
                      <a:schemeClr val="tx1"/>
                    </a:solidFill>
                  </a:rPr>
                  <a:t>Example 6.3: Solution for </a:t>
                </a:r>
                <a14:m>
                  <m:oMath xmlns:m="http://schemas.openxmlformats.org/officeDocument/2006/math">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𝐿</m:t>
                    </m:r>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=800</m:t>
                    </m:r>
                    <m:r>
                      <m:rPr>
                        <m:sty m:val="p"/>
                      </m:rPr>
                      <a:rPr lang="en-US">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MW</m:t>
                    </m:r>
                  </m:oMath>
                </a14:m>
                <a:endParaRPr lang="en-US" dirty="0"/>
              </a:p>
              <a:p>
                <a:endParaRPr lang="en-US" dirty="0">
                  <a:solidFill>
                    <a:schemeClr val="tx1"/>
                  </a:solidFill>
                </a:endParaRPr>
              </a:p>
            </p:txBody>
          </p:sp>
        </mc:Choice>
        <mc:Fallback xmlns="">
          <p:sp>
            <p:nvSpPr>
              <p:cNvPr id="2" name="Text Placeholder 1">
                <a:extLst>
                  <a:ext uri="{FF2B5EF4-FFF2-40B4-BE49-F238E27FC236}">
                    <a16:creationId xmlns:a16="http://schemas.microsoft.com/office/drawing/2014/main" id="{24454DF3-DD6C-B9DE-A726-46FA7ED598D2}"/>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1422" t="-18868" b="-7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9011D41A-52EF-C576-66CC-FB834DA85CFB}"/>
                  </a:ext>
                </a:extLst>
              </p:cNvPr>
              <p:cNvSpPr>
                <a:spLocks noGrp="1"/>
              </p:cNvSpPr>
              <p:nvPr>
                <p:ph sz="quarter" idx="12"/>
              </p:nvPr>
            </p:nvSpPr>
            <p:spPr/>
            <p:txBody>
              <a:bodyPr>
                <a:normAutofit fontScale="92500" lnSpcReduction="20000"/>
              </a:bodyPr>
              <a:lstStyle/>
              <a:p>
                <a14:m>
                  <m:oMath xmlns:m="http://schemas.openxmlformats.org/officeDocument/2006/math">
                    <m:r>
                      <a:rPr lang="en-US" i="1" smtClean="0">
                        <a:solidFill>
                          <a:schemeClr val="tx1"/>
                        </a:solidFill>
                        <a:latin typeface="Cambria Math" panose="02040503050406030204" pitchFamily="18" charset="0"/>
                      </a:rPr>
                      <m:t>𝜆</m:t>
                    </m:r>
                    <m:r>
                      <a:rPr lang="en-US" i="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𝐿</m:t>
                        </m:r>
                        <m:r>
                          <a:rPr lang="en-US" i="0">
                            <a:solidFill>
                              <a:schemeClr val="tx1"/>
                            </a:solidFill>
                            <a:latin typeface="Cambria Math" panose="02040503050406030204" pitchFamily="18" charset="0"/>
                          </a:rPr>
                          <m:t>+162.619</m:t>
                        </m:r>
                      </m:num>
                      <m:den>
                        <m:r>
                          <a:rPr lang="en-US" i="0">
                            <a:solidFill>
                              <a:schemeClr val="tx1"/>
                            </a:solidFill>
                            <a:latin typeface="Cambria Math" panose="02040503050406030204" pitchFamily="18" charset="0"/>
                          </a:rPr>
                          <m:t>20.476</m:t>
                        </m:r>
                      </m:den>
                    </m:f>
                  </m:oMath>
                </a14:m>
                <a:endParaRPr lang="en-US" dirty="0">
                  <a:solidFill>
                    <a:schemeClr val="tx1"/>
                  </a:solidFill>
                </a:endParaRPr>
              </a:p>
              <a:p>
                <a14:m>
                  <m:oMath xmlns:m="http://schemas.openxmlformats.org/officeDocument/2006/math">
                    <m: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𝐿</m:t>
                    </m:r>
                    <m: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=800</m:t>
                    </m:r>
                    <m:r>
                      <m:rPr>
                        <m:sty m:val="p"/>
                      </m:rPr>
                      <a:rPr lang="en-US"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MW</m:t>
                    </m:r>
                  </m:oMath>
                </a14:m>
                <a:endParaRPr lang="en-US" dirty="0"/>
              </a:p>
              <a:p>
                <a:endParaRPr lang="en-US" dirty="0"/>
              </a:p>
              <a:p>
                <a14:m>
                  <m:oMath xmlns:m="http://schemas.openxmlformats.org/officeDocument/2006/math">
                    <m:sSub>
                      <m:sSubPr>
                        <m:ctrlPr>
                          <a:rPr lang="en-US" sz="2400" i="1" kern="12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4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24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=5.00</m:t>
                    </m:r>
                    <m:r>
                      <a:rPr lang="en-US" sz="24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𝜆</m:t>
                    </m:r>
                    <m:r>
                      <a:rPr lang="en-US" sz="24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−40.00</m:t>
                    </m:r>
                  </m:oMath>
                </a14:m>
                <a:r>
                  <a:rPr lang="en-US" dirty="0">
                    <a:solidFill>
                      <a:schemeClr val="tx1"/>
                    </a:solidFill>
                    <a:sym typeface="Wingdings" pitchFamily="2" charset="2"/>
                  </a:rPr>
                  <a:t> </a:t>
                </a:r>
                <a:r>
                  <a:rPr lang="en-US" dirty="0">
                    <a:sym typeface="Wingdings" pitchFamily="2" charset="2"/>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195.06 MW</a:t>
                </a:r>
                <a:r>
                  <a:rPr lang="en-US" dirty="0">
                    <a:solidFill>
                      <a:schemeClr val="tx1"/>
                    </a:solidFill>
                    <a:sym typeface="Wingdings" pitchFamily="2" charset="2"/>
                  </a:rPr>
                  <a:t> </a:t>
                </a:r>
                <a:endParaRPr lang="en-US" dirty="0">
                  <a:solidFill>
                    <a:schemeClr val="tx1"/>
                  </a:solidFill>
                </a:endParaRPr>
              </a:p>
              <a:p>
                <a:endParaRPr lang="en-US" sz="2400" i="1" dirty="0">
                  <a:solidFill>
                    <a:schemeClr val="tx1"/>
                  </a:solidFill>
                  <a:latin typeface="Cambria Math" panose="02040503050406030204" pitchFamily="18" charset="0"/>
                </a:endParaRPr>
              </a:p>
              <a:p>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𝑃</m:t>
                        </m:r>
                      </m:e>
                      <m:sub>
                        <m:r>
                          <a:rPr lang="en-US" sz="2400" i="1">
                            <a:solidFill>
                              <a:schemeClr val="tx1"/>
                            </a:solidFill>
                            <a:latin typeface="Cambria Math" panose="02040503050406030204" pitchFamily="18" charset="0"/>
                          </a:rPr>
                          <m:t>2</m:t>
                        </m:r>
                      </m:sub>
                    </m:sSub>
                    <m:r>
                      <a:rPr lang="en-US" sz="2400" i="1">
                        <a:solidFill>
                          <a:schemeClr val="tx1"/>
                        </a:solidFill>
                        <a:latin typeface="Cambria Math" panose="02040503050406030204" pitchFamily="18" charset="0"/>
                      </a:rPr>
                      <m:t>=8.33</m:t>
                    </m:r>
                    <m:r>
                      <a:rPr lang="en-US" sz="2400" i="1">
                        <a:solidFill>
                          <a:schemeClr val="tx1"/>
                        </a:solidFill>
                        <a:latin typeface="Cambria Math" panose="02040503050406030204" pitchFamily="18" charset="0"/>
                      </a:rPr>
                      <m:t>𝜆</m:t>
                    </m:r>
                    <m:r>
                      <a:rPr lang="en-US" sz="2400" i="1">
                        <a:solidFill>
                          <a:schemeClr val="tx1"/>
                        </a:solidFill>
                        <a:latin typeface="Cambria Math" panose="02040503050406030204" pitchFamily="18" charset="0"/>
                      </a:rPr>
                      <m:t>−58.33</m:t>
                    </m:r>
                  </m:oMath>
                </a14:m>
                <a:r>
                  <a:rPr lang="en-US" sz="2400" dirty="0">
                    <a:solidFill>
                      <a:schemeClr val="tx1"/>
                    </a:solidFill>
                  </a:rPr>
                  <a:t> </a:t>
                </a:r>
                <a:r>
                  <a:rPr lang="en-US" dirty="0">
                    <a:sym typeface="Wingdings" pitchFamily="2" charset="2"/>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333.43 MW</a:t>
                </a:r>
                <a:r>
                  <a:rPr lang="en-US" dirty="0">
                    <a:effectLst/>
                  </a:rPr>
                  <a:t> </a:t>
                </a:r>
                <a:endParaRPr lang="en-US" dirty="0">
                  <a:sym typeface="Wingdings" pitchFamily="2" charset="2"/>
                </a:endParaRPr>
              </a:p>
              <a:p>
                <a:endParaRPr lang="en-US" sz="2400" i="1" dirty="0">
                  <a:solidFill>
                    <a:schemeClr val="tx1"/>
                  </a:solidFill>
                  <a:latin typeface="Cambria Math" panose="02040503050406030204" pitchFamily="18" charset="0"/>
                </a:endParaRPr>
              </a:p>
              <a:p>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𝑃</m:t>
                        </m:r>
                      </m:e>
                      <m:sub>
                        <m:r>
                          <a:rPr lang="en-US" sz="2400" b="0" i="1" smtClean="0">
                            <a:solidFill>
                              <a:schemeClr val="tx1"/>
                            </a:solidFill>
                            <a:latin typeface="Cambria Math" panose="02040503050406030204" pitchFamily="18" charset="0"/>
                          </a:rPr>
                          <m:t>3</m:t>
                        </m:r>
                      </m:sub>
                    </m:sSub>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7.14</m:t>
                    </m:r>
                    <m:r>
                      <a:rPr lang="en-US" sz="2400" i="1">
                        <a:solidFill>
                          <a:schemeClr val="tx1"/>
                        </a:solidFill>
                        <a:latin typeface="Cambria Math" panose="02040503050406030204" pitchFamily="18" charset="0"/>
                      </a:rPr>
                      <m:t>𝜆</m:t>
                    </m:r>
                    <m:r>
                      <a:rPr lang="en-US" sz="2400" i="1">
                        <a:solidFill>
                          <a:schemeClr val="tx1"/>
                        </a:solidFill>
                        <a:latin typeface="Cambria Math" panose="02040503050406030204" pitchFamily="18" charset="0"/>
                      </a:rPr>
                      <m:t>−64.29</m:t>
                    </m:r>
                  </m:oMath>
                </a14:m>
                <a:r>
                  <a:rPr lang="en-US" sz="2400" dirty="0">
                    <a:solidFill>
                      <a:schemeClr val="tx1"/>
                    </a:solidFill>
                  </a:rPr>
                  <a:t> </a:t>
                </a:r>
                <a:r>
                  <a:rPr lang="en-US" sz="2400" dirty="0">
                    <a:solidFill>
                      <a:schemeClr val="tx1"/>
                    </a:solidFill>
                    <a:sym typeface="Wingdings" pitchFamily="2" charset="2"/>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3</m:t>
                        </m:r>
                      </m:sub>
                    </m:sSub>
                    <m:r>
                      <a:rPr lang="en-US" i="1">
                        <a:latin typeface="Cambria Math" panose="02040503050406030204" pitchFamily="18" charset="0"/>
                      </a:rPr>
                      <m:t>=</m:t>
                    </m:r>
                  </m:oMath>
                </a14:m>
                <a:r>
                  <a:rPr lang="en-US" dirty="0"/>
                  <a:t> 271.51 MW</a:t>
                </a:r>
              </a:p>
              <a:p>
                <a:pPr marL="0" indent="0">
                  <a:buNone/>
                </a:pPr>
                <a:endParaRPr lang="en-US" dirty="0"/>
              </a:p>
              <a:p>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e>
                        </m:d>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e>
                        </m:d>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3</m:t>
                                </m:r>
                              </m:sub>
                            </m:sSub>
                          </m:e>
                        </m:d>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3</m:t>
                            </m:r>
                          </m:sub>
                        </m:sSub>
                      </m:den>
                    </m:f>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=47.012</m:t>
                    </m:r>
                    <m:r>
                      <a:rPr lang="en-US">
                        <a:latin typeface="Cambria Math" panose="02040503050406030204" pitchFamily="18" charset="0"/>
                      </a:rPr>
                      <m:t> $/</m:t>
                    </m:r>
                    <m:r>
                      <m:rPr>
                        <m:sty m:val="p"/>
                      </m:rPr>
                      <a:rPr lang="en-US">
                        <a:latin typeface="Cambria Math" panose="02040503050406030204" pitchFamily="18" charset="0"/>
                      </a:rPr>
                      <m:t>MWh</m:t>
                    </m:r>
                  </m:oMath>
                </a14:m>
                <a:endParaRPr lang="en-US" dirty="0"/>
              </a:p>
              <a:p>
                <a:endParaRPr lang="en-US" dirty="0">
                  <a:effectLst/>
                </a:endParaRPr>
              </a:p>
              <a:p>
                <a14:m>
                  <m:oMath xmlns:m="http://schemas.openxmlformats.org/officeDocument/2006/math">
                    <m:r>
                      <a:rPr lang="en-US" i="1">
                        <a:latin typeface="Cambria Math" panose="02040503050406030204" pitchFamily="18" charset="0"/>
                      </a:rPr>
                      <m:t>𝐶</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3</m:t>
                            </m:r>
                          </m:sub>
                        </m:sSub>
                      </m:e>
                    </m:d>
                    <m:r>
                      <a:rPr lang="en-US" i="1">
                        <a:latin typeface="Cambria Math" panose="02040503050406030204" pitchFamily="18" charset="0"/>
                      </a:rPr>
                      <m:t>=37,523.69</m:t>
                    </m:r>
                    <m:r>
                      <a:rPr lang="en-US">
                        <a:latin typeface="Cambria Math" panose="02040503050406030204" pitchFamily="18" charset="0"/>
                      </a:rPr>
                      <m:t> $/</m:t>
                    </m:r>
                    <m:r>
                      <m:rPr>
                        <m:sty m:val="p"/>
                      </m:rPr>
                      <a:rPr lang="en-US">
                        <a:latin typeface="Cambria Math" panose="02040503050406030204" pitchFamily="18" charset="0"/>
                      </a:rPr>
                      <m:t>h</m:t>
                    </m:r>
                  </m:oMath>
                </a14:m>
                <a:r>
                  <a:rPr lang="en-US" dirty="0">
                    <a:effectLst/>
                  </a:rPr>
                  <a:t> </a:t>
                </a:r>
                <a:endParaRPr lang="en-US" sz="2400" dirty="0">
                  <a:solidFill>
                    <a:schemeClr val="tx1"/>
                  </a:solidFill>
                </a:endParaRPr>
              </a:p>
              <a:p>
                <a:endParaRPr lang="en-US" dirty="0"/>
              </a:p>
              <a:p>
                <a:endParaRPr lang="en-US" dirty="0"/>
              </a:p>
              <a:p>
                <a:endParaRPr lang="en-US" dirty="0"/>
              </a:p>
            </p:txBody>
          </p:sp>
        </mc:Choice>
        <mc:Fallback xmlns="">
          <p:sp>
            <p:nvSpPr>
              <p:cNvPr id="8" name="Content Placeholder 7">
                <a:extLst>
                  <a:ext uri="{FF2B5EF4-FFF2-40B4-BE49-F238E27FC236}">
                    <a16:creationId xmlns:a16="http://schemas.microsoft.com/office/drawing/2014/main" id="{9011D41A-52EF-C576-66CC-FB834DA85CFB}"/>
                  </a:ext>
                </a:extLst>
              </p:cNvPr>
              <p:cNvSpPr>
                <a:spLocks noGrp="1" noRot="1" noChangeAspect="1" noMove="1" noResize="1" noEditPoints="1" noAdjustHandles="1" noChangeArrowheads="1" noChangeShapeType="1" noTextEdit="1"/>
              </p:cNvSpPr>
              <p:nvPr>
                <p:ph sz="quarter" idx="12"/>
              </p:nvPr>
            </p:nvSpPr>
            <p:spPr>
              <a:blipFill>
                <a:blip r:embed="rId3"/>
                <a:stretch>
                  <a:fillRect l="-711" b="-536"/>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E52DAFCF-C5F6-0ACC-C874-D623DF103123}"/>
              </a:ext>
            </a:extLst>
          </p:cNvPr>
          <p:cNvGrpSpPr/>
          <p:nvPr/>
        </p:nvGrpSpPr>
        <p:grpSpPr>
          <a:xfrm>
            <a:off x="3220434" y="1642118"/>
            <a:ext cx="3744246" cy="944328"/>
            <a:chOff x="3220434" y="1642118"/>
            <a:chExt cx="3744246" cy="944328"/>
          </a:xfrm>
        </p:grpSpPr>
        <p:sp>
          <p:nvSpPr>
            <p:cNvPr id="12" name="Left Brace 11">
              <a:extLst>
                <a:ext uri="{FF2B5EF4-FFF2-40B4-BE49-F238E27FC236}">
                  <a16:creationId xmlns:a16="http://schemas.microsoft.com/office/drawing/2014/main" id="{812F631C-4BE3-DCBB-21B5-05834676ED79}"/>
                </a:ext>
              </a:extLst>
            </p:cNvPr>
            <p:cNvSpPr/>
            <p:nvPr/>
          </p:nvSpPr>
          <p:spPr>
            <a:xfrm rot="10800000">
              <a:off x="3220434" y="1642118"/>
              <a:ext cx="304800" cy="944328"/>
            </a:xfrm>
            <a:prstGeom prst="leftBrace">
              <a:avLst>
                <a:gd name="adj1" fmla="val 53161"/>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669C6FA-76AB-A448-ED87-DE7BD48FF965}"/>
                    </a:ext>
                  </a:extLst>
                </p:cNvPr>
                <p:cNvSpPr txBox="1"/>
                <p:nvPr/>
              </p:nvSpPr>
              <p:spPr>
                <a:xfrm>
                  <a:off x="3642360" y="1940481"/>
                  <a:ext cx="3322320" cy="461665"/>
                </a:xfrm>
                <a:prstGeom prst="rect">
                  <a:avLst/>
                </a:prstGeom>
                <a:noFill/>
              </p:spPr>
              <p:txBody>
                <a:bodyPr wrap="square">
                  <a:spAutoFit/>
                </a:bodyPr>
                <a:lstStyle/>
                <a:p>
                  <a:pPr marL="0" marR="0">
                    <a:spcBef>
                      <a:spcPts val="0"/>
                    </a:spcBef>
                    <a:spcAft>
                      <a:spcPts val="600"/>
                    </a:spcAft>
                  </a:pPr>
                  <a:r>
                    <a:rPr lang="en-US" sz="2400" kern="1200" dirty="0">
                      <a:solidFill>
                        <a:srgbClr val="000000"/>
                      </a:solidFill>
                      <a:effectLst/>
                      <a:ea typeface="Times New Roman" panose="02020603050405020304" pitchFamily="18" charset="0"/>
                      <a:cs typeface="Times New Roman" panose="02020603050405020304" pitchFamily="18" charset="0"/>
                      <a:sym typeface="Wingdings" pitchFamily="2" charset="2"/>
                    </a:rPr>
                    <a:t> </a:t>
                  </a:r>
                  <a14:m>
                    <m:oMath xmlns:m="http://schemas.openxmlformats.org/officeDocument/2006/math">
                      <m:r>
                        <a:rPr lang="en-US" sz="24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𝜆</m:t>
                      </m:r>
                      <m:r>
                        <a:rPr lang="en-US" sz="24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=47.012</m:t>
                      </m:r>
                    </m:oMath>
                  </a14:m>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$/MWh</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0" name="TextBox 19">
                  <a:extLst>
                    <a:ext uri="{FF2B5EF4-FFF2-40B4-BE49-F238E27FC236}">
                      <a16:creationId xmlns:a16="http://schemas.microsoft.com/office/drawing/2014/main" id="{B669C6FA-76AB-A448-ED87-DE7BD48FF965}"/>
                    </a:ext>
                  </a:extLst>
                </p:cNvPr>
                <p:cNvSpPr txBox="1">
                  <a:spLocks noRot="1" noChangeAspect="1" noMove="1" noResize="1" noEditPoints="1" noAdjustHandles="1" noChangeArrowheads="1" noChangeShapeType="1" noTextEdit="1"/>
                </p:cNvSpPr>
                <p:nvPr/>
              </p:nvSpPr>
              <p:spPr>
                <a:xfrm>
                  <a:off x="3642360" y="1940481"/>
                  <a:ext cx="3322320" cy="461665"/>
                </a:xfrm>
                <a:prstGeom prst="rect">
                  <a:avLst/>
                </a:prstGeom>
                <a:blipFill>
                  <a:blip r:embed="rId4"/>
                  <a:stretch>
                    <a:fillRect l="-3053" t="-10526" b="-28947"/>
                  </a:stretch>
                </a:blipFill>
              </p:spPr>
              <p:txBody>
                <a:bodyPr/>
                <a:lstStyle/>
                <a:p>
                  <a:r>
                    <a:rPr lang="en-US">
                      <a:noFill/>
                    </a:rPr>
                    <a:t> </a:t>
                  </a:r>
                </a:p>
              </p:txBody>
            </p:sp>
          </mc:Fallback>
        </mc:AlternateContent>
      </p:grpSp>
    </p:spTree>
    <p:extLst>
      <p:ext uri="{BB962C8B-B14F-4D97-AF65-F5344CB8AC3E}">
        <p14:creationId xmlns:p14="http://schemas.microsoft.com/office/powerpoint/2010/main" val="164312970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24454DF3-DD6C-B9DE-A726-46FA7ED598D2}"/>
                  </a:ext>
                </a:extLst>
              </p:cNvPr>
              <p:cNvSpPr>
                <a:spLocks noGrp="1"/>
              </p:cNvSpPr>
              <p:nvPr>
                <p:ph type="body" sz="quarter" idx="10"/>
              </p:nvPr>
            </p:nvSpPr>
            <p:spPr/>
            <p:txBody>
              <a:bodyPr/>
              <a:lstStyle/>
              <a:p>
                <a:r>
                  <a:rPr lang="en-US" dirty="0">
                    <a:solidFill>
                      <a:schemeClr val="tx1"/>
                    </a:solidFill>
                  </a:rPr>
                  <a:t>Example 6.3: Solution for </a:t>
                </a:r>
                <a14:m>
                  <m:oMath xmlns:m="http://schemas.openxmlformats.org/officeDocument/2006/math">
                    <m: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𝐿</m:t>
                    </m:r>
                    <m: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=1200</m:t>
                    </m:r>
                    <m:r>
                      <m:rPr>
                        <m:sty m:val="p"/>
                      </m:rPr>
                      <a:rPr lang="en-US"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MW</m:t>
                    </m:r>
                  </m:oMath>
                </a14:m>
                <a:endParaRPr lang="en-US" dirty="0"/>
              </a:p>
              <a:p>
                <a:endParaRPr lang="en-US" dirty="0">
                  <a:solidFill>
                    <a:schemeClr val="tx1"/>
                  </a:solidFill>
                </a:endParaRPr>
              </a:p>
            </p:txBody>
          </p:sp>
        </mc:Choice>
        <mc:Fallback xmlns="">
          <p:sp>
            <p:nvSpPr>
              <p:cNvPr id="2" name="Text Placeholder 1">
                <a:extLst>
                  <a:ext uri="{FF2B5EF4-FFF2-40B4-BE49-F238E27FC236}">
                    <a16:creationId xmlns:a16="http://schemas.microsoft.com/office/drawing/2014/main" id="{24454DF3-DD6C-B9DE-A726-46FA7ED598D2}"/>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1422" t="-18868" b="-7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9011D41A-52EF-C576-66CC-FB834DA85CFB}"/>
                  </a:ext>
                </a:extLst>
              </p:cNvPr>
              <p:cNvSpPr>
                <a:spLocks noGrp="1"/>
              </p:cNvSpPr>
              <p:nvPr>
                <p:ph sz="quarter" idx="12"/>
              </p:nvPr>
            </p:nvSpPr>
            <p:spPr/>
            <p:txBody>
              <a:bodyPr>
                <a:normAutofit fontScale="92500" lnSpcReduction="20000"/>
              </a:bodyPr>
              <a:lstStyle/>
              <a:p>
                <a14:m>
                  <m:oMath xmlns:m="http://schemas.openxmlformats.org/officeDocument/2006/math">
                    <m:r>
                      <a:rPr lang="en-US" i="1" smtClean="0">
                        <a:solidFill>
                          <a:schemeClr val="tx1"/>
                        </a:solidFill>
                        <a:latin typeface="Cambria Math" panose="02040503050406030204" pitchFamily="18" charset="0"/>
                      </a:rPr>
                      <m:t>𝜆</m:t>
                    </m:r>
                    <m:r>
                      <a:rPr lang="en-US" i="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𝐿</m:t>
                        </m:r>
                        <m:r>
                          <a:rPr lang="en-US" i="0">
                            <a:solidFill>
                              <a:schemeClr val="tx1"/>
                            </a:solidFill>
                            <a:latin typeface="Cambria Math" panose="02040503050406030204" pitchFamily="18" charset="0"/>
                          </a:rPr>
                          <m:t>+162.619</m:t>
                        </m:r>
                      </m:num>
                      <m:den>
                        <m:r>
                          <a:rPr lang="en-US" i="0">
                            <a:solidFill>
                              <a:schemeClr val="tx1"/>
                            </a:solidFill>
                            <a:latin typeface="Cambria Math" panose="02040503050406030204" pitchFamily="18" charset="0"/>
                          </a:rPr>
                          <m:t>20.476</m:t>
                        </m:r>
                      </m:den>
                    </m:f>
                  </m:oMath>
                </a14:m>
                <a:endParaRPr lang="en-US" dirty="0">
                  <a:solidFill>
                    <a:schemeClr val="tx1"/>
                  </a:solidFill>
                </a:endParaRPr>
              </a:p>
              <a:p>
                <a14:m>
                  <m:oMath xmlns:m="http://schemas.openxmlformats.org/officeDocument/2006/math">
                    <m: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𝐿</m:t>
                    </m:r>
                    <m: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=1200</m:t>
                    </m:r>
                    <m:r>
                      <m:rPr>
                        <m:sty m:val="p"/>
                      </m:rPr>
                      <a:rPr lang="en-US" kern="1200">
                        <a:solidFill>
                          <a:schemeClr val="accent1"/>
                        </a:solidFill>
                        <a:effectLst/>
                        <a:latin typeface="Cambria Math" panose="02040503050406030204" pitchFamily="18" charset="0"/>
                        <a:ea typeface="Times New Roman" panose="02020603050405020304" pitchFamily="18" charset="0"/>
                        <a:cs typeface="Times New Roman" panose="02020603050405020304" pitchFamily="18" charset="0"/>
                      </a:rPr>
                      <m:t>MW</m:t>
                    </m:r>
                  </m:oMath>
                </a14:m>
                <a:endParaRPr lang="en-US" dirty="0"/>
              </a:p>
              <a:p>
                <a:endParaRPr lang="en-US" dirty="0"/>
              </a:p>
              <a:p>
                <a14:m>
                  <m:oMath xmlns:m="http://schemas.openxmlformats.org/officeDocument/2006/math">
                    <m:sSub>
                      <m:sSubPr>
                        <m:ctrlPr>
                          <a:rPr lang="en-US" sz="2400" i="1" kern="12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4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24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=5.00</m:t>
                    </m:r>
                    <m:r>
                      <a:rPr lang="en-US" sz="24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𝜆</m:t>
                    </m:r>
                    <m:r>
                      <a:rPr lang="en-US" sz="24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−40.00</m:t>
                    </m:r>
                  </m:oMath>
                </a14:m>
                <a:r>
                  <a:rPr lang="en-US" dirty="0">
                    <a:solidFill>
                      <a:schemeClr val="tx1"/>
                    </a:solidFill>
                    <a:sym typeface="Wingdings" pitchFamily="2" charset="2"/>
                  </a:rPr>
                  <a:t> </a:t>
                </a:r>
                <a:r>
                  <a:rPr lang="en-US" dirty="0">
                    <a:sym typeface="Wingdings" pitchFamily="2" charset="2"/>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a:t>
                </a:r>
                <a:r>
                  <a:rPr lang="en-US" dirty="0">
                    <a:solidFill>
                      <a:schemeClr val="accent1"/>
                    </a:solidFill>
                  </a:rPr>
                  <a:t>292.73</a:t>
                </a:r>
                <a:r>
                  <a:rPr lang="en-US" dirty="0"/>
                  <a:t> MW</a:t>
                </a:r>
                <a:r>
                  <a:rPr lang="en-US" dirty="0">
                    <a:solidFill>
                      <a:schemeClr val="tx1"/>
                    </a:solidFill>
                    <a:sym typeface="Wingdings" pitchFamily="2" charset="2"/>
                  </a:rPr>
                  <a:t> </a:t>
                </a:r>
                <a:endParaRPr lang="en-US" dirty="0">
                  <a:solidFill>
                    <a:schemeClr val="tx1"/>
                  </a:solidFill>
                </a:endParaRPr>
              </a:p>
              <a:p>
                <a:endParaRPr lang="en-US" sz="2400" i="1" dirty="0">
                  <a:solidFill>
                    <a:schemeClr val="tx1"/>
                  </a:solidFill>
                  <a:latin typeface="Cambria Math" panose="02040503050406030204" pitchFamily="18" charset="0"/>
                </a:endParaRPr>
              </a:p>
              <a:p>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𝑃</m:t>
                        </m:r>
                      </m:e>
                      <m:sub>
                        <m:r>
                          <a:rPr lang="en-US" sz="2400" i="1">
                            <a:solidFill>
                              <a:schemeClr val="tx1"/>
                            </a:solidFill>
                            <a:latin typeface="Cambria Math" panose="02040503050406030204" pitchFamily="18" charset="0"/>
                          </a:rPr>
                          <m:t>2</m:t>
                        </m:r>
                      </m:sub>
                    </m:sSub>
                    <m:r>
                      <a:rPr lang="en-US" sz="2400" i="1">
                        <a:solidFill>
                          <a:schemeClr val="tx1"/>
                        </a:solidFill>
                        <a:latin typeface="Cambria Math" panose="02040503050406030204" pitchFamily="18" charset="0"/>
                      </a:rPr>
                      <m:t>=8.33</m:t>
                    </m:r>
                    <m:r>
                      <a:rPr lang="en-US" sz="2400" i="1">
                        <a:solidFill>
                          <a:schemeClr val="tx1"/>
                        </a:solidFill>
                        <a:latin typeface="Cambria Math" panose="02040503050406030204" pitchFamily="18" charset="0"/>
                      </a:rPr>
                      <m:t>𝜆</m:t>
                    </m:r>
                    <m:r>
                      <a:rPr lang="en-US" sz="2400" i="1">
                        <a:solidFill>
                          <a:schemeClr val="tx1"/>
                        </a:solidFill>
                        <a:latin typeface="Cambria Math" panose="02040503050406030204" pitchFamily="18" charset="0"/>
                      </a:rPr>
                      <m:t>−58.33</m:t>
                    </m:r>
                  </m:oMath>
                </a14:m>
                <a:r>
                  <a:rPr lang="en-US" sz="2400" dirty="0">
                    <a:solidFill>
                      <a:schemeClr val="tx1"/>
                    </a:solidFill>
                  </a:rPr>
                  <a:t> </a:t>
                </a:r>
                <a:r>
                  <a:rPr lang="en-US" dirty="0">
                    <a:sym typeface="Wingdings" pitchFamily="2" charset="2"/>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a:t>
                </a:r>
                <a:r>
                  <a:rPr lang="en-US" dirty="0">
                    <a:solidFill>
                      <a:schemeClr val="accent1"/>
                    </a:solidFill>
                  </a:rPr>
                  <a:t>496.22</a:t>
                </a:r>
                <a:r>
                  <a:rPr lang="en-US" dirty="0"/>
                  <a:t> MW</a:t>
                </a:r>
                <a:r>
                  <a:rPr lang="en-US" dirty="0">
                    <a:effectLst/>
                  </a:rPr>
                  <a:t> </a:t>
                </a:r>
                <a:endParaRPr lang="en-US" dirty="0">
                  <a:sym typeface="Wingdings" pitchFamily="2" charset="2"/>
                </a:endParaRPr>
              </a:p>
              <a:p>
                <a:endParaRPr lang="en-US" sz="2400" i="1" dirty="0">
                  <a:solidFill>
                    <a:schemeClr val="tx1"/>
                  </a:solidFill>
                  <a:latin typeface="Cambria Math" panose="02040503050406030204" pitchFamily="18" charset="0"/>
                </a:endParaRPr>
              </a:p>
              <a:p>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𝑃</m:t>
                        </m:r>
                      </m:e>
                      <m:sub>
                        <m:r>
                          <a:rPr lang="en-US" sz="2400" b="0" i="1" smtClean="0">
                            <a:solidFill>
                              <a:schemeClr val="tx1"/>
                            </a:solidFill>
                            <a:latin typeface="Cambria Math" panose="02040503050406030204" pitchFamily="18" charset="0"/>
                          </a:rPr>
                          <m:t>3</m:t>
                        </m:r>
                      </m:sub>
                    </m:sSub>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7.14</m:t>
                    </m:r>
                    <m:r>
                      <a:rPr lang="en-US" sz="2400" i="1">
                        <a:solidFill>
                          <a:schemeClr val="tx1"/>
                        </a:solidFill>
                        <a:latin typeface="Cambria Math" panose="02040503050406030204" pitchFamily="18" charset="0"/>
                      </a:rPr>
                      <m:t>𝜆</m:t>
                    </m:r>
                    <m:r>
                      <a:rPr lang="en-US" sz="2400" i="1">
                        <a:solidFill>
                          <a:schemeClr val="tx1"/>
                        </a:solidFill>
                        <a:latin typeface="Cambria Math" panose="02040503050406030204" pitchFamily="18" charset="0"/>
                      </a:rPr>
                      <m:t>−64.29</m:t>
                    </m:r>
                  </m:oMath>
                </a14:m>
                <a:r>
                  <a:rPr lang="en-US" sz="2400" dirty="0">
                    <a:solidFill>
                      <a:schemeClr val="tx1"/>
                    </a:solidFill>
                  </a:rPr>
                  <a:t> </a:t>
                </a:r>
                <a:r>
                  <a:rPr lang="en-US" sz="2400" dirty="0">
                    <a:solidFill>
                      <a:schemeClr val="tx1"/>
                    </a:solidFill>
                    <a:sym typeface="Wingdings" pitchFamily="2" charset="2"/>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3</m:t>
                        </m:r>
                      </m:sub>
                    </m:sSub>
                    <m:r>
                      <a:rPr lang="en-US" i="1">
                        <a:latin typeface="Cambria Math" panose="02040503050406030204" pitchFamily="18" charset="0"/>
                      </a:rPr>
                      <m:t>=</m:t>
                    </m:r>
                  </m:oMath>
                </a14:m>
                <a:r>
                  <a:rPr lang="en-US" dirty="0"/>
                  <a:t> </a:t>
                </a:r>
                <a:r>
                  <a:rPr lang="en-US" dirty="0">
                    <a:solidFill>
                      <a:schemeClr val="accent1"/>
                    </a:solidFill>
                  </a:rPr>
                  <a:t>411.05</a:t>
                </a:r>
                <a:r>
                  <a:rPr lang="en-US" dirty="0"/>
                  <a:t> MW</a:t>
                </a:r>
              </a:p>
              <a:p>
                <a:endParaRPr lang="en-US" dirty="0"/>
              </a:p>
              <a:p>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e>
                        </m:d>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e>
                        </m:d>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3</m:t>
                                </m:r>
                              </m:sub>
                            </m:sSub>
                          </m:e>
                        </m:d>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3</m:t>
                            </m:r>
                          </m:sub>
                        </m:sSub>
                      </m:den>
                    </m:f>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=66.547</m:t>
                    </m:r>
                    <m:r>
                      <a:rPr lang="en-US">
                        <a:latin typeface="Cambria Math" panose="02040503050406030204" pitchFamily="18" charset="0"/>
                      </a:rPr>
                      <m:t> $/</m:t>
                    </m:r>
                    <m:r>
                      <m:rPr>
                        <m:sty m:val="p"/>
                      </m:rPr>
                      <a:rPr lang="en-US">
                        <a:latin typeface="Cambria Math" panose="02040503050406030204" pitchFamily="18" charset="0"/>
                      </a:rPr>
                      <m:t>MWh</m:t>
                    </m:r>
                  </m:oMath>
                </a14:m>
                <a:r>
                  <a:rPr lang="en-US" dirty="0"/>
                  <a:t> </a:t>
                </a:r>
              </a:p>
              <a:p>
                <a:pPr marL="0" indent="0">
                  <a:buNone/>
                </a:pPr>
                <a:endParaRPr lang="en-US" dirty="0">
                  <a:effectLst/>
                </a:endParaRPr>
              </a:p>
              <a:p>
                <a14:m>
                  <m:oMath xmlns:m="http://schemas.openxmlformats.org/officeDocument/2006/math">
                    <m:r>
                      <a:rPr lang="en-US" i="1">
                        <a:latin typeface="Cambria Math" panose="02040503050406030204" pitchFamily="18" charset="0"/>
                      </a:rPr>
                      <m:t>𝐶</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3</m:t>
                            </m:r>
                          </m:sub>
                        </m:sSub>
                      </m:e>
                    </m:d>
                    <m:r>
                      <a:rPr lang="en-US" i="1">
                        <a:latin typeface="Cambria Math" panose="02040503050406030204" pitchFamily="18" charset="0"/>
                      </a:rPr>
                      <m:t>=</m:t>
                    </m:r>
                    <m:r>
                      <a:rPr lang="en-US" i="1" smtClean="0">
                        <a:solidFill>
                          <a:schemeClr val="accent1"/>
                        </a:solidFill>
                        <a:latin typeface="Cambria Math" panose="02040503050406030204" pitchFamily="18" charset="0"/>
                      </a:rPr>
                      <m:t>60,235.32</m:t>
                    </m:r>
                    <m:r>
                      <a:rPr lang="en-US" i="1">
                        <a:latin typeface="Cambria Math" panose="02040503050406030204" pitchFamily="18" charset="0"/>
                      </a:rPr>
                      <m:t> </m:t>
                    </m:r>
                    <m:r>
                      <a:rPr lang="en-US">
                        <a:latin typeface="Cambria Math" panose="02040503050406030204" pitchFamily="18" charset="0"/>
                      </a:rPr>
                      <m:t>$/</m:t>
                    </m:r>
                    <m:r>
                      <m:rPr>
                        <m:sty m:val="p"/>
                      </m:rPr>
                      <a:rPr lang="en-US">
                        <a:latin typeface="Cambria Math" panose="02040503050406030204" pitchFamily="18" charset="0"/>
                      </a:rPr>
                      <m:t>h</m:t>
                    </m:r>
                  </m:oMath>
                </a14:m>
                <a:endParaRPr lang="en-US" sz="2400" dirty="0">
                  <a:solidFill>
                    <a:schemeClr val="tx1"/>
                  </a:solidFill>
                </a:endParaRPr>
              </a:p>
              <a:p>
                <a:endParaRPr lang="en-US" dirty="0"/>
              </a:p>
              <a:p>
                <a:endParaRPr lang="en-US" dirty="0"/>
              </a:p>
              <a:p>
                <a:endParaRPr lang="en-US" dirty="0"/>
              </a:p>
            </p:txBody>
          </p:sp>
        </mc:Choice>
        <mc:Fallback xmlns="">
          <p:sp>
            <p:nvSpPr>
              <p:cNvPr id="8" name="Content Placeholder 7">
                <a:extLst>
                  <a:ext uri="{FF2B5EF4-FFF2-40B4-BE49-F238E27FC236}">
                    <a16:creationId xmlns:a16="http://schemas.microsoft.com/office/drawing/2014/main" id="{9011D41A-52EF-C576-66CC-FB834DA85CFB}"/>
                  </a:ext>
                </a:extLst>
              </p:cNvPr>
              <p:cNvSpPr>
                <a:spLocks noGrp="1" noRot="1" noChangeAspect="1" noMove="1" noResize="1" noEditPoints="1" noAdjustHandles="1" noChangeArrowheads="1" noChangeShapeType="1" noTextEdit="1"/>
              </p:cNvSpPr>
              <p:nvPr>
                <p:ph sz="quarter" idx="12"/>
              </p:nvPr>
            </p:nvSpPr>
            <p:spPr>
              <a:blipFill>
                <a:blip r:embed="rId3"/>
                <a:stretch>
                  <a:fillRect l="-711"/>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E52DAFCF-C5F6-0ACC-C874-D623DF103123}"/>
              </a:ext>
            </a:extLst>
          </p:cNvPr>
          <p:cNvGrpSpPr/>
          <p:nvPr/>
        </p:nvGrpSpPr>
        <p:grpSpPr>
          <a:xfrm>
            <a:off x="3220434" y="1535438"/>
            <a:ext cx="7578195" cy="1271751"/>
            <a:chOff x="3220434" y="1535438"/>
            <a:chExt cx="7578195" cy="1271751"/>
          </a:xfrm>
        </p:grpSpPr>
        <p:sp>
          <p:nvSpPr>
            <p:cNvPr id="12" name="Left Brace 11">
              <a:extLst>
                <a:ext uri="{FF2B5EF4-FFF2-40B4-BE49-F238E27FC236}">
                  <a16:creationId xmlns:a16="http://schemas.microsoft.com/office/drawing/2014/main" id="{812F631C-4BE3-DCBB-21B5-05834676ED79}"/>
                </a:ext>
              </a:extLst>
            </p:cNvPr>
            <p:cNvSpPr/>
            <p:nvPr/>
          </p:nvSpPr>
          <p:spPr>
            <a:xfrm rot="10800000">
              <a:off x="3220434" y="1535438"/>
              <a:ext cx="304800" cy="1271751"/>
            </a:xfrm>
            <a:prstGeom prst="leftBrace">
              <a:avLst>
                <a:gd name="adj1" fmla="val 53161"/>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669C6FA-76AB-A448-ED87-DE7BD48FF965}"/>
                    </a:ext>
                  </a:extLst>
                </p:cNvPr>
                <p:cNvSpPr txBox="1"/>
                <p:nvPr/>
              </p:nvSpPr>
              <p:spPr>
                <a:xfrm>
                  <a:off x="3642360" y="1940481"/>
                  <a:ext cx="7156269" cy="461665"/>
                </a:xfrm>
                <a:prstGeom prst="rect">
                  <a:avLst/>
                </a:prstGeom>
                <a:noFill/>
              </p:spPr>
              <p:txBody>
                <a:bodyPr wrap="square">
                  <a:spAutoFit/>
                </a:bodyPr>
                <a:lstStyle/>
                <a:p>
                  <a:pPr marL="0" marR="0">
                    <a:spcBef>
                      <a:spcPts val="0"/>
                    </a:spcBef>
                    <a:spcAft>
                      <a:spcPts val="600"/>
                    </a:spcAft>
                  </a:pPr>
                  <a:r>
                    <a:rPr lang="en-US" sz="2400" kern="1200" dirty="0">
                      <a:solidFill>
                        <a:srgbClr val="000000"/>
                      </a:solidFill>
                      <a:effectLst/>
                      <a:ea typeface="Times New Roman" panose="02020603050405020304" pitchFamily="18" charset="0"/>
                      <a:cs typeface="Times New Roman" panose="02020603050405020304" pitchFamily="18" charset="0"/>
                      <a:sym typeface="Wingdings" pitchFamily="2" charset="2"/>
                    </a:rPr>
                    <a:t> </a:t>
                  </a:r>
                  <a14:m>
                    <m:oMath xmlns:m="http://schemas.openxmlformats.org/officeDocument/2006/math">
                      <m:r>
                        <a:rPr lang="en-US" sz="24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𝜆</m:t>
                      </m:r>
                      <m:r>
                        <a:rPr lang="en-US" sz="24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=66.547</m:t>
                      </m:r>
                    </m:oMath>
                  </a14:m>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$/MWh  </a:t>
                  </a: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sym typeface="Wingdings" pitchFamily="2" charset="2"/>
                    </a:rPr>
                    <a:t> increases with the load</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0" name="TextBox 19">
                  <a:extLst>
                    <a:ext uri="{FF2B5EF4-FFF2-40B4-BE49-F238E27FC236}">
                      <a16:creationId xmlns:a16="http://schemas.microsoft.com/office/drawing/2014/main" id="{B669C6FA-76AB-A448-ED87-DE7BD48FF965}"/>
                    </a:ext>
                  </a:extLst>
                </p:cNvPr>
                <p:cNvSpPr txBox="1">
                  <a:spLocks noRot="1" noChangeAspect="1" noMove="1" noResize="1" noEditPoints="1" noAdjustHandles="1" noChangeArrowheads="1" noChangeShapeType="1" noTextEdit="1"/>
                </p:cNvSpPr>
                <p:nvPr/>
              </p:nvSpPr>
              <p:spPr>
                <a:xfrm>
                  <a:off x="3642360" y="1940481"/>
                  <a:ext cx="7156269" cy="461665"/>
                </a:xfrm>
                <a:prstGeom prst="rect">
                  <a:avLst/>
                </a:prstGeom>
                <a:blipFill>
                  <a:blip r:embed="rId4"/>
                  <a:stretch>
                    <a:fillRect l="-1418" t="-10526" b="-28947"/>
                  </a:stretch>
                </a:blipFill>
              </p:spPr>
              <p:txBody>
                <a:bodyPr/>
                <a:lstStyle/>
                <a:p>
                  <a:r>
                    <a:rPr lang="en-US">
                      <a:noFill/>
                    </a:rPr>
                    <a:t> </a:t>
                  </a:r>
                </a:p>
              </p:txBody>
            </p:sp>
          </mc:Fallback>
        </mc:AlternateContent>
      </p:grpSp>
    </p:spTree>
    <p:extLst>
      <p:ext uri="{BB962C8B-B14F-4D97-AF65-F5344CB8AC3E}">
        <p14:creationId xmlns:p14="http://schemas.microsoft.com/office/powerpoint/2010/main" val="23783225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454DF3-DD6C-B9DE-A726-46FA7ED598D2}"/>
              </a:ext>
            </a:extLst>
          </p:cNvPr>
          <p:cNvSpPr>
            <a:spLocks noGrp="1"/>
          </p:cNvSpPr>
          <p:nvPr>
            <p:ph type="body" sz="quarter" idx="10"/>
          </p:nvPr>
        </p:nvSpPr>
        <p:spPr>
          <a:xfrm>
            <a:off x="895678" y="371510"/>
            <a:ext cx="10795474" cy="658300"/>
          </a:xfrm>
        </p:spPr>
        <p:txBody>
          <a:bodyPr>
            <a:normAutofit fontScale="92500"/>
          </a:bodyPr>
          <a:lstStyle/>
          <a:p>
            <a:r>
              <a:rPr lang="en-US" dirty="0"/>
              <a:t>Example 6.4: Economic dispatch and renewable generation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224E667-09F9-C1CF-4D56-942ABADF84AA}"/>
                  </a:ext>
                </a:extLst>
              </p:cNvPr>
              <p:cNvSpPr>
                <a:spLocks noGrp="1"/>
              </p:cNvSpPr>
              <p:nvPr>
                <p:ph sz="quarter" idx="12"/>
              </p:nvPr>
            </p:nvSpPr>
            <p:spPr>
              <a:xfrm>
                <a:off x="895678" y="1642118"/>
                <a:ext cx="11044074" cy="4730750"/>
              </a:xfrm>
            </p:spPr>
            <p:txBody>
              <a:bodyPr>
                <a:normAutofit lnSpcReduction="10000"/>
              </a:bodyPr>
              <a:lstStyle/>
              <a:p>
                <a:r>
                  <a:rPr lang="en-US" dirty="0"/>
                  <a:t>Same three thermal generating units:</a:t>
                </a:r>
              </a:p>
              <a:p>
                <a:pPr marL="0" marR="0" indent="0">
                  <a:spcBef>
                    <a:spcPts val="0"/>
                  </a:spcBef>
                  <a:spcAft>
                    <a:spcPts val="600"/>
                  </a:spcAft>
                  <a:buNone/>
                </a:pPr>
                <a14:m>
                  <m:oMath xmlns:m="http://schemas.openxmlformats.org/officeDocument/2006/math">
                    <m:sSub>
                      <m:sSubPr>
                        <m:ctrlP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e>
                    </m:d>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=2100+8</m:t>
                    </m:r>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+0.1 </m:t>
                    </m:r>
                    <m:sSubSup>
                      <m:sSubSup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spcBef>
                    <a:spcPts val="0"/>
                  </a:spcBef>
                  <a:spcAft>
                    <a:spcPts val="600"/>
                  </a:spcAft>
                  <a:buNone/>
                </a:pPr>
                <a14:m>
                  <m:oMath xmlns:m="http://schemas.openxmlformats.org/officeDocument/2006/math">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d>
                      <m:d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e>
                    </m:d>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=7200+7</m:t>
                    </m:r>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+0.06 </m:t>
                    </m:r>
                    <m:sSubSup>
                      <m:sSubSup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bSup>
                  </m:oMath>
                </a14:m>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spcBef>
                    <a:spcPts val="0"/>
                  </a:spcBef>
                  <a:spcAft>
                    <a:spcPts val="600"/>
                  </a:spcAft>
                  <a:buNone/>
                </a:pPr>
                <a14:m>
                  <m:oMath xmlns:m="http://schemas.openxmlformats.org/officeDocument/2006/math">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d>
                      <m:d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e>
                    </m:d>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=6250+9</m:t>
                    </m:r>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+0.07 </m:t>
                    </m:r>
                    <m:sSubSup>
                      <m:sSubSup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a:spcBef>
                    <a:spcPts val="0"/>
                  </a:spcBef>
                  <a:spcAft>
                    <a:spcPts val="600"/>
                  </a:spcAft>
                </a:pPr>
                <a:r>
                  <a:rPr lang="en-US" dirty="0">
                    <a:latin typeface="Calibri" panose="020F0502020204030204" pitchFamily="34" charset="0"/>
                    <a:ea typeface="Calibri" panose="020F0502020204030204" pitchFamily="34" charset="0"/>
                    <a:cs typeface="Times New Roman" panose="02020603050405020304" pitchFamily="18" charset="0"/>
                  </a:rPr>
                  <a:t>Generation from a renewable source: 200 MW</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r>
                  <a:rPr lang="en-US" kern="1200" dirty="0">
                    <a:solidFill>
                      <a:srgbClr val="000000"/>
                    </a:solidFill>
                    <a:effectLst/>
                    <a:ea typeface="Times New Roman" panose="02020603050405020304" pitchFamily="18" charset="0"/>
                    <a:cs typeface="Times New Roman" panose="02020603050405020304" pitchFamily="18" charset="0"/>
                  </a:rPr>
                  <a:t>Load</a:t>
                </a:r>
                <a:r>
                  <a:rPr lang="en-US" dirty="0">
                    <a:solidFill>
                      <a:srgbClr val="000000"/>
                    </a:solidFill>
                    <a:ea typeface="Times New Roman" panose="02020603050405020304" pitchFamily="18" charset="0"/>
                    <a:cs typeface="Times New Roman" panose="02020603050405020304" pitchFamily="18" charset="0"/>
                  </a:rPr>
                  <a:t> </a:t>
                </a:r>
                <a14:m>
                  <m:oMath xmlns:m="http://schemas.openxmlformats.org/officeDocument/2006/math">
                    <m: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𝐿</m:t>
                    </m:r>
                    <m: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=800</m:t>
                    </m:r>
                    <m:r>
                      <m:rPr>
                        <m:sty m:val="p"/>
                      </m:rPr>
                      <a:rPr lang="en-US"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MW</m:t>
                    </m:r>
                  </m:oMath>
                </a14:m>
                <a:r>
                  <a:rPr lang="en-US" dirty="0"/>
                  <a:t> </a:t>
                </a:r>
              </a:p>
              <a:p>
                <a:r>
                  <a:rPr lang="en-US" dirty="0"/>
                  <a:t>Net load to be supplied by the three thermal units: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𝑛𝑒𝑡</m:t>
                        </m:r>
                      </m:sub>
                    </m:sSub>
                    <m:r>
                      <a:rPr lang="en-US" i="1">
                        <a:latin typeface="Cambria Math" panose="02040503050406030204" pitchFamily="18" charset="0"/>
                      </a:rPr>
                      <m:t>=800−200=600</m:t>
                    </m:r>
                    <m:r>
                      <m:rPr>
                        <m:sty m:val="p"/>
                      </m:rPr>
                      <a:rPr lang="en-US">
                        <a:latin typeface="Cambria Math" panose="02040503050406030204" pitchFamily="18" charset="0"/>
                      </a:rPr>
                      <m:t>MW</m:t>
                    </m:r>
                    <m:r>
                      <a:rPr lang="en-US">
                        <a:latin typeface="Cambria Math" panose="02040503050406030204" pitchFamily="18" charset="0"/>
                      </a:rPr>
                      <m:t>.</m:t>
                    </m:r>
                  </m:oMath>
                </a14:m>
                <a:r>
                  <a:rPr lang="en-US" dirty="0">
                    <a:effectLst/>
                  </a:rPr>
                  <a:t> </a:t>
                </a:r>
                <a:endParaRPr lang="en-US" dirty="0"/>
              </a:p>
              <a:p>
                <a:r>
                  <a:rPr lang="en-US" dirty="0"/>
                  <a:t>Intermediate result of previous example: </a:t>
                </a:r>
                <a14:m>
                  <m:oMath xmlns:m="http://schemas.openxmlformats.org/officeDocument/2006/math">
                    <m:r>
                      <a:rPr lang="en-US" i="1">
                        <a:latin typeface="Cambria Math" panose="02040503050406030204" pitchFamily="18" charset="0"/>
                      </a:rPr>
                      <m:t>𝜆</m:t>
                    </m:r>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𝑛𝑒𝑡</m:t>
                            </m:r>
                          </m:sub>
                        </m:sSub>
                        <m:r>
                          <a:rPr lang="en-US">
                            <a:latin typeface="Cambria Math" panose="02040503050406030204" pitchFamily="18" charset="0"/>
                          </a:rPr>
                          <m:t>+162.619</m:t>
                        </m:r>
                      </m:num>
                      <m:den>
                        <m:r>
                          <a:rPr lang="en-US">
                            <a:latin typeface="Cambria Math" panose="02040503050406030204" pitchFamily="18" charset="0"/>
                          </a:rPr>
                          <m:t>20.476</m:t>
                        </m:r>
                      </m:den>
                    </m:f>
                  </m:oMath>
                </a14:m>
                <a:endParaRPr lang="en-US" dirty="0"/>
              </a:p>
              <a:p>
                <a14:m>
                  <m:oMath xmlns:m="http://schemas.openxmlformats.org/officeDocument/2006/math">
                    <m:r>
                      <a:rPr lang="en-US" i="1">
                        <a:latin typeface="Cambria Math" panose="02040503050406030204" pitchFamily="18" charset="0"/>
                      </a:rPr>
                      <m:t>𝜆</m:t>
                    </m:r>
                    <m:r>
                      <a:rPr lang="en-US" i="1">
                        <a:latin typeface="Cambria Math" panose="02040503050406030204" pitchFamily="18" charset="0"/>
                      </a:rPr>
                      <m:t>=37.244</m:t>
                    </m:r>
                  </m:oMath>
                </a14:m>
                <a:r>
                  <a:rPr lang="en-US" dirty="0"/>
                  <a:t> $/MWh</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146.22 MW;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252.03 MW;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3</m:t>
                        </m:r>
                      </m:sub>
                    </m:sSub>
                    <m:r>
                      <a:rPr lang="en-US" i="1">
                        <a:latin typeface="Cambria Math" panose="02040503050406030204" pitchFamily="18" charset="0"/>
                      </a:rPr>
                      <m:t>=</m:t>
                    </m:r>
                  </m:oMath>
                </a14:m>
                <a:r>
                  <a:rPr lang="en-US" dirty="0"/>
                  <a:t> 201.74 MW</a:t>
                </a:r>
              </a:p>
              <a:p>
                <a14:m>
                  <m:oMath xmlns:m="http://schemas.openxmlformats.org/officeDocument/2006/math">
                    <m:r>
                      <a:rPr lang="en-US" i="1">
                        <a:latin typeface="Cambria Math" panose="02040503050406030204" pitchFamily="18" charset="0"/>
                      </a:rPr>
                      <m:t>𝐶</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3</m:t>
                            </m:r>
                          </m:sub>
                        </m:sSub>
                      </m:e>
                    </m:d>
                    <m:r>
                      <a:rPr lang="en-US" i="1">
                        <a:latin typeface="Cambria Math" panose="02040503050406030204" pitchFamily="18" charset="0"/>
                      </a:rPr>
                      <m:t>=29,098.11 </m:t>
                    </m:r>
                    <m:r>
                      <a:rPr lang="en-US">
                        <a:latin typeface="Cambria Math" panose="02040503050406030204" pitchFamily="18" charset="0"/>
                      </a:rPr>
                      <m:t>$/</m:t>
                    </m:r>
                    <m:r>
                      <m:rPr>
                        <m:sty m:val="p"/>
                      </m:rPr>
                      <a:rPr lang="en-US">
                        <a:latin typeface="Cambria Math" panose="02040503050406030204" pitchFamily="18" charset="0"/>
                      </a:rPr>
                      <m:t>h</m:t>
                    </m:r>
                  </m:oMath>
                </a14:m>
                <a:r>
                  <a:rPr lang="en-US" dirty="0"/>
                  <a:t> </a:t>
                </a:r>
              </a:p>
              <a:p>
                <a:endParaRPr lang="en-US" dirty="0"/>
              </a:p>
            </p:txBody>
          </p:sp>
        </mc:Choice>
        <mc:Fallback xmlns="">
          <p:sp>
            <p:nvSpPr>
              <p:cNvPr id="4" name="Content Placeholder 3">
                <a:extLst>
                  <a:ext uri="{FF2B5EF4-FFF2-40B4-BE49-F238E27FC236}">
                    <a16:creationId xmlns:a16="http://schemas.microsoft.com/office/drawing/2014/main" id="{0224E667-09F9-C1CF-4D56-942ABADF84AA}"/>
                  </a:ext>
                </a:extLst>
              </p:cNvPr>
              <p:cNvSpPr>
                <a:spLocks noGrp="1" noRot="1" noChangeAspect="1" noMove="1" noResize="1" noEditPoints="1" noAdjustHandles="1" noChangeArrowheads="1" noChangeShapeType="1" noTextEdit="1"/>
              </p:cNvSpPr>
              <p:nvPr>
                <p:ph sz="quarter" idx="12"/>
              </p:nvPr>
            </p:nvSpPr>
            <p:spPr>
              <a:xfrm>
                <a:off x="895678" y="1642118"/>
                <a:ext cx="11044074" cy="4730750"/>
              </a:xfrm>
              <a:blipFill>
                <a:blip r:embed="rId2"/>
                <a:stretch>
                  <a:fillRect l="-804" t="-1609" b="-536"/>
                </a:stretch>
              </a:blipFill>
            </p:spPr>
            <p:txBody>
              <a:bodyPr/>
              <a:lstStyle/>
              <a:p>
                <a:r>
                  <a:rPr lang="en-US">
                    <a:noFill/>
                  </a:rPr>
                  <a:t> </a:t>
                </a:r>
              </a:p>
            </p:txBody>
          </p:sp>
        </mc:Fallback>
      </mc:AlternateContent>
    </p:spTree>
    <p:extLst>
      <p:ext uri="{BB962C8B-B14F-4D97-AF65-F5344CB8AC3E}">
        <p14:creationId xmlns:p14="http://schemas.microsoft.com/office/powerpoint/2010/main" val="41397428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040C70-A7F6-5483-6ADC-C726A06965AE}"/>
              </a:ext>
            </a:extLst>
          </p:cNvPr>
          <p:cNvSpPr>
            <a:spLocks noGrp="1"/>
          </p:cNvSpPr>
          <p:nvPr>
            <p:ph type="body" sz="quarter" idx="10"/>
          </p:nvPr>
        </p:nvSpPr>
        <p:spPr/>
        <p:txBody>
          <a:bodyPr/>
          <a:lstStyle/>
          <a:p>
            <a:r>
              <a:rPr lang="en-US" dirty="0"/>
              <a:t>Limits on generating units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D2EDBF4-566E-29C6-0E9A-0F1753B4D8A0}"/>
                  </a:ext>
                </a:extLst>
              </p:cNvPr>
              <p:cNvSpPr>
                <a:spLocks noGrp="1"/>
              </p:cNvSpPr>
              <p:nvPr>
                <p:ph sz="quarter" idx="12"/>
              </p:nvPr>
            </p:nvSpPr>
            <p:spPr/>
            <p:txBody>
              <a:bodyPr/>
              <a:lstStyle/>
              <a:p>
                <a:r>
                  <a:rPr lang="en-US" dirty="0"/>
                  <a:t>Must compare the calculated </a:t>
                </a:r>
                <a14:m>
                  <m:oMath xmlns:m="http://schemas.openxmlformats.org/officeDocument/2006/math">
                    <m:sSub>
                      <m:sSubPr>
                        <m:ctrlPr>
                          <a:rPr lang="en-US" i="1">
                            <a:solidFill>
                              <a:srgbClr val="000000"/>
                            </a:solidFill>
                            <a:latin typeface="Cambria Math" panose="02040503050406030204" pitchFamily="18" charset="0"/>
                            <a:ea typeface="Times New Roman" panose="02020603050405020304" pitchFamily="18" charset="0"/>
                          </a:rPr>
                        </m:ctrlPr>
                      </m:sSubPr>
                      <m:e>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n-US" dirty="0"/>
                  <a:t> against the upper and lower limit of each unit:</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𝑖</m:t>
                          </m:r>
                        </m:sub>
                        <m:sup>
                          <m:r>
                            <a:rPr lang="en-US" i="1">
                              <a:latin typeface="Cambria Math" panose="02040503050406030204" pitchFamily="18" charset="0"/>
                            </a:rPr>
                            <m:t>𝑚𝑖𝑛</m:t>
                          </m:r>
                        </m:sup>
                      </m:sSubSup>
                      <m:r>
                        <a:rPr lang="en-US" i="1">
                          <a:latin typeface="Cambria Math" panose="02040503050406030204" pitchFamily="18" charset="0"/>
                        </a:rPr>
                        <m:t>   ∀ </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𝐺</m:t>
                      </m:r>
                    </m:oMath>
                  </m:oMathPara>
                </a14:m>
                <a:endParaRPr lang="en-US" dirty="0"/>
              </a:p>
              <a:p>
                <a:pPr marL="0" indent="0">
                  <a:buNone/>
                </a:pPr>
                <a:endParaRPr lang="en-US" i="1"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𝑖</m:t>
                          </m:r>
                        </m:sub>
                        <m:sup>
                          <m:r>
                            <a:rPr lang="en-US" i="1">
                              <a:latin typeface="Cambria Math" panose="02040503050406030204" pitchFamily="18" charset="0"/>
                            </a:rPr>
                            <m:t>𝑚𝑎𝑥</m:t>
                          </m:r>
                        </m:sup>
                      </m:sSubSup>
                      <m:r>
                        <a:rPr lang="en-US" i="1">
                          <a:latin typeface="Cambria Math" panose="02040503050406030204" pitchFamily="18" charset="0"/>
                        </a:rPr>
                        <m:t>   ∀ </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𝐺</m:t>
                      </m:r>
                    </m:oMath>
                  </m:oMathPara>
                </a14:m>
                <a:endParaRPr lang="en-US" dirty="0"/>
              </a:p>
              <a:p>
                <a:endParaRPr lang="en-US" dirty="0"/>
              </a:p>
              <a:p>
                <a:r>
                  <a:rPr lang="en-US" dirty="0"/>
                  <a:t>If all limits are satisfied </a:t>
                </a:r>
                <a:r>
                  <a:rPr lang="en-US" dirty="0">
                    <a:sym typeface="Wingdings" pitchFamily="2" charset="2"/>
                  </a:rPr>
                  <a:t> done</a:t>
                </a:r>
              </a:p>
              <a:p>
                <a:endParaRPr lang="en-US" dirty="0">
                  <a:sym typeface="Wingdings" pitchFamily="2" charset="2"/>
                </a:endParaRPr>
              </a:p>
              <a:p>
                <a:r>
                  <a:rPr lang="en-US" dirty="0">
                    <a:sym typeface="Wingdings" pitchFamily="2" charset="2"/>
                  </a:rPr>
                  <a:t>If a limit is violated  fix the corresponding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oMath>
                </a14:m>
                <a:r>
                  <a:rPr lang="en-US" dirty="0"/>
                  <a:t> at the limit and repeat the solution</a:t>
                </a:r>
              </a:p>
            </p:txBody>
          </p:sp>
        </mc:Choice>
        <mc:Fallback xmlns="">
          <p:sp>
            <p:nvSpPr>
              <p:cNvPr id="4" name="Content Placeholder 3">
                <a:extLst>
                  <a:ext uri="{FF2B5EF4-FFF2-40B4-BE49-F238E27FC236}">
                    <a16:creationId xmlns:a16="http://schemas.microsoft.com/office/drawing/2014/main" id="{ED2EDBF4-566E-29C6-0E9A-0F1753B4D8A0}"/>
                  </a:ext>
                </a:extLst>
              </p:cNvPr>
              <p:cNvSpPr>
                <a:spLocks noGrp="1" noRot="1" noChangeAspect="1" noMove="1" noResize="1" noEditPoints="1" noAdjustHandles="1" noChangeArrowheads="1" noChangeShapeType="1" noTextEdit="1"/>
              </p:cNvSpPr>
              <p:nvPr>
                <p:ph sz="quarter" idx="12"/>
              </p:nvPr>
            </p:nvSpPr>
            <p:spPr>
              <a:blipFill>
                <a:blip r:embed="rId2"/>
                <a:stretch>
                  <a:fillRect l="-829" t="-804"/>
                </a:stretch>
              </a:blipFill>
            </p:spPr>
            <p:txBody>
              <a:bodyPr/>
              <a:lstStyle/>
              <a:p>
                <a:r>
                  <a:rPr lang="en-US">
                    <a:noFill/>
                  </a:rPr>
                  <a:t> </a:t>
                </a:r>
              </a:p>
            </p:txBody>
          </p:sp>
        </mc:Fallback>
      </mc:AlternateContent>
    </p:spTree>
    <p:extLst>
      <p:ext uri="{BB962C8B-B14F-4D97-AF65-F5344CB8AC3E}">
        <p14:creationId xmlns:p14="http://schemas.microsoft.com/office/powerpoint/2010/main" val="35854352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2D42D5-8D03-8D4D-B876-F209E524EF2B}"/>
              </a:ext>
            </a:extLst>
          </p:cNvPr>
          <p:cNvSpPr>
            <a:spLocks noGrp="1"/>
          </p:cNvSpPr>
          <p:nvPr>
            <p:ph type="body" sz="quarter" idx="10"/>
          </p:nvPr>
        </p:nvSpPr>
        <p:spPr/>
        <p:txBody>
          <a:bodyPr>
            <a:normAutofit fontScale="92500"/>
          </a:bodyPr>
          <a:lstStyle/>
          <a:p>
            <a:r>
              <a:rPr lang="en-US" dirty="0"/>
              <a:t>Example 6.5: Effect of generator limits on economic dispatch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828BD5C-8312-91CC-0660-4480B550ADFE}"/>
                  </a:ext>
                </a:extLst>
              </p:cNvPr>
              <p:cNvSpPr>
                <a:spLocks noGrp="1"/>
              </p:cNvSpPr>
              <p:nvPr>
                <p:ph sz="quarter" idx="12"/>
              </p:nvPr>
            </p:nvSpPr>
            <p:spPr/>
            <p:txBody>
              <a:bodyPr/>
              <a:lstStyle/>
              <a:p>
                <a:r>
                  <a:rPr lang="en-US" dirty="0"/>
                  <a:t>Same thermal generating units as in Example 6.3</a:t>
                </a:r>
              </a:p>
              <a:p>
                <a:r>
                  <a:rPr lang="en-US" dirty="0"/>
                  <a:t>Limits on these units:</a:t>
                </a:r>
              </a:p>
              <a:p>
                <a:pPr marL="300038" lvl="1" indent="0">
                  <a:spcBef>
                    <a:spcPts val="0"/>
                  </a:spcBef>
                  <a:spcAft>
                    <a:spcPts val="600"/>
                  </a:spcAft>
                  <a:buNone/>
                </a:pPr>
                <a14:m>
                  <m:oMath xmlns:m="http://schemas.openxmlformats.org/officeDocument/2006/math">
                    <m:r>
                      <a:rPr lang="en-US" sz="2400" i="1" kern="12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200≤</m:t>
                    </m:r>
                    <m:sSub>
                      <m:sSubPr>
                        <m:ctrlPr>
                          <a:rPr lang="en-US" sz="24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4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24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≤500</m:t>
                    </m:r>
                  </m:oMath>
                </a14:m>
                <a:r>
                  <a:rPr lang="en-US" sz="24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MW</a:t>
                </a:r>
                <a:endParaRPr lang="en-US"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00038" lvl="1" indent="0">
                  <a:spcBef>
                    <a:spcPts val="0"/>
                  </a:spcBef>
                  <a:spcAft>
                    <a:spcPts val="600"/>
                  </a:spcAft>
                  <a:buNone/>
                </a:pPr>
                <a14:m>
                  <m:oMath xmlns:m="http://schemas.openxmlformats.org/officeDocument/2006/math">
                    <m:r>
                      <a:rPr lang="en-US" sz="24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200≤</m:t>
                    </m:r>
                    <m:sSub>
                      <m:sSubPr>
                        <m:ctrlPr>
                          <a:rPr lang="en-US" sz="24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4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sz="24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≤450</m:t>
                    </m:r>
                  </m:oMath>
                </a14:m>
                <a:r>
                  <a:rPr lang="en-US" sz="24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MW</a:t>
                </a:r>
                <a:endParaRPr lang="en-US"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00038" lvl="1" indent="0">
                  <a:spcBef>
                    <a:spcPts val="0"/>
                  </a:spcBef>
                  <a:spcAft>
                    <a:spcPts val="600"/>
                  </a:spcAft>
                  <a:buNone/>
                </a:pPr>
                <a14:m>
                  <m:oMath xmlns:m="http://schemas.openxmlformats.org/officeDocument/2006/math">
                    <m:r>
                      <a:rPr lang="en-US" sz="24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150≤</m:t>
                    </m:r>
                    <m:sSub>
                      <m:sSubPr>
                        <m:ctrlPr>
                          <a:rPr lang="en-US" sz="24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4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US" sz="2400"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≤500</m:t>
                    </m:r>
                  </m:oMath>
                </a14:m>
                <a:r>
                  <a:rPr lang="en-US" sz="24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MW</a:t>
                </a:r>
              </a:p>
              <a:p>
                <a:pPr>
                  <a:spcBef>
                    <a:spcPts val="0"/>
                  </a:spcBef>
                  <a:spcAft>
                    <a:spcPts val="600"/>
                  </a:spcAft>
                </a:pPr>
                <a:r>
                  <a:rPr lang="en-US"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For </a:t>
                </a:r>
                <a14:m>
                  <m:oMath xmlns:m="http://schemas.openxmlformats.org/officeDocument/2006/math">
                    <m: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𝐿</m:t>
                    </m:r>
                    <m: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=1200</m:t>
                    </m:r>
                    <m:r>
                      <m:rPr>
                        <m:sty m:val="p"/>
                      </m:rPr>
                      <a:rPr lang="en-US"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MW</m:t>
                    </m:r>
                  </m:oMath>
                </a14:m>
                <a:r>
                  <a:rPr lang="en-US"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we calculated:</a:t>
                </a:r>
              </a:p>
              <a:p>
                <a:pPr>
                  <a:spcBef>
                    <a:spcPts val="0"/>
                  </a:spcBef>
                  <a:spcAft>
                    <a:spcPts val="600"/>
                  </a:spcAft>
                </a:pPr>
                <a14:m>
                  <m:oMath xmlns:m="http://schemas.openxmlformats.org/officeDocument/2006/math">
                    <m:sSub>
                      <m:sSubPr>
                        <m:ctrlP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292.73 MW; </a:t>
                </a:r>
                <a14:m>
                  <m:oMath xmlns:m="http://schemas.openxmlformats.org/officeDocument/2006/math">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kern="12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496.22</a:t>
                </a:r>
                <a:r>
                  <a:rPr lang="en-US"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MW; </a:t>
                </a:r>
                <a14:m>
                  <m:oMath xmlns:m="http://schemas.openxmlformats.org/officeDocument/2006/math">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411.05MW; </a:t>
                </a:r>
                <a14:m>
                  <m:oMath xmlns:m="http://schemas.openxmlformats.org/officeDocument/2006/math">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𝜆</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=66.547</m:t>
                    </m:r>
                  </m:oMath>
                </a14:m>
                <a:r>
                  <a:rPr lang="en-US"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$/MWh</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600"/>
                  </a:spcAft>
                </a:pPr>
                <a:r>
                  <a:rPr lang="en-US"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This is not a feasible solution</a:t>
                </a:r>
              </a:p>
              <a:p>
                <a:pPr>
                  <a:spcBef>
                    <a:spcPts val="0"/>
                  </a:spcBef>
                  <a:spcAft>
                    <a:spcPts val="600"/>
                  </a:spcAft>
                </a:pPr>
                <a:r>
                  <a:rPr lang="en-US" dirty="0">
                    <a:latin typeface="Calibri" panose="020F0502020204030204" pitchFamily="34" charset="0"/>
                    <a:ea typeface="Calibri" panose="020F0502020204030204" pitchFamily="34" charset="0"/>
                    <a:cs typeface="Times New Roman" panose="02020603050405020304" pitchFamily="18" charset="0"/>
                  </a:rPr>
                  <a:t>Set </a:t>
                </a:r>
                <a14:m>
                  <m:oMath xmlns:m="http://schemas.openxmlformats.org/officeDocument/2006/math">
                    <m:sSub>
                      <m:sSubPr>
                        <m:ctrlPr>
                          <a:rPr lang="en-US" i="1" kern="12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b="0" i="1" kern="12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450</m:t>
                    </m:r>
                  </m:oMath>
                </a14:m>
                <a:r>
                  <a:rPr lang="en-US"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MW</a:t>
                </a:r>
              </a:p>
              <a:p>
                <a:pPr>
                  <a:spcBef>
                    <a:spcPts val="0"/>
                  </a:spcBef>
                  <a:spcAft>
                    <a:spcPts val="600"/>
                  </a:spcAft>
                </a:pP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𝑛𝑒𝑡</m:t>
                        </m:r>
                      </m:sub>
                    </m:sSub>
                    <m:r>
                      <a:rPr lang="en-US" i="1">
                        <a:latin typeface="Cambria Math" panose="02040503050406030204" pitchFamily="18" charset="0"/>
                      </a:rPr>
                      <m:t>=</m:t>
                    </m:r>
                    <m:r>
                      <a:rPr lang="en-US" b="0" i="1" smtClean="0">
                        <a:latin typeface="Cambria Math" panose="02040503050406030204" pitchFamily="18" charset="0"/>
                      </a:rPr>
                      <m:t>12</m:t>
                    </m:r>
                    <m:r>
                      <a:rPr lang="en-US" i="1">
                        <a:latin typeface="Cambria Math" panose="02040503050406030204" pitchFamily="18" charset="0"/>
                      </a:rPr>
                      <m:t>00−</m:t>
                    </m:r>
                    <m:r>
                      <a:rPr lang="en-US" b="0" i="1" smtClean="0">
                        <a:latin typeface="Cambria Math" panose="02040503050406030204" pitchFamily="18" charset="0"/>
                      </a:rPr>
                      <m:t>45</m:t>
                    </m:r>
                    <m:r>
                      <a:rPr lang="en-US" i="1">
                        <a:latin typeface="Cambria Math" panose="02040503050406030204" pitchFamily="18" charset="0"/>
                      </a:rPr>
                      <m:t>0=</m:t>
                    </m:r>
                    <m:r>
                      <a:rPr lang="en-US" b="0" i="1" smtClean="0">
                        <a:latin typeface="Cambria Math" panose="02040503050406030204" pitchFamily="18" charset="0"/>
                      </a:rPr>
                      <m:t>75</m:t>
                    </m:r>
                    <m:r>
                      <a:rPr lang="en-US" i="1">
                        <a:latin typeface="Cambria Math" panose="02040503050406030204" pitchFamily="18" charset="0"/>
                      </a:rPr>
                      <m:t>0</m:t>
                    </m:r>
                    <m:r>
                      <m:rPr>
                        <m:sty m:val="p"/>
                      </m:rPr>
                      <a:rPr lang="en-US">
                        <a:latin typeface="Cambria Math" panose="02040503050406030204" pitchFamily="18" charset="0"/>
                      </a:rPr>
                      <m:t>MW</m:t>
                    </m:r>
                  </m:oMath>
                </a14:m>
                <a:r>
                  <a:rPr lang="en-US"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to be supplied by units 1 and 3</a:t>
                </a:r>
              </a:p>
              <a:p>
                <a:endParaRPr lang="en-US" dirty="0"/>
              </a:p>
            </p:txBody>
          </p:sp>
        </mc:Choice>
        <mc:Fallback xmlns="">
          <p:sp>
            <p:nvSpPr>
              <p:cNvPr id="4" name="Content Placeholder 3">
                <a:extLst>
                  <a:ext uri="{FF2B5EF4-FFF2-40B4-BE49-F238E27FC236}">
                    <a16:creationId xmlns:a16="http://schemas.microsoft.com/office/drawing/2014/main" id="{8828BD5C-8312-91CC-0660-4480B550ADFE}"/>
                  </a:ext>
                </a:extLst>
              </p:cNvPr>
              <p:cNvSpPr>
                <a:spLocks noGrp="1" noRot="1" noChangeAspect="1" noMove="1" noResize="1" noEditPoints="1" noAdjustHandles="1" noChangeArrowheads="1" noChangeShapeType="1" noTextEdit="1"/>
              </p:cNvSpPr>
              <p:nvPr>
                <p:ph sz="quarter" idx="12"/>
              </p:nvPr>
            </p:nvSpPr>
            <p:spPr>
              <a:blipFill>
                <a:blip r:embed="rId2"/>
                <a:stretch>
                  <a:fillRect l="-829" t="-1072"/>
                </a:stretch>
              </a:blipFill>
            </p:spPr>
            <p:txBody>
              <a:bodyPr/>
              <a:lstStyle/>
              <a:p>
                <a:r>
                  <a:rPr lang="en-US">
                    <a:noFill/>
                  </a:rPr>
                  <a:t> </a:t>
                </a:r>
              </a:p>
            </p:txBody>
          </p:sp>
        </mc:Fallback>
      </mc:AlternateContent>
    </p:spTree>
    <p:extLst>
      <p:ext uri="{BB962C8B-B14F-4D97-AF65-F5344CB8AC3E}">
        <p14:creationId xmlns:p14="http://schemas.microsoft.com/office/powerpoint/2010/main" val="2034067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2D42D5-8D03-8D4D-B876-F209E524EF2B}"/>
              </a:ext>
            </a:extLst>
          </p:cNvPr>
          <p:cNvSpPr>
            <a:spLocks noGrp="1"/>
          </p:cNvSpPr>
          <p:nvPr>
            <p:ph type="body" sz="quarter" idx="10"/>
          </p:nvPr>
        </p:nvSpPr>
        <p:spPr/>
        <p:txBody>
          <a:bodyPr>
            <a:normAutofit fontScale="92500"/>
          </a:bodyPr>
          <a:lstStyle/>
          <a:p>
            <a:r>
              <a:rPr lang="en-US" dirty="0"/>
              <a:t>Example 6.5: Effect of generator limits on economic dispatch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828BD5C-8312-91CC-0660-4480B550ADFE}"/>
                  </a:ext>
                </a:extLst>
              </p:cNvPr>
              <p:cNvSpPr>
                <a:spLocks noGrp="1"/>
              </p:cNvSpPr>
              <p:nvPr>
                <p:ph sz="quarter" idx="12"/>
              </p:nvPr>
            </p:nvSpPr>
            <p:spPr/>
            <p:txBody>
              <a:bodyPr/>
              <a:lstStyle/>
              <a:p>
                <a:r>
                  <a:rPr lang="en-US" b="0" dirty="0"/>
                  <a:t>Optimally dispatch </a:t>
                </a:r>
                <a14:m>
                  <m:oMath xmlns:m="http://schemas.openxmlformats.org/officeDocument/2006/math">
                    <m:r>
                      <a:rPr lang="en-US" b="0" i="1" smtClean="0">
                        <a:latin typeface="Cambria Math" panose="02040503050406030204" pitchFamily="18" charset="0"/>
                      </a:rPr>
                      <m:t>75</m:t>
                    </m:r>
                    <m:r>
                      <a:rPr lang="en-US" i="1">
                        <a:latin typeface="Cambria Math" panose="02040503050406030204" pitchFamily="18" charset="0"/>
                      </a:rPr>
                      <m:t>0</m:t>
                    </m:r>
                    <m:r>
                      <m:rPr>
                        <m:sty m:val="p"/>
                      </m:rPr>
                      <a:rPr lang="en-US">
                        <a:latin typeface="Cambria Math" panose="02040503050406030204" pitchFamily="18" charset="0"/>
                      </a:rPr>
                      <m:t>MW</m:t>
                    </m:r>
                  </m:oMath>
                </a14:m>
                <a:r>
                  <a:rPr lang="en-US"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with units 1 and 3</a:t>
                </a:r>
              </a:p>
              <a:p>
                <a:pPr marL="300038" lvl="1" indent="0">
                  <a:buNone/>
                </a:pPr>
                <a14:m>
                  <m:oMath xmlns:m="http://schemas.openxmlformats.org/officeDocument/2006/math">
                    <m:r>
                      <a:rPr lang="en-US" i="1">
                        <a:latin typeface="Cambria Math" panose="02040503050406030204" pitchFamily="18" charset="0"/>
                      </a:rPr>
                      <m:t>𝜆</m:t>
                    </m:r>
                    <m:r>
                      <a:rPr lang="en-US" i="1">
                        <a:latin typeface="Cambria Math" panose="02040503050406030204" pitchFamily="18" charset="0"/>
                      </a:rPr>
                      <m:t>=70.353</m:t>
                    </m:r>
                  </m:oMath>
                </a14:m>
                <a:r>
                  <a:rPr lang="en-US" dirty="0"/>
                  <a:t> $/MWh</a:t>
                </a:r>
              </a:p>
              <a:p>
                <a:pPr marL="300038"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311. 76 MW</a:t>
                </a:r>
              </a:p>
              <a:p>
                <a:pPr marL="300038"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3</m:t>
                        </m:r>
                      </m:sub>
                    </m:sSub>
                    <m:r>
                      <a:rPr lang="en-US" i="1">
                        <a:latin typeface="Cambria Math" panose="02040503050406030204" pitchFamily="18" charset="0"/>
                      </a:rPr>
                      <m:t>=</m:t>
                    </m:r>
                  </m:oMath>
                </a14:m>
                <a:r>
                  <a:rPr lang="en-US" dirty="0"/>
                  <a:t> 438.24 MW </a:t>
                </a:r>
              </a:p>
              <a:p>
                <a:pPr marL="300038"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r>
                      <a:rPr lang="en-US" i="1">
                        <a:latin typeface="Cambria Math" panose="02040503050406030204" pitchFamily="18" charset="0"/>
                      </a:rPr>
                      <m:t>=450</m:t>
                    </m:r>
                    <m:r>
                      <m:rPr>
                        <m:sty m:val="p"/>
                      </m:rPr>
                      <a:rPr lang="en-US">
                        <a:latin typeface="Cambria Math" panose="02040503050406030204" pitchFamily="18" charset="0"/>
                      </a:rPr>
                      <m:t>MW</m:t>
                    </m:r>
                  </m:oMath>
                </a14:m>
                <a:r>
                  <a:rPr lang="en-US" dirty="0"/>
                  <a:t> </a:t>
                </a:r>
              </a:p>
              <a:p>
                <a:pPr marL="300038" lvl="1" indent="0">
                  <a:buNone/>
                </a:pPr>
                <a14:m>
                  <m:oMath xmlns:m="http://schemas.openxmlformats.org/officeDocument/2006/math">
                    <m:r>
                      <a:rPr lang="en-US" i="1">
                        <a:latin typeface="Cambria Math" panose="02040503050406030204" pitchFamily="18" charset="0"/>
                      </a:rPr>
                      <m:t>𝐶</m:t>
                    </m:r>
                    <m:r>
                      <a:rPr lang="en-US" i="1">
                        <a:latin typeface="Cambria Math" panose="02040503050406030204" pitchFamily="18" charset="0"/>
                      </a:rPr>
                      <m:t>= </m:t>
                    </m:r>
                  </m:oMath>
                </a14:m>
                <a:r>
                  <a:rPr lang="en-US" dirty="0"/>
                  <a:t>$60,451.47</a:t>
                </a:r>
                <a:r>
                  <a:rPr lang="en-US" dirty="0">
                    <a:effectLst/>
                  </a:rPr>
                  <a:t> </a:t>
                </a:r>
              </a:p>
              <a:p>
                <a:r>
                  <a:rPr lang="en-US" dirty="0"/>
                  <a:t>Calculate the marginal cost of each unit at this optimum;</a:t>
                </a:r>
              </a:p>
              <a:p>
                <a:pPr marL="342900" lvl="1" indent="0">
                  <a:buNone/>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e>
                        </m:d>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3</m:t>
                                </m:r>
                              </m:sub>
                            </m:sSub>
                          </m:e>
                        </m:d>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3</m:t>
                            </m:r>
                          </m:sub>
                        </m:sSub>
                      </m:den>
                    </m:f>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=70.353</m:t>
                    </m:r>
                    <m:r>
                      <a:rPr lang="en-US">
                        <a:latin typeface="Cambria Math" panose="02040503050406030204" pitchFamily="18" charset="0"/>
                      </a:rPr>
                      <m:t>  $/</m:t>
                    </m:r>
                    <m:r>
                      <m:rPr>
                        <m:sty m:val="p"/>
                      </m:rPr>
                      <a:rPr lang="en-US">
                        <a:latin typeface="Cambria Math" panose="02040503050406030204" pitchFamily="18" charset="0"/>
                      </a:rPr>
                      <m:t>MWh</m:t>
                    </m:r>
                  </m:oMath>
                </a14:m>
                <a:r>
                  <a:rPr lang="en-US"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p>
                <a:pPr marL="342900" lvl="1" indent="0">
                  <a:buNone/>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e>
                        </m:d>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den>
                    </m:f>
                    <m:r>
                      <a:rPr lang="en-US" i="1">
                        <a:latin typeface="Cambria Math" panose="02040503050406030204" pitchFamily="18" charset="0"/>
                      </a:rPr>
                      <m:t>=61.00 </m:t>
                    </m:r>
                    <m:r>
                      <a:rPr lang="en-US">
                        <a:latin typeface="Cambria Math" panose="02040503050406030204" pitchFamily="18" charset="0"/>
                      </a:rPr>
                      <m:t>$/</m:t>
                    </m:r>
                    <m:r>
                      <m:rPr>
                        <m:sty m:val="p"/>
                      </m:rPr>
                      <a:rPr lang="en-US">
                        <a:latin typeface="Cambria Math" panose="02040503050406030204" pitchFamily="18" charset="0"/>
                      </a:rPr>
                      <m:t>MWh</m:t>
                    </m:r>
                  </m:oMath>
                </a14:m>
                <a:r>
                  <a:rPr lang="en-US" dirty="0"/>
                  <a:t> </a:t>
                </a:r>
              </a:p>
              <a:p>
                <a:r>
                  <a:rPr lang="en-US" dirty="0"/>
                  <a:t>All the units no longer operate at the same marginal cost</a:t>
                </a:r>
              </a:p>
              <a:p>
                <a:r>
                  <a:rPr lang="en-US" dirty="0"/>
                  <a:t>Producing more power with unit 2 would reduce the total cost but is not possible</a:t>
                </a:r>
              </a:p>
            </p:txBody>
          </p:sp>
        </mc:Choice>
        <mc:Fallback xmlns="">
          <p:sp>
            <p:nvSpPr>
              <p:cNvPr id="4" name="Content Placeholder 3">
                <a:extLst>
                  <a:ext uri="{FF2B5EF4-FFF2-40B4-BE49-F238E27FC236}">
                    <a16:creationId xmlns:a16="http://schemas.microsoft.com/office/drawing/2014/main" id="{8828BD5C-8312-91CC-0660-4480B550ADFE}"/>
                  </a:ext>
                </a:extLst>
              </p:cNvPr>
              <p:cNvSpPr>
                <a:spLocks noGrp="1" noRot="1" noChangeAspect="1" noMove="1" noResize="1" noEditPoints="1" noAdjustHandles="1" noChangeArrowheads="1" noChangeShapeType="1" noTextEdit="1"/>
              </p:cNvSpPr>
              <p:nvPr>
                <p:ph sz="quarter" idx="12"/>
              </p:nvPr>
            </p:nvSpPr>
            <p:spPr>
              <a:blipFill>
                <a:blip r:embed="rId2"/>
                <a:stretch>
                  <a:fillRect l="-829" t="-804" b="-7239"/>
                </a:stretch>
              </a:blipFill>
            </p:spPr>
            <p:txBody>
              <a:bodyPr/>
              <a:lstStyle/>
              <a:p>
                <a:r>
                  <a:rPr lang="en-US">
                    <a:noFill/>
                  </a:rPr>
                  <a:t> </a:t>
                </a:r>
              </a:p>
            </p:txBody>
          </p:sp>
        </mc:Fallback>
      </mc:AlternateContent>
    </p:spTree>
    <p:extLst>
      <p:ext uri="{BB962C8B-B14F-4D97-AF65-F5344CB8AC3E}">
        <p14:creationId xmlns:p14="http://schemas.microsoft.com/office/powerpoint/2010/main" val="8497613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2D42D5-8D03-8D4D-B876-F209E524EF2B}"/>
              </a:ext>
            </a:extLst>
          </p:cNvPr>
          <p:cNvSpPr>
            <a:spLocks noGrp="1"/>
          </p:cNvSpPr>
          <p:nvPr>
            <p:ph type="body" sz="quarter" idx="10"/>
          </p:nvPr>
        </p:nvSpPr>
        <p:spPr/>
        <p:txBody>
          <a:bodyPr>
            <a:normAutofit fontScale="92500"/>
          </a:bodyPr>
          <a:lstStyle/>
          <a:p>
            <a:r>
              <a:rPr lang="en-US" dirty="0"/>
              <a:t>Example 6.6: Effect of generator limits on economic dispatch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828BD5C-8312-91CC-0660-4480B550ADFE}"/>
                  </a:ext>
                </a:extLst>
              </p:cNvPr>
              <p:cNvSpPr>
                <a:spLocks noGrp="1"/>
              </p:cNvSpPr>
              <p:nvPr>
                <p:ph sz="quarter" idx="12"/>
              </p:nvPr>
            </p:nvSpPr>
            <p:spPr/>
            <p:txBody>
              <a:bodyPr/>
              <a:lstStyle/>
              <a:p>
                <a:r>
                  <a:rPr lang="en-US" dirty="0"/>
                  <a:t>Same thermal and renewable generating units as in Example 6.4</a:t>
                </a:r>
              </a:p>
              <a:p>
                <a:r>
                  <a:rPr lang="en-US" dirty="0"/>
                  <a:t>Limits on the thermal units:</a:t>
                </a:r>
              </a:p>
              <a:p>
                <a:pPr marL="300038" lvl="1" indent="0">
                  <a:spcBef>
                    <a:spcPts val="0"/>
                  </a:spcBef>
                  <a:spcAft>
                    <a:spcPts val="600"/>
                  </a:spcAft>
                  <a:buNone/>
                </a:pPr>
                <a14:m>
                  <m:oMath xmlns:m="http://schemas.openxmlformats.org/officeDocument/2006/math">
                    <m:r>
                      <a:rPr lang="en-US" sz="2400" i="1">
                        <a:latin typeface="Cambria Math" panose="02040503050406030204" pitchFamily="18" charset="0"/>
                        <a:ea typeface="Times New Roman" panose="02020603050405020304" pitchFamily="18" charset="0"/>
                        <a:cs typeface="Times New Roman" panose="02020603050405020304" pitchFamily="18" charset="0"/>
                      </a:rPr>
                      <m:t>200≤</m:t>
                    </m:r>
                    <m:sSub>
                      <m:sSubPr>
                        <m:ctrlPr>
                          <a:rPr lang="en-US" sz="24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400" i="1">
                            <a:latin typeface="Cambria Math" panose="02040503050406030204" pitchFamily="18" charset="0"/>
                            <a:ea typeface="Times New Roman" panose="02020603050405020304" pitchFamily="18" charset="0"/>
                            <a:cs typeface="Times New Roman" panose="02020603050405020304" pitchFamily="18" charset="0"/>
                          </a:rPr>
                          <m:t>1</m:t>
                        </m:r>
                      </m:sub>
                    </m:sSub>
                    <m:r>
                      <a:rPr lang="en-US" sz="2400" i="1">
                        <a:latin typeface="Cambria Math" panose="02040503050406030204" pitchFamily="18" charset="0"/>
                        <a:ea typeface="Times New Roman" panose="02020603050405020304" pitchFamily="18" charset="0"/>
                        <a:cs typeface="Times New Roman" panose="02020603050405020304" pitchFamily="18" charset="0"/>
                      </a:rPr>
                      <m:t>≤500</m:t>
                    </m:r>
                  </m:oMath>
                </a14:m>
                <a:r>
                  <a:rPr lang="en-US" sz="2400" dirty="0">
                    <a:latin typeface="Calibri" panose="020F0502020204030204" pitchFamily="34" charset="0"/>
                    <a:ea typeface="Times New Roman" panose="02020603050405020304" pitchFamily="18" charset="0"/>
                    <a:cs typeface="Times New Roman" panose="02020603050405020304" pitchFamily="18" charset="0"/>
                  </a:rPr>
                  <a:t> MW</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00038" lvl="1" indent="0">
                  <a:spcBef>
                    <a:spcPts val="0"/>
                  </a:spcBef>
                  <a:spcAft>
                    <a:spcPts val="600"/>
                  </a:spcAft>
                  <a:buNone/>
                </a:pPr>
                <a14:m>
                  <m:oMath xmlns:m="http://schemas.openxmlformats.org/officeDocument/2006/math">
                    <m:r>
                      <a:rPr lang="en-US" sz="2400" i="1">
                        <a:latin typeface="Cambria Math" panose="02040503050406030204" pitchFamily="18" charset="0"/>
                        <a:ea typeface="Times New Roman" panose="02020603050405020304" pitchFamily="18" charset="0"/>
                        <a:cs typeface="Times New Roman" panose="02020603050405020304" pitchFamily="18" charset="0"/>
                      </a:rPr>
                      <m:t>200≤</m:t>
                    </m:r>
                    <m:sSub>
                      <m:sSubPr>
                        <m:ctrlPr>
                          <a:rPr lang="en-US" sz="24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400" i="1">
                            <a:latin typeface="Cambria Math" panose="02040503050406030204" pitchFamily="18" charset="0"/>
                            <a:ea typeface="Times New Roman" panose="02020603050405020304" pitchFamily="18" charset="0"/>
                            <a:cs typeface="Times New Roman" panose="02020603050405020304" pitchFamily="18" charset="0"/>
                          </a:rPr>
                          <m:t>2</m:t>
                        </m:r>
                      </m:sub>
                    </m:sSub>
                    <m:r>
                      <a:rPr lang="en-US" sz="2400" i="1">
                        <a:latin typeface="Cambria Math" panose="02040503050406030204" pitchFamily="18" charset="0"/>
                        <a:ea typeface="Times New Roman" panose="02020603050405020304" pitchFamily="18" charset="0"/>
                        <a:cs typeface="Times New Roman" panose="02020603050405020304" pitchFamily="18" charset="0"/>
                      </a:rPr>
                      <m:t>≤450</m:t>
                    </m:r>
                  </m:oMath>
                </a14:m>
                <a:r>
                  <a:rPr lang="en-US" sz="2400" dirty="0">
                    <a:latin typeface="Calibri" panose="020F0502020204030204" pitchFamily="34" charset="0"/>
                    <a:ea typeface="Times New Roman" panose="02020603050405020304" pitchFamily="18" charset="0"/>
                    <a:cs typeface="Times New Roman" panose="02020603050405020304" pitchFamily="18" charset="0"/>
                  </a:rPr>
                  <a:t> MW</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00038" lvl="1" indent="0">
                  <a:spcBef>
                    <a:spcPts val="0"/>
                  </a:spcBef>
                  <a:spcAft>
                    <a:spcPts val="600"/>
                  </a:spcAft>
                  <a:buNone/>
                </a:pPr>
                <a14:m>
                  <m:oMath xmlns:m="http://schemas.openxmlformats.org/officeDocument/2006/math">
                    <m:r>
                      <a:rPr lang="en-US" sz="2400" i="1">
                        <a:latin typeface="Cambria Math" panose="02040503050406030204" pitchFamily="18" charset="0"/>
                        <a:ea typeface="Times New Roman" panose="02020603050405020304" pitchFamily="18" charset="0"/>
                        <a:cs typeface="Times New Roman" panose="02020603050405020304" pitchFamily="18" charset="0"/>
                      </a:rPr>
                      <m:t>150≤</m:t>
                    </m:r>
                    <m:sSub>
                      <m:sSubPr>
                        <m:ctrlPr>
                          <a:rPr lang="en-US" sz="24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400" i="1">
                            <a:latin typeface="Cambria Math" panose="02040503050406030204" pitchFamily="18" charset="0"/>
                            <a:ea typeface="Times New Roman" panose="02020603050405020304" pitchFamily="18" charset="0"/>
                            <a:cs typeface="Times New Roman" panose="02020603050405020304" pitchFamily="18" charset="0"/>
                          </a:rPr>
                          <m:t>3</m:t>
                        </m:r>
                      </m:sub>
                    </m:sSub>
                    <m:r>
                      <a:rPr lang="en-US" sz="2400" i="1">
                        <a:latin typeface="Cambria Math" panose="02040503050406030204" pitchFamily="18" charset="0"/>
                        <a:ea typeface="Times New Roman" panose="02020603050405020304" pitchFamily="18" charset="0"/>
                        <a:cs typeface="Times New Roman" panose="02020603050405020304" pitchFamily="18" charset="0"/>
                      </a:rPr>
                      <m:t>≤500</m:t>
                    </m:r>
                  </m:oMath>
                </a14:m>
                <a:r>
                  <a:rPr lang="en-US" sz="2400" dirty="0">
                    <a:latin typeface="Calibri" panose="020F0502020204030204" pitchFamily="34" charset="0"/>
                    <a:ea typeface="Times New Roman" panose="02020603050405020304" pitchFamily="18" charset="0"/>
                    <a:cs typeface="Times New Roman" panose="02020603050405020304" pitchFamily="18" charset="0"/>
                  </a:rPr>
                  <a:t> MW</a:t>
                </a:r>
              </a:p>
              <a:p>
                <a:pPr>
                  <a:spcBef>
                    <a:spcPts val="0"/>
                  </a:spcBef>
                  <a:spcAft>
                    <a:spcPts val="600"/>
                  </a:spcAft>
                </a:pPr>
                <a:r>
                  <a:rPr lang="en-US" dirty="0">
                    <a:latin typeface="Calibri" panose="020F0502020204030204" pitchFamily="34" charset="0"/>
                    <a:ea typeface="Calibri" panose="020F0502020204030204" pitchFamily="34" charset="0"/>
                    <a:cs typeface="Times New Roman" panose="02020603050405020304" pitchFamily="18" charset="0"/>
                  </a:rPr>
                  <a:t>In Example 6.4,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𝑛𝑒𝑡</m:t>
                        </m:r>
                      </m:sub>
                    </m:sSub>
                    <m:r>
                      <a:rPr lang="en-US" i="1">
                        <a:latin typeface="Cambria Math" panose="02040503050406030204" pitchFamily="18" charset="0"/>
                      </a:rPr>
                      <m:t>=800−200=600</m:t>
                    </m:r>
                    <m:r>
                      <m:rPr>
                        <m:sty m:val="p"/>
                      </m:rPr>
                      <a:rPr lang="en-US">
                        <a:latin typeface="Cambria Math" panose="02040503050406030204" pitchFamily="18" charset="0"/>
                      </a:rPr>
                      <m:t>MW</m:t>
                    </m:r>
                  </m:oMath>
                </a14:m>
                <a:r>
                  <a:rPr lang="en-US" dirty="0"/>
                  <a:t>, we found:</a:t>
                </a:r>
              </a:p>
              <a:p>
                <a:pPr>
                  <a:spcBef>
                    <a:spcPts val="0"/>
                  </a:spcBef>
                  <a:spcAft>
                    <a:spcPts val="600"/>
                  </a:spcAft>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a:t>
                </a:r>
                <a:r>
                  <a:rPr lang="en-US" dirty="0">
                    <a:solidFill>
                      <a:srgbClr val="FF0000"/>
                    </a:solidFill>
                  </a:rPr>
                  <a:t>146.22</a:t>
                </a:r>
                <a:r>
                  <a:rPr lang="en-US" dirty="0"/>
                  <a:t> MW;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252.03 MW;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3</m:t>
                        </m:r>
                      </m:sub>
                    </m:sSub>
                    <m:r>
                      <a:rPr lang="en-US" i="1">
                        <a:latin typeface="Cambria Math" panose="02040503050406030204" pitchFamily="18" charset="0"/>
                      </a:rPr>
                      <m:t>=</m:t>
                    </m:r>
                  </m:oMath>
                </a14:m>
                <a:r>
                  <a:rPr lang="en-US" dirty="0"/>
                  <a:t> 201.74 MW</a:t>
                </a:r>
              </a:p>
              <a:p>
                <a:pPr>
                  <a:spcBef>
                    <a:spcPts val="0"/>
                  </a:spcBef>
                  <a:spcAft>
                    <a:spcPts val="600"/>
                  </a:spcAft>
                </a:pPr>
                <a:r>
                  <a:rPr lang="en-US" dirty="0">
                    <a:latin typeface="Calibri" panose="020F0502020204030204" pitchFamily="34" charset="0"/>
                    <a:ea typeface="Calibri" panose="020F0502020204030204" pitchFamily="34" charset="0"/>
                    <a:cs typeface="Times New Roman" panose="02020603050405020304" pitchFamily="18" charset="0"/>
                  </a:rPr>
                  <a:t>Infeasible solution</a:t>
                </a:r>
              </a:p>
              <a:p>
                <a:pPr>
                  <a:spcBef>
                    <a:spcPts val="0"/>
                  </a:spcBef>
                  <a:spcAft>
                    <a:spcPts val="600"/>
                  </a:spcAft>
                </a:pPr>
                <a:r>
                  <a:rPr lang="en-US" dirty="0">
                    <a:latin typeface="Calibri" panose="020F0502020204030204" pitchFamily="34" charset="0"/>
                    <a:ea typeface="Calibri" panose="020F0502020204030204" pitchFamily="34" charset="0"/>
                    <a:cs typeface="Times New Roman" panose="02020603050405020304" pitchFamily="18" charset="0"/>
                  </a:rPr>
                  <a:t>Set </a:t>
                </a:r>
                <a14:m>
                  <m:oMath xmlns:m="http://schemas.openxmlformats.org/officeDocument/2006/math">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𝑃</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20</m:t>
                    </m:r>
                    <m:r>
                      <a:rPr lang="en-US" i="1">
                        <a:latin typeface="Cambria Math" panose="02040503050406030204" pitchFamily="18" charset="0"/>
                        <a:ea typeface="Times New Roman" panose="02020603050405020304" pitchFamily="18" charset="0"/>
                        <a:cs typeface="Times New Roman" panose="02020603050405020304" pitchFamily="18" charset="0"/>
                      </a:rPr>
                      <m:t>0</m:t>
                    </m:r>
                  </m:oMath>
                </a14:m>
                <a:r>
                  <a:rPr lang="en-US" dirty="0">
                    <a:latin typeface="Calibri" panose="020F0502020204030204" pitchFamily="34" charset="0"/>
                    <a:ea typeface="Times New Roman" panose="02020603050405020304" pitchFamily="18" charset="0"/>
                    <a:cs typeface="Times New Roman" panose="02020603050405020304" pitchFamily="18" charset="0"/>
                  </a:rPr>
                  <a:t> MW</a:t>
                </a:r>
              </a:p>
              <a:p>
                <a:pPr>
                  <a:spcBef>
                    <a:spcPts val="0"/>
                  </a:spcBef>
                  <a:spcAft>
                    <a:spcPts val="600"/>
                  </a:spcAft>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𝑛𝑒𝑡</m:t>
                        </m:r>
                      </m:sub>
                    </m:sSub>
                    <m:r>
                      <a:rPr lang="en-US" i="1">
                        <a:latin typeface="Cambria Math" panose="02040503050406030204" pitchFamily="18" charset="0"/>
                      </a:rPr>
                      <m:t>=</m:t>
                    </m:r>
                    <m:r>
                      <a:rPr lang="en-US" b="0" i="1" smtClean="0">
                        <a:latin typeface="Cambria Math" panose="02040503050406030204" pitchFamily="18" charset="0"/>
                      </a:rPr>
                      <m:t>8</m:t>
                    </m:r>
                    <m:r>
                      <a:rPr lang="en-US" i="1">
                        <a:latin typeface="Cambria Math" panose="02040503050406030204" pitchFamily="18" charset="0"/>
                      </a:rPr>
                      <m:t>00−</m:t>
                    </m:r>
                    <m:r>
                      <a:rPr lang="en-US" b="0" i="1" smtClean="0">
                        <a:latin typeface="Cambria Math" panose="02040503050406030204" pitchFamily="18" charset="0"/>
                      </a:rPr>
                      <m:t>20</m:t>
                    </m:r>
                    <m:r>
                      <a:rPr lang="en-US" i="1">
                        <a:latin typeface="Cambria Math" panose="02040503050406030204" pitchFamily="18" charset="0"/>
                      </a:rPr>
                      <m:t>0</m:t>
                    </m:r>
                    <m:r>
                      <a:rPr lang="en-US" b="0" i="1" smtClean="0">
                        <a:latin typeface="Cambria Math" panose="02040503050406030204" pitchFamily="18" charset="0"/>
                      </a:rPr>
                      <m:t>−200</m:t>
                    </m:r>
                    <m:r>
                      <a:rPr lang="en-US" i="1">
                        <a:latin typeface="Cambria Math" panose="02040503050406030204" pitchFamily="18" charset="0"/>
                      </a:rPr>
                      <m:t>=</m:t>
                    </m:r>
                    <m:r>
                      <a:rPr lang="en-US" b="0" i="1" smtClean="0">
                        <a:latin typeface="Cambria Math" panose="02040503050406030204" pitchFamily="18" charset="0"/>
                      </a:rPr>
                      <m:t>40</m:t>
                    </m:r>
                    <m:r>
                      <a:rPr lang="en-US" i="1">
                        <a:latin typeface="Cambria Math" panose="02040503050406030204" pitchFamily="18" charset="0"/>
                      </a:rPr>
                      <m:t>0</m:t>
                    </m:r>
                    <m:r>
                      <m:rPr>
                        <m:sty m:val="p"/>
                      </m:rPr>
                      <a:rPr lang="en-US">
                        <a:latin typeface="Cambria Math" panose="02040503050406030204" pitchFamily="18" charset="0"/>
                      </a:rPr>
                      <m:t>MW</m:t>
                    </m:r>
                  </m:oMath>
                </a14:m>
                <a:r>
                  <a:rPr lang="en-US" dirty="0">
                    <a:latin typeface="Calibri" panose="020F0502020204030204" pitchFamily="34" charset="0"/>
                    <a:ea typeface="Calibri" panose="020F0502020204030204" pitchFamily="34" charset="0"/>
                    <a:cs typeface="Times New Roman" panose="02020603050405020304" pitchFamily="18" charset="0"/>
                  </a:rPr>
                  <a:t> to be supplied by units 2 and 3</a:t>
                </a:r>
              </a:p>
              <a:p>
                <a:pPr>
                  <a:spcBef>
                    <a:spcPts val="0"/>
                  </a:spcBef>
                  <a:spcAft>
                    <a:spcPts val="600"/>
                  </a:spcAft>
                </a:pPr>
                <a:endParaRPr lang="en-US" dirty="0"/>
              </a:p>
            </p:txBody>
          </p:sp>
        </mc:Choice>
        <mc:Fallback xmlns="">
          <p:sp>
            <p:nvSpPr>
              <p:cNvPr id="4" name="Content Placeholder 3">
                <a:extLst>
                  <a:ext uri="{FF2B5EF4-FFF2-40B4-BE49-F238E27FC236}">
                    <a16:creationId xmlns:a16="http://schemas.microsoft.com/office/drawing/2014/main" id="{8828BD5C-8312-91CC-0660-4480B550ADFE}"/>
                  </a:ext>
                </a:extLst>
              </p:cNvPr>
              <p:cNvSpPr>
                <a:spLocks noGrp="1" noRot="1" noChangeAspect="1" noMove="1" noResize="1" noEditPoints="1" noAdjustHandles="1" noChangeArrowheads="1" noChangeShapeType="1" noTextEdit="1"/>
              </p:cNvSpPr>
              <p:nvPr>
                <p:ph sz="quarter" idx="12"/>
              </p:nvPr>
            </p:nvSpPr>
            <p:spPr>
              <a:blipFill>
                <a:blip r:embed="rId2"/>
                <a:stretch>
                  <a:fillRect l="-829" t="-1072"/>
                </a:stretch>
              </a:blipFill>
            </p:spPr>
            <p:txBody>
              <a:bodyPr/>
              <a:lstStyle/>
              <a:p>
                <a:r>
                  <a:rPr lang="en-US">
                    <a:noFill/>
                  </a:rPr>
                  <a:t> </a:t>
                </a:r>
              </a:p>
            </p:txBody>
          </p:sp>
        </mc:Fallback>
      </mc:AlternateContent>
    </p:spTree>
    <p:extLst>
      <p:ext uri="{BB962C8B-B14F-4D97-AF65-F5344CB8AC3E}">
        <p14:creationId xmlns:p14="http://schemas.microsoft.com/office/powerpoint/2010/main" val="29026818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2D42D5-8D03-8D4D-B876-F209E524EF2B}"/>
              </a:ext>
            </a:extLst>
          </p:cNvPr>
          <p:cNvSpPr>
            <a:spLocks noGrp="1"/>
          </p:cNvSpPr>
          <p:nvPr>
            <p:ph type="body" sz="quarter" idx="10"/>
          </p:nvPr>
        </p:nvSpPr>
        <p:spPr/>
        <p:txBody>
          <a:bodyPr>
            <a:normAutofit fontScale="92500"/>
          </a:bodyPr>
          <a:lstStyle/>
          <a:p>
            <a:r>
              <a:rPr lang="en-US" dirty="0"/>
              <a:t>Example 6.6: Effect of generator limits on economic dispatch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828BD5C-8312-91CC-0660-4480B550ADFE}"/>
                  </a:ext>
                </a:extLst>
              </p:cNvPr>
              <p:cNvSpPr>
                <a:spLocks noGrp="1"/>
              </p:cNvSpPr>
              <p:nvPr>
                <p:ph sz="quarter" idx="12"/>
              </p:nvPr>
            </p:nvSpPr>
            <p:spPr/>
            <p:txBody>
              <a:bodyPr/>
              <a:lstStyle/>
              <a:p>
                <a:r>
                  <a:rPr lang="en-US" b="0" dirty="0"/>
                  <a:t>Optimally dispatch </a:t>
                </a:r>
                <a14:m>
                  <m:oMath xmlns:m="http://schemas.openxmlformats.org/officeDocument/2006/math">
                    <m:r>
                      <a:rPr lang="en-US" i="1">
                        <a:latin typeface="Cambria Math" panose="02040503050406030204" pitchFamily="18" charset="0"/>
                      </a:rPr>
                      <m:t>4</m:t>
                    </m:r>
                    <m:r>
                      <a:rPr lang="en-US" b="0" i="1" smtClean="0">
                        <a:latin typeface="Cambria Math" panose="02040503050406030204" pitchFamily="18" charset="0"/>
                      </a:rPr>
                      <m:t>0</m:t>
                    </m:r>
                    <m:r>
                      <a:rPr lang="en-US" i="1">
                        <a:latin typeface="Cambria Math" panose="02040503050406030204" pitchFamily="18" charset="0"/>
                      </a:rPr>
                      <m:t>0</m:t>
                    </m:r>
                    <m:r>
                      <m:rPr>
                        <m:sty m:val="p"/>
                      </m:rPr>
                      <a:rPr lang="en-US">
                        <a:latin typeface="Cambria Math" panose="02040503050406030204" pitchFamily="18" charset="0"/>
                      </a:rPr>
                      <m:t>MW</m:t>
                    </m:r>
                  </m:oMath>
                </a14:m>
                <a:r>
                  <a:rPr lang="en-US"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with units 2 and 3</a:t>
                </a:r>
              </a:p>
              <a:p>
                <a:pPr marL="300038" lvl="1" indent="0">
                  <a:buNone/>
                </a:pPr>
                <a14:m>
                  <m:oMath xmlns:m="http://schemas.openxmlformats.org/officeDocument/2006/math">
                    <m:r>
                      <a:rPr lang="en-US" sz="2400" i="1">
                        <a:latin typeface="Cambria Math" panose="02040503050406030204" pitchFamily="18" charset="0"/>
                      </a:rPr>
                      <m:t>𝜆</m:t>
                    </m:r>
                    <m:r>
                      <a:rPr lang="en-US" sz="2400" i="1">
                        <a:latin typeface="Cambria Math" panose="02040503050406030204" pitchFamily="18" charset="0"/>
                      </a:rPr>
                      <m:t>=33.769</m:t>
                    </m:r>
                  </m:oMath>
                </a14:m>
                <a:r>
                  <a:rPr lang="en-US" sz="2400" dirty="0"/>
                  <a:t> $/MWh</a:t>
                </a:r>
              </a:p>
              <a:p>
                <a:pPr marL="300038" lvl="1" indent="0">
                  <a:buNone/>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1</m:t>
                        </m:r>
                      </m:sub>
                    </m:sSub>
                    <m:r>
                      <a:rPr lang="en-US" sz="2400" i="1">
                        <a:latin typeface="Cambria Math" panose="02040503050406030204" pitchFamily="18" charset="0"/>
                      </a:rPr>
                      <m:t>=</m:t>
                    </m:r>
                  </m:oMath>
                </a14:m>
                <a:r>
                  <a:rPr lang="en-US" sz="2400" dirty="0"/>
                  <a:t> 200 MW</a:t>
                </a:r>
              </a:p>
              <a:p>
                <a:pPr marL="300038" lvl="1" indent="0">
                  <a:buNone/>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2</m:t>
                        </m:r>
                      </m:sub>
                    </m:sSub>
                    <m:r>
                      <a:rPr lang="en-US" sz="2400" i="1">
                        <a:latin typeface="Cambria Math" panose="02040503050406030204" pitchFamily="18" charset="0"/>
                      </a:rPr>
                      <m:t>=</m:t>
                    </m:r>
                  </m:oMath>
                </a14:m>
                <a:r>
                  <a:rPr lang="en-US" sz="2400" dirty="0"/>
                  <a:t> 223.08 MW</a:t>
                </a:r>
              </a:p>
              <a:p>
                <a:pPr marL="300038" lvl="1" indent="0">
                  <a:buNone/>
                </a:pP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3</m:t>
                        </m:r>
                      </m:sub>
                    </m:sSub>
                    <m:r>
                      <a:rPr lang="en-US" sz="2400" i="1">
                        <a:latin typeface="Cambria Math" panose="02040503050406030204" pitchFamily="18" charset="0"/>
                      </a:rPr>
                      <m:t>=</m:t>
                    </m:r>
                  </m:oMath>
                </a14:m>
                <a:r>
                  <a:rPr lang="en-US" sz="2400" dirty="0"/>
                  <a:t> 176.92 MW</a:t>
                </a:r>
                <a:r>
                  <a:rPr lang="en-US" sz="2400" dirty="0">
                    <a:effectLst/>
                  </a:rPr>
                  <a:t> </a:t>
                </a:r>
                <a:endParaRPr lang="en-US" sz="2400" i="1" dirty="0">
                  <a:latin typeface="Cambria Math" panose="02040503050406030204" pitchFamily="18" charset="0"/>
                </a:endParaRPr>
              </a:p>
              <a:p>
                <a:r>
                  <a:rPr lang="en-US" dirty="0"/>
                  <a:t>Calculate the marginal cost of each unit at this optimum;</a:t>
                </a:r>
              </a:p>
              <a:p>
                <a:pPr marL="642937" lvl="2" indent="0">
                  <a:buNone/>
                </a:pP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2</m:t>
                                </m:r>
                              </m:sub>
                            </m:sSub>
                          </m:e>
                        </m:d>
                      </m:num>
                      <m:den>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2</m:t>
                            </m:r>
                          </m:sub>
                        </m:sSub>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3</m:t>
                                </m:r>
                              </m:sub>
                            </m:sSub>
                          </m:e>
                        </m:d>
                      </m:num>
                      <m:den>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3</m:t>
                            </m:r>
                          </m:sub>
                        </m:sSub>
                      </m:den>
                    </m:f>
                    <m:r>
                      <a:rPr lang="en-US" sz="2400" i="1">
                        <a:latin typeface="Cambria Math" panose="02040503050406030204" pitchFamily="18" charset="0"/>
                      </a:rPr>
                      <m:t>=</m:t>
                    </m:r>
                    <m:r>
                      <a:rPr lang="en-US" sz="2400" i="1">
                        <a:latin typeface="Cambria Math" panose="02040503050406030204" pitchFamily="18" charset="0"/>
                      </a:rPr>
                      <m:t>𝜆</m:t>
                    </m:r>
                    <m:r>
                      <a:rPr lang="en-US" sz="2400" i="1">
                        <a:latin typeface="Cambria Math" panose="02040503050406030204" pitchFamily="18" charset="0"/>
                      </a:rPr>
                      <m:t>=33.769</m:t>
                    </m:r>
                    <m:r>
                      <a:rPr lang="en-US" sz="2400">
                        <a:latin typeface="Cambria Math" panose="02040503050406030204" pitchFamily="18" charset="0"/>
                      </a:rPr>
                      <m:t>  $/</m:t>
                    </m:r>
                    <m:r>
                      <m:rPr>
                        <m:sty m:val="p"/>
                      </m:rPr>
                      <a:rPr lang="en-US" sz="2400">
                        <a:latin typeface="Cambria Math" panose="02040503050406030204" pitchFamily="18" charset="0"/>
                      </a:rPr>
                      <m:t>MWh</m:t>
                    </m:r>
                  </m:oMath>
                </a14:m>
                <a:r>
                  <a:rPr lang="en-US" sz="2400" dirty="0"/>
                  <a:t> </a:t>
                </a:r>
              </a:p>
              <a:p>
                <a:pPr marL="642937" lvl="2" indent="0">
                  <a:buNone/>
                </a:pP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1</m:t>
                                </m:r>
                              </m:sub>
                            </m:sSub>
                          </m:e>
                        </m:d>
                      </m:num>
                      <m:den>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1</m:t>
                            </m:r>
                          </m:sub>
                        </m:sSub>
                      </m:den>
                    </m:f>
                    <m:r>
                      <a:rPr lang="en-US" sz="2400" i="1">
                        <a:latin typeface="Cambria Math" panose="02040503050406030204" pitchFamily="18" charset="0"/>
                      </a:rPr>
                      <m:t>=48.00 </m:t>
                    </m:r>
                    <m:r>
                      <a:rPr lang="en-US" sz="2400">
                        <a:latin typeface="Cambria Math" panose="02040503050406030204" pitchFamily="18" charset="0"/>
                      </a:rPr>
                      <m:t>$/</m:t>
                    </m:r>
                    <m:r>
                      <m:rPr>
                        <m:sty m:val="p"/>
                      </m:rPr>
                      <a:rPr lang="en-US" sz="2400">
                        <a:latin typeface="Cambria Math" panose="02040503050406030204" pitchFamily="18" charset="0"/>
                      </a:rPr>
                      <m:t>MWh</m:t>
                    </m:r>
                  </m:oMath>
                </a14:m>
                <a:r>
                  <a:rPr lang="en-US" sz="2400" dirty="0"/>
                  <a:t> </a:t>
                </a:r>
              </a:p>
              <a:p>
                <a:pPr marL="385762" indent="-342900"/>
                <a:r>
                  <a:rPr lang="en-US" dirty="0"/>
                  <a:t>The marginal cost of unit 1 is higher than the system marginal cost because it is at its lower limit and cannot produce any less </a:t>
                </a:r>
              </a:p>
            </p:txBody>
          </p:sp>
        </mc:Choice>
        <mc:Fallback xmlns="">
          <p:sp>
            <p:nvSpPr>
              <p:cNvPr id="4" name="Content Placeholder 3">
                <a:extLst>
                  <a:ext uri="{FF2B5EF4-FFF2-40B4-BE49-F238E27FC236}">
                    <a16:creationId xmlns:a16="http://schemas.microsoft.com/office/drawing/2014/main" id="{8828BD5C-8312-91CC-0660-4480B550ADFE}"/>
                  </a:ext>
                </a:extLst>
              </p:cNvPr>
              <p:cNvSpPr>
                <a:spLocks noGrp="1" noRot="1" noChangeAspect="1" noMove="1" noResize="1" noEditPoints="1" noAdjustHandles="1" noChangeArrowheads="1" noChangeShapeType="1" noTextEdit="1"/>
              </p:cNvSpPr>
              <p:nvPr>
                <p:ph sz="quarter" idx="12"/>
              </p:nvPr>
            </p:nvSpPr>
            <p:spPr>
              <a:blipFill>
                <a:blip r:embed="rId2"/>
                <a:stretch>
                  <a:fillRect l="-829" t="-804" r="-829" b="-5898"/>
                </a:stretch>
              </a:blipFill>
            </p:spPr>
            <p:txBody>
              <a:bodyPr/>
              <a:lstStyle/>
              <a:p>
                <a:r>
                  <a:rPr lang="en-US">
                    <a:noFill/>
                  </a:rPr>
                  <a:t> </a:t>
                </a:r>
              </a:p>
            </p:txBody>
          </p:sp>
        </mc:Fallback>
      </mc:AlternateContent>
    </p:spTree>
    <p:extLst>
      <p:ext uri="{BB962C8B-B14F-4D97-AF65-F5344CB8AC3E}">
        <p14:creationId xmlns:p14="http://schemas.microsoft.com/office/powerpoint/2010/main" val="32814466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BF0433-FA17-8842-82C6-2DA8BD493092}"/>
              </a:ext>
            </a:extLst>
          </p:cNvPr>
          <p:cNvSpPr>
            <a:spLocks noGrp="1"/>
          </p:cNvSpPr>
          <p:nvPr>
            <p:ph type="body" sz="quarter" idx="10"/>
          </p:nvPr>
        </p:nvSpPr>
        <p:spPr/>
        <p:txBody>
          <a:bodyPr/>
          <a:lstStyle/>
          <a:p>
            <a:r>
              <a:rPr lang="en-US" dirty="0"/>
              <a:t>Kinetic energy stored in the rotating generators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62B81D8-7B01-D94E-B01D-450F972013F6}"/>
                  </a:ext>
                </a:extLst>
              </p:cNvPr>
              <p:cNvSpPr>
                <a:spLocks noGrp="1"/>
              </p:cNvSpPr>
              <p:nvPr>
                <p:ph sz="quarter" idx="13"/>
              </p:nvPr>
            </p:nvSpPr>
            <p:spPr>
              <a:xfrm>
                <a:off x="6570960" y="1029810"/>
                <a:ext cx="5032156" cy="4321647"/>
              </a:xfrm>
            </p:spPr>
            <p:txBody>
              <a:bodyPr/>
              <a:lstStyle/>
              <a:p>
                <a:pPr marL="0" indent="0">
                  <a:buNone/>
                </a:pPr>
                <a14:m>
                  <m:oMathPara xmlns:m="http://schemas.openxmlformats.org/officeDocument/2006/math">
                    <m:oMathParaPr>
                      <m:jc m:val="center"/>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𝑘𝑖𝑛𝑒𝑡𝑖𝑐</m:t>
                          </m:r>
                        </m:sub>
                      </m:sSub>
                      <m:r>
                        <a:rPr lang="en-US">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den>
                      </m:f>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𝑔</m:t>
                          </m:r>
                          <m:r>
                            <a:rPr lang="en-US">
                              <a:latin typeface="Cambria Math" panose="02040503050406030204" pitchFamily="18" charset="0"/>
                            </a:rPr>
                            <m:t>∈</m:t>
                          </m:r>
                          <m:r>
                            <a:rPr lang="en-US" i="1">
                              <a:latin typeface="Cambria Math" panose="02040503050406030204" pitchFamily="18" charset="0"/>
                            </a:rPr>
                            <m:t>𝐺</m:t>
                          </m:r>
                        </m:sub>
                        <m:sup/>
                        <m:e>
                          <m:sSub>
                            <m:sSubPr>
                              <m:ctrlPr>
                                <a:rPr lang="en-US" i="1">
                                  <a:solidFill>
                                    <a:srgbClr val="836967"/>
                                  </a:solidFill>
                                  <a:latin typeface="Cambria Math" panose="02040503050406030204" pitchFamily="18" charset="0"/>
                                </a:rPr>
                              </m:ctrlPr>
                            </m:sSubPr>
                            <m:e>
                              <m:r>
                                <a:rPr lang="en-US">
                                  <a:latin typeface="Cambria Math" panose="02040503050406030204" pitchFamily="18" charset="0"/>
                                </a:rPr>
                                <m:t> </m:t>
                              </m:r>
                              <m:r>
                                <a:rPr lang="en-US" i="1">
                                  <a:latin typeface="Cambria Math" panose="02040503050406030204" pitchFamily="18" charset="0"/>
                                </a:rPr>
                                <m:t>𝐽</m:t>
                              </m:r>
                            </m:e>
                            <m:sub>
                              <m:r>
                                <a:rPr lang="en-US" i="1">
                                  <a:latin typeface="Cambria Math" panose="02040503050406030204" pitchFamily="18" charset="0"/>
                                </a:rPr>
                                <m:t>𝑔</m:t>
                              </m:r>
                            </m:sub>
                          </m:sSub>
                          <m:r>
                            <a:rPr lang="en-US">
                              <a:latin typeface="Cambria Math" panose="02040503050406030204" pitchFamily="18" charset="0"/>
                            </a:rPr>
                            <m:t> </m:t>
                          </m:r>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𝑚𝑔</m:t>
                              </m:r>
                            </m:sub>
                            <m:sup>
                              <m:r>
                                <a:rPr lang="en-US">
                                  <a:latin typeface="Cambria Math" panose="02040503050406030204" pitchFamily="18" charset="0"/>
                                </a:rPr>
                                <m:t>2</m:t>
                              </m:r>
                            </m:sup>
                          </m:sSubSup>
                        </m:e>
                      </m:nary>
                    </m:oMath>
                  </m:oMathPara>
                </a14:m>
                <a:endParaRPr lang="en-US" dirty="0"/>
              </a:p>
              <a:p>
                <a14:m>
                  <m:oMath xmlns:m="http://schemas.openxmlformats.org/officeDocument/2006/math">
                    <m:r>
                      <a:rPr lang="en-US" i="1">
                        <a:latin typeface="Cambria Math" panose="02040503050406030204" pitchFamily="18" charset="0"/>
                      </a:rPr>
                      <m:t>𝐺</m:t>
                    </m:r>
                    <m:r>
                      <a:rPr lang="en-US" b="0" i="1" smtClean="0">
                        <a:latin typeface="Cambria Math" panose="02040503050406030204" pitchFamily="18" charset="0"/>
                      </a:rPr>
                      <m:t>: </m:t>
                    </m:r>
                  </m:oMath>
                </a14:m>
                <a:r>
                  <a:rPr lang="en-US" dirty="0"/>
                  <a:t>set of all synchronous generators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𝐽</m:t>
                        </m:r>
                      </m:e>
                      <m:sub>
                        <m:r>
                          <a:rPr lang="en-US" i="1">
                            <a:latin typeface="Cambria Math" panose="02040503050406030204" pitchFamily="18" charset="0"/>
                          </a:rPr>
                          <m:t>𝑔</m:t>
                        </m:r>
                      </m:sub>
                    </m:sSub>
                  </m:oMath>
                </a14:m>
                <a:r>
                  <a:rPr lang="en-US" dirty="0"/>
                  <a:t> 	moment of inertia of generator </a:t>
                </a:r>
                <a14:m>
                  <m:oMath xmlns:m="http://schemas.openxmlformats.org/officeDocument/2006/math">
                    <m:r>
                      <a:rPr lang="en-US" i="1">
                        <a:latin typeface="Cambria Math" panose="02040503050406030204" pitchFamily="18" charset="0"/>
                      </a:rPr>
                      <m:t>𝑔</m:t>
                    </m:r>
                  </m:oMath>
                </a14:m>
                <a:endParaRPr lang="en-US" dirty="0"/>
              </a:p>
              <a:p>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𝑚𝑔</m:t>
                        </m:r>
                      </m:sub>
                      <m:sup>
                        <m:r>
                          <a:rPr lang="en-US" i="1">
                            <a:latin typeface="Cambria Math" panose="02040503050406030204" pitchFamily="18" charset="0"/>
                          </a:rPr>
                          <m:t>2</m:t>
                        </m:r>
                      </m:sup>
                    </m:sSubSup>
                  </m:oMath>
                </a14:m>
                <a:r>
                  <a:rPr lang="en-US" dirty="0"/>
                  <a:t> square of the mechanical rotational speed of generator </a:t>
                </a:r>
                <a14:m>
                  <m:oMath xmlns:m="http://schemas.openxmlformats.org/officeDocument/2006/math">
                    <m:r>
                      <a:rPr lang="en-US" i="1">
                        <a:latin typeface="Cambria Math" panose="02040503050406030204" pitchFamily="18" charset="0"/>
                      </a:rPr>
                      <m:t>𝑔</m:t>
                    </m:r>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r>
                          <a:rPr lang="en-US" b="0" i="1" smtClean="0">
                            <a:latin typeface="Cambria Math" panose="02040503050406030204" pitchFamily="18" charset="0"/>
                          </a:rPr>
                          <m:t>𝑔</m:t>
                        </m:r>
                      </m:sub>
                    </m:sSub>
                  </m:oMath>
                </a14:m>
                <a:r>
                  <a:rPr lang="en-US" dirty="0"/>
                  <a:t> is proportional to the grid frequency</a:t>
                </a:r>
              </a:p>
              <a:p>
                <a:r>
                  <a:rPr lang="en-US" dirty="0"/>
                  <a:t>A change in frequency results in a change in stored energy:</a:t>
                </a:r>
              </a:p>
              <a:p>
                <a:pPr marL="0" indent="0">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𝑑𝐸</m:t>
                              </m:r>
                            </m:e>
                            <m:sub>
                              <m:r>
                                <a:rPr lang="en-US" i="1">
                                  <a:solidFill>
                                    <a:schemeClr val="tx1"/>
                                  </a:solidFill>
                                  <a:latin typeface="Cambria Math" panose="02040503050406030204" pitchFamily="18" charset="0"/>
                                </a:rPr>
                                <m:t>𝑘𝑖𝑛𝑒𝑡𝑖𝑐</m:t>
                              </m:r>
                            </m:sub>
                          </m:sSub>
                        </m:num>
                        <m:den>
                          <m:r>
                            <a:rPr lang="en-US" b="0" i="1" smtClean="0">
                              <a:solidFill>
                                <a:schemeClr val="tx1"/>
                              </a:solidFill>
                              <a:latin typeface="Cambria Math" panose="02040503050406030204" pitchFamily="18" charset="0"/>
                            </a:rPr>
                            <m:t>𝑑𝑡</m:t>
                          </m:r>
                        </m:den>
                      </m:f>
                      <m:r>
                        <a:rPr lang="en-US">
                          <a:solidFill>
                            <a:schemeClr val="tx1"/>
                          </a:solidFill>
                          <a:latin typeface="Cambria Math" panose="02040503050406030204" pitchFamily="18" charset="0"/>
                        </a:rPr>
                        <m:t>=</m:t>
                      </m:r>
                      <m:nary>
                        <m:naryPr>
                          <m:chr m:val="∑"/>
                          <m:limLoc m:val="undOvr"/>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𝑔</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𝐺</m:t>
                          </m:r>
                        </m:sub>
                        <m:sup/>
                        <m:e>
                          <m:sSub>
                            <m:sSubPr>
                              <m:ctrlPr>
                                <a:rPr lang="en-US" i="1">
                                  <a:solidFill>
                                    <a:schemeClr val="tx1"/>
                                  </a:solidFill>
                                  <a:latin typeface="Cambria Math" panose="02040503050406030204" pitchFamily="18" charset="0"/>
                                </a:rPr>
                              </m:ctrlPr>
                            </m:sSubPr>
                            <m:e>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𝐽</m:t>
                              </m:r>
                            </m:e>
                            <m:sub>
                              <m:r>
                                <a:rPr lang="en-US" i="1">
                                  <a:solidFill>
                                    <a:schemeClr val="tx1"/>
                                  </a:solidFill>
                                  <a:latin typeface="Cambria Math" panose="02040503050406030204" pitchFamily="18" charset="0"/>
                                </a:rPr>
                                <m:t>𝑔</m:t>
                              </m:r>
                            </m:sub>
                          </m:sSub>
                          <m:r>
                            <a:rPr lang="en-US">
                              <a:solidFill>
                                <a:schemeClr val="tx1"/>
                              </a:solidFill>
                              <a:latin typeface="Cambria Math" panose="02040503050406030204" pitchFamily="18" charset="0"/>
                            </a:rPr>
                            <m:t> </m:t>
                          </m:r>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𝜔</m:t>
                              </m:r>
                            </m:e>
                            <m:sub>
                              <m:r>
                                <a:rPr lang="en-US" i="1">
                                  <a:solidFill>
                                    <a:schemeClr val="tx1"/>
                                  </a:solidFill>
                                  <a:latin typeface="Cambria Math" panose="02040503050406030204" pitchFamily="18" charset="0"/>
                                </a:rPr>
                                <m:t>𝑚𝑔</m:t>
                              </m:r>
                              <m:r>
                                <a:rPr lang="en-US" b="0" i="1" smtClean="0">
                                  <a:solidFill>
                                    <a:schemeClr val="tx1"/>
                                  </a:solidFill>
                                  <a:latin typeface="Cambria Math" panose="02040503050406030204" pitchFamily="18" charset="0"/>
                                </a:rPr>
                                <m:t> </m:t>
                              </m:r>
                            </m:sub>
                            <m:sup/>
                          </m:sSubSup>
                          <m:f>
                            <m:fPr>
                              <m:ctrlPr>
                                <a:rPr lang="en-US" i="1">
                                  <a:solidFill>
                                    <a:schemeClr val="tx1"/>
                                  </a:solidFill>
                                  <a:latin typeface="Cambria Math" panose="02040503050406030204" pitchFamily="18" charset="0"/>
                                </a:rPr>
                              </m:ctrlPr>
                            </m:fPr>
                            <m:num>
                              <m:sSubSup>
                                <m:sSubSupPr>
                                  <m:ctrlPr>
                                    <a:rPr lang="en-US" i="1">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𝑑</m:t>
                                  </m:r>
                                  <m:r>
                                    <a:rPr lang="en-US" i="1">
                                      <a:solidFill>
                                        <a:schemeClr val="tx1"/>
                                      </a:solidFill>
                                      <a:latin typeface="Cambria Math" panose="02040503050406030204" pitchFamily="18" charset="0"/>
                                    </a:rPr>
                                    <m:t>𝜔</m:t>
                                  </m:r>
                                </m:e>
                                <m:sub>
                                  <m:r>
                                    <a:rPr lang="en-US" i="1">
                                      <a:solidFill>
                                        <a:schemeClr val="tx1"/>
                                      </a:solidFill>
                                      <a:latin typeface="Cambria Math" panose="02040503050406030204" pitchFamily="18" charset="0"/>
                                    </a:rPr>
                                    <m:t>𝑚𝑔</m:t>
                                  </m:r>
                                  <m:r>
                                    <a:rPr lang="en-US" i="1">
                                      <a:solidFill>
                                        <a:schemeClr val="tx1"/>
                                      </a:solidFill>
                                      <a:latin typeface="Cambria Math" panose="02040503050406030204" pitchFamily="18" charset="0"/>
                                    </a:rPr>
                                    <m:t> </m:t>
                                  </m:r>
                                </m:sub>
                                <m:sup/>
                              </m:sSubSup>
                            </m:num>
                            <m:den>
                              <m:r>
                                <a:rPr lang="en-US" i="1">
                                  <a:solidFill>
                                    <a:schemeClr val="tx1"/>
                                  </a:solidFill>
                                  <a:latin typeface="Cambria Math" panose="02040503050406030204" pitchFamily="18" charset="0"/>
                                </a:rPr>
                                <m:t>𝑑𝑡</m:t>
                              </m:r>
                            </m:den>
                          </m:f>
                        </m:e>
                      </m:nary>
                    </m:oMath>
                  </m:oMathPara>
                </a14:m>
                <a:endParaRPr lang="en-US" dirty="0">
                  <a:solidFill>
                    <a:schemeClr val="tx1"/>
                  </a:solidFill>
                </a:endParaRPr>
              </a:p>
            </p:txBody>
          </p:sp>
        </mc:Choice>
        <mc:Fallback xmlns="">
          <p:sp>
            <p:nvSpPr>
              <p:cNvPr id="5" name="Content Placeholder 4">
                <a:extLst>
                  <a:ext uri="{FF2B5EF4-FFF2-40B4-BE49-F238E27FC236}">
                    <a16:creationId xmlns:a16="http://schemas.microsoft.com/office/drawing/2014/main" id="{E62B81D8-7B01-D94E-B01D-450F972013F6}"/>
                  </a:ext>
                </a:extLst>
              </p:cNvPr>
              <p:cNvSpPr>
                <a:spLocks noGrp="1" noRot="1" noChangeAspect="1" noMove="1" noResize="1" noEditPoints="1" noAdjustHandles="1" noChangeArrowheads="1" noChangeShapeType="1" noTextEdit="1"/>
              </p:cNvSpPr>
              <p:nvPr>
                <p:ph sz="quarter" idx="13"/>
              </p:nvPr>
            </p:nvSpPr>
            <p:spPr>
              <a:xfrm>
                <a:off x="6570960" y="1029810"/>
                <a:ext cx="5032156" cy="4321647"/>
              </a:xfrm>
              <a:blipFill>
                <a:blip r:embed="rId2"/>
                <a:stretch>
                  <a:fillRect l="-1763" t="-30205" b="-66276"/>
                </a:stretch>
              </a:blipFill>
            </p:spPr>
            <p:txBody>
              <a:bodyPr/>
              <a:lstStyle/>
              <a:p>
                <a:r>
                  <a:rPr lang="en-US">
                    <a:noFill/>
                  </a:rPr>
                  <a:t> </a:t>
                </a:r>
              </a:p>
            </p:txBody>
          </p:sp>
        </mc:Fallback>
      </mc:AlternateContent>
      <p:pic>
        <p:nvPicPr>
          <p:cNvPr id="6" name="Content Placeholder 5">
            <a:extLst>
              <a:ext uri="{FF2B5EF4-FFF2-40B4-BE49-F238E27FC236}">
                <a16:creationId xmlns:a16="http://schemas.microsoft.com/office/drawing/2014/main" id="{9878A880-BDC6-C147-9D17-C93E1C84C33B}"/>
              </a:ext>
            </a:extLst>
          </p:cNvPr>
          <p:cNvPicPr>
            <a:picLocks noGrp="1" noChangeAspect="1"/>
          </p:cNvPicPr>
          <p:nvPr>
            <p:ph sz="quarter" idx="12"/>
          </p:nvPr>
        </p:nvPicPr>
        <p:blipFill>
          <a:blip r:embed="rId3"/>
          <a:stretch>
            <a:fillRect/>
          </a:stretch>
        </p:blipFill>
        <p:spPr>
          <a:xfrm>
            <a:off x="227736" y="2051221"/>
            <a:ext cx="6035111" cy="3707027"/>
          </a:xfrm>
          <a:prstGeom prst="rect">
            <a:avLst/>
          </a:prstGeom>
        </p:spPr>
      </p:pic>
    </p:spTree>
    <p:extLst>
      <p:ext uri="{BB962C8B-B14F-4D97-AF65-F5344CB8AC3E}">
        <p14:creationId xmlns:p14="http://schemas.microsoft.com/office/powerpoint/2010/main" val="26334394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39558A6-F762-13A1-7C02-CC184AD7D616}"/>
              </a:ext>
            </a:extLst>
          </p:cNvPr>
          <p:cNvSpPr>
            <a:spLocks noGrp="1"/>
          </p:cNvSpPr>
          <p:nvPr>
            <p:ph type="body" sz="quarter" idx="10"/>
          </p:nvPr>
        </p:nvSpPr>
        <p:spPr/>
        <p:txBody>
          <a:bodyPr/>
          <a:lstStyle/>
          <a:p>
            <a:r>
              <a:rPr lang="en-US" dirty="0"/>
              <a:t>Economic dispatch with linear cost curves</a:t>
            </a:r>
          </a:p>
        </p:txBody>
      </p:sp>
      <p:grpSp>
        <p:nvGrpSpPr>
          <p:cNvPr id="27" name="Group 26">
            <a:extLst>
              <a:ext uri="{FF2B5EF4-FFF2-40B4-BE49-F238E27FC236}">
                <a16:creationId xmlns:a16="http://schemas.microsoft.com/office/drawing/2014/main" id="{7D7E51EF-0F48-98FD-7A07-68D0DE63D18F}"/>
              </a:ext>
            </a:extLst>
          </p:cNvPr>
          <p:cNvGrpSpPr/>
          <p:nvPr/>
        </p:nvGrpSpPr>
        <p:grpSpPr>
          <a:xfrm>
            <a:off x="2063592" y="1412876"/>
            <a:ext cx="8152667" cy="5032038"/>
            <a:chOff x="2063592" y="1412876"/>
            <a:chExt cx="8152667" cy="5032038"/>
          </a:xfrm>
        </p:grpSpPr>
        <p:sp>
          <p:nvSpPr>
            <p:cNvPr id="292872" name="Line 8"/>
            <p:cNvSpPr>
              <a:spLocks noChangeShapeType="1"/>
            </p:cNvSpPr>
            <p:nvPr/>
          </p:nvSpPr>
          <p:spPr bwMode="auto">
            <a:xfrm>
              <a:off x="2616200" y="5932488"/>
              <a:ext cx="287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2873" name="Line 9"/>
            <p:cNvSpPr>
              <a:spLocks noChangeShapeType="1"/>
            </p:cNvSpPr>
            <p:nvPr/>
          </p:nvSpPr>
          <p:spPr bwMode="auto">
            <a:xfrm flipV="1">
              <a:off x="2616200" y="4332288"/>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2874" name="Line 10"/>
            <p:cNvSpPr>
              <a:spLocks noChangeShapeType="1"/>
            </p:cNvSpPr>
            <p:nvPr/>
          </p:nvSpPr>
          <p:spPr bwMode="auto">
            <a:xfrm flipH="1">
              <a:off x="5076826" y="2133600"/>
              <a:ext cx="28575" cy="37734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2875" name="Line 11"/>
            <p:cNvSpPr>
              <a:spLocks noChangeShapeType="1"/>
            </p:cNvSpPr>
            <p:nvPr/>
          </p:nvSpPr>
          <p:spPr bwMode="auto">
            <a:xfrm>
              <a:off x="2590800" y="5334000"/>
              <a:ext cx="2514600"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2876" name="Line 12"/>
            <p:cNvSpPr>
              <a:spLocks noChangeShapeType="1"/>
            </p:cNvSpPr>
            <p:nvPr/>
          </p:nvSpPr>
          <p:spPr bwMode="auto">
            <a:xfrm>
              <a:off x="6781800" y="5932488"/>
              <a:ext cx="2819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2877" name="Line 13"/>
            <p:cNvSpPr>
              <a:spLocks noChangeShapeType="1"/>
            </p:cNvSpPr>
            <p:nvPr/>
          </p:nvSpPr>
          <p:spPr bwMode="auto">
            <a:xfrm flipV="1">
              <a:off x="6781800" y="4332288"/>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2878" name="Line 14"/>
            <p:cNvSpPr>
              <a:spLocks noChangeShapeType="1"/>
            </p:cNvSpPr>
            <p:nvPr/>
          </p:nvSpPr>
          <p:spPr bwMode="auto">
            <a:xfrm flipH="1">
              <a:off x="9097963" y="1412876"/>
              <a:ext cx="0" cy="4519613"/>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2879" name="Line 15"/>
            <p:cNvSpPr>
              <a:spLocks noChangeShapeType="1"/>
            </p:cNvSpPr>
            <p:nvPr/>
          </p:nvSpPr>
          <p:spPr bwMode="auto">
            <a:xfrm>
              <a:off x="6781801" y="4876800"/>
              <a:ext cx="2316163"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7D8BCDB-B986-7A99-EC96-A2570CCEF984}"/>
                    </a:ext>
                  </a:extLst>
                </p:cNvPr>
                <p:cNvSpPr txBox="1"/>
                <p:nvPr/>
              </p:nvSpPr>
              <p:spPr>
                <a:xfrm>
                  <a:off x="2063592" y="4023898"/>
                  <a:ext cx="465897" cy="6346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r>
                              <a:rPr lang="en-US" sz="2000" i="1">
                                <a:latin typeface="Cambria Math" panose="02040503050406030204" pitchFamily="18" charset="0"/>
                              </a:rPr>
                              <m:t>𝑑</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𝑃</m:t>
                                </m:r>
                              </m:e>
                              <m:sub>
                                <m:r>
                                  <a:rPr lang="en-US" sz="2000" i="1">
                                    <a:latin typeface="Cambria Math" panose="02040503050406030204" pitchFamily="18" charset="0"/>
                                  </a:rPr>
                                  <m:t>1</m:t>
                                </m:r>
                              </m:sub>
                            </m:sSub>
                          </m:den>
                        </m:f>
                      </m:oMath>
                    </m:oMathPara>
                  </a14:m>
                  <a:endParaRPr lang="en-US" sz="2000" dirty="0"/>
                </a:p>
              </p:txBody>
            </p:sp>
          </mc:Choice>
          <mc:Fallback xmlns="">
            <p:sp>
              <p:nvSpPr>
                <p:cNvPr id="10" name="TextBox 9">
                  <a:extLst>
                    <a:ext uri="{FF2B5EF4-FFF2-40B4-BE49-F238E27FC236}">
                      <a16:creationId xmlns:a16="http://schemas.microsoft.com/office/drawing/2014/main" id="{D7D8BCDB-B986-7A99-EC96-A2570CCEF984}"/>
                    </a:ext>
                  </a:extLst>
                </p:cNvPr>
                <p:cNvSpPr txBox="1">
                  <a:spLocks noRot="1" noChangeAspect="1" noMove="1" noResize="1" noEditPoints="1" noAdjustHandles="1" noChangeArrowheads="1" noChangeShapeType="1" noTextEdit="1"/>
                </p:cNvSpPr>
                <p:nvPr/>
              </p:nvSpPr>
              <p:spPr>
                <a:xfrm>
                  <a:off x="2063592" y="4023898"/>
                  <a:ext cx="465897" cy="634661"/>
                </a:xfrm>
                <a:prstGeom prst="rect">
                  <a:avLst/>
                </a:prstGeom>
                <a:blipFill>
                  <a:blip r:embed="rId2"/>
                  <a:stretch>
                    <a:fillRect l="-13158" t="-1961" r="-5263"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2D9F2D-1433-14FE-2230-9CEFB476999C}"/>
                    </a:ext>
                  </a:extLst>
                </p:cNvPr>
                <p:cNvSpPr txBox="1"/>
                <p:nvPr/>
              </p:nvSpPr>
              <p:spPr>
                <a:xfrm>
                  <a:off x="6154039" y="4086784"/>
                  <a:ext cx="471859" cy="6346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i="1">
                                <a:latin typeface="Cambria Math" panose="02040503050406030204" pitchFamily="18" charset="0"/>
                              </a:rPr>
                              <m:t>𝑑</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2</m:t>
                                </m:r>
                              </m:sub>
                            </m:sSub>
                          </m:den>
                        </m:f>
                      </m:oMath>
                    </m:oMathPara>
                  </a14:m>
                  <a:endParaRPr lang="en-US" sz="2000" dirty="0"/>
                </a:p>
              </p:txBody>
            </p:sp>
          </mc:Choice>
          <mc:Fallback xmlns="">
            <p:sp>
              <p:nvSpPr>
                <p:cNvPr id="11" name="TextBox 10">
                  <a:extLst>
                    <a:ext uri="{FF2B5EF4-FFF2-40B4-BE49-F238E27FC236}">
                      <a16:creationId xmlns:a16="http://schemas.microsoft.com/office/drawing/2014/main" id="{232D9F2D-1433-14FE-2230-9CEFB476999C}"/>
                    </a:ext>
                  </a:extLst>
                </p:cNvPr>
                <p:cNvSpPr txBox="1">
                  <a:spLocks noRot="1" noChangeAspect="1" noMove="1" noResize="1" noEditPoints="1" noAdjustHandles="1" noChangeArrowheads="1" noChangeShapeType="1" noTextEdit="1"/>
                </p:cNvSpPr>
                <p:nvPr/>
              </p:nvSpPr>
              <p:spPr>
                <a:xfrm>
                  <a:off x="6154039" y="4086784"/>
                  <a:ext cx="471859" cy="634661"/>
                </a:xfrm>
                <a:prstGeom prst="rect">
                  <a:avLst/>
                </a:prstGeom>
                <a:blipFill>
                  <a:blip r:embed="rId3"/>
                  <a:stretch>
                    <a:fillRect l="-13158" r="-5263"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FF50DFA-66C8-82C0-DE7D-EAEA509DA8A1}"/>
                    </a:ext>
                  </a:extLst>
                </p:cNvPr>
                <p:cNvSpPr txBox="1"/>
                <p:nvPr/>
              </p:nvSpPr>
              <p:spPr>
                <a:xfrm>
                  <a:off x="5523506" y="5720703"/>
                  <a:ext cx="644520"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i="1">
                                <a:latin typeface="Cambria Math" panose="02040503050406030204" pitchFamily="18" charset="0"/>
                              </a:rPr>
                              <m:t>1</m:t>
                            </m:r>
                          </m:sub>
                        </m:sSub>
                      </m:oMath>
                    </m:oMathPara>
                  </a14:m>
                  <a:endParaRPr lang="en-US" sz="2000" dirty="0"/>
                </a:p>
              </p:txBody>
            </p:sp>
          </mc:Choice>
          <mc:Fallback xmlns="">
            <p:sp>
              <p:nvSpPr>
                <p:cNvPr id="12" name="TextBox 11">
                  <a:extLst>
                    <a:ext uri="{FF2B5EF4-FFF2-40B4-BE49-F238E27FC236}">
                      <a16:creationId xmlns:a16="http://schemas.microsoft.com/office/drawing/2014/main" id="{7FF50DFA-66C8-82C0-DE7D-EAEA509DA8A1}"/>
                    </a:ext>
                  </a:extLst>
                </p:cNvPr>
                <p:cNvSpPr txBox="1">
                  <a:spLocks noRot="1" noChangeAspect="1" noMove="1" noResize="1" noEditPoints="1" noAdjustHandles="1" noChangeArrowheads="1" noChangeShapeType="1" noTextEdit="1"/>
                </p:cNvSpPr>
                <p:nvPr/>
              </p:nvSpPr>
              <p:spPr>
                <a:xfrm>
                  <a:off x="5523506" y="5720703"/>
                  <a:ext cx="644520"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5C02660-117F-EC67-17E5-C146F9FE00EB}"/>
                    </a:ext>
                  </a:extLst>
                </p:cNvPr>
                <p:cNvSpPr txBox="1"/>
                <p:nvPr/>
              </p:nvSpPr>
              <p:spPr>
                <a:xfrm>
                  <a:off x="9571739" y="5707033"/>
                  <a:ext cx="644520"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2</m:t>
                            </m:r>
                          </m:sub>
                        </m:sSub>
                      </m:oMath>
                    </m:oMathPara>
                  </a14:m>
                  <a:endParaRPr lang="en-US" sz="2000" dirty="0"/>
                </a:p>
              </p:txBody>
            </p:sp>
          </mc:Choice>
          <mc:Fallback xmlns="">
            <p:sp>
              <p:nvSpPr>
                <p:cNvPr id="13" name="TextBox 12">
                  <a:extLst>
                    <a:ext uri="{FF2B5EF4-FFF2-40B4-BE49-F238E27FC236}">
                      <a16:creationId xmlns:a16="http://schemas.microsoft.com/office/drawing/2014/main" id="{55C02660-117F-EC67-17E5-C146F9FE00EB}"/>
                    </a:ext>
                  </a:extLst>
                </p:cNvPr>
                <p:cNvSpPr txBox="1">
                  <a:spLocks noRot="1" noChangeAspect="1" noMove="1" noResize="1" noEditPoints="1" noAdjustHandles="1" noChangeArrowheads="1" noChangeShapeType="1" noTextEdit="1"/>
                </p:cNvSpPr>
                <p:nvPr/>
              </p:nvSpPr>
              <p:spPr>
                <a:xfrm>
                  <a:off x="9571739" y="5707033"/>
                  <a:ext cx="644520"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442BD4-A030-858C-783C-7275E71B4CEC}"/>
                    </a:ext>
                  </a:extLst>
                </p:cNvPr>
                <p:cNvSpPr txBox="1"/>
                <p:nvPr/>
              </p:nvSpPr>
              <p:spPr>
                <a:xfrm>
                  <a:off x="4381943" y="5993576"/>
                  <a:ext cx="780163"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𝑃</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𝑚𝑎𝑥</m:t>
                            </m:r>
                          </m:sup>
                        </m:sSubSup>
                      </m:oMath>
                    </m:oMathPara>
                  </a14:m>
                  <a:endParaRPr lang="en-US" sz="2000" dirty="0"/>
                </a:p>
              </p:txBody>
            </p:sp>
          </mc:Choice>
          <mc:Fallback xmlns="">
            <p:sp>
              <p:nvSpPr>
                <p:cNvPr id="17" name="TextBox 16">
                  <a:extLst>
                    <a:ext uri="{FF2B5EF4-FFF2-40B4-BE49-F238E27FC236}">
                      <a16:creationId xmlns:a16="http://schemas.microsoft.com/office/drawing/2014/main" id="{C3442BD4-A030-858C-783C-7275E71B4CEC}"/>
                    </a:ext>
                  </a:extLst>
                </p:cNvPr>
                <p:cNvSpPr txBox="1">
                  <a:spLocks noRot="1" noChangeAspect="1" noMove="1" noResize="1" noEditPoints="1" noAdjustHandles="1" noChangeArrowheads="1" noChangeShapeType="1" noTextEdit="1"/>
                </p:cNvSpPr>
                <p:nvPr/>
              </p:nvSpPr>
              <p:spPr>
                <a:xfrm>
                  <a:off x="4381943" y="5993576"/>
                  <a:ext cx="780163" cy="400110"/>
                </a:xfrm>
                <a:prstGeom prst="rect">
                  <a:avLst/>
                </a:prstGeom>
                <a:blipFill>
                  <a:blip r:embed="rId6"/>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37ADE7C-510A-471D-2B42-01A47FB85C9F}"/>
                    </a:ext>
                  </a:extLst>
                </p:cNvPr>
                <p:cNvSpPr txBox="1"/>
                <p:nvPr/>
              </p:nvSpPr>
              <p:spPr>
                <a:xfrm>
                  <a:off x="8276337" y="6036854"/>
                  <a:ext cx="780163" cy="4080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𝑃</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𝑚𝑎𝑥</m:t>
                            </m:r>
                          </m:sup>
                        </m:sSubSup>
                      </m:oMath>
                    </m:oMathPara>
                  </a14:m>
                  <a:endParaRPr lang="en-US" sz="2000" dirty="0"/>
                </a:p>
              </p:txBody>
            </p:sp>
          </mc:Choice>
          <mc:Fallback xmlns="">
            <p:sp>
              <p:nvSpPr>
                <p:cNvPr id="19" name="TextBox 18">
                  <a:extLst>
                    <a:ext uri="{FF2B5EF4-FFF2-40B4-BE49-F238E27FC236}">
                      <a16:creationId xmlns:a16="http://schemas.microsoft.com/office/drawing/2014/main" id="{837ADE7C-510A-471D-2B42-01A47FB85C9F}"/>
                    </a:ext>
                  </a:extLst>
                </p:cNvPr>
                <p:cNvSpPr txBox="1">
                  <a:spLocks noRot="1" noChangeAspect="1" noMove="1" noResize="1" noEditPoints="1" noAdjustHandles="1" noChangeArrowheads="1" noChangeShapeType="1" noTextEdit="1"/>
                </p:cNvSpPr>
                <p:nvPr/>
              </p:nvSpPr>
              <p:spPr>
                <a:xfrm>
                  <a:off x="8276337" y="6036854"/>
                  <a:ext cx="780163" cy="408060"/>
                </a:xfrm>
                <a:prstGeom prst="rect">
                  <a:avLst/>
                </a:prstGeom>
                <a:blipFill>
                  <a:blip r:embed="rId7"/>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ED2EBBFB-DD5F-E747-B90E-74844FE67F39}"/>
              </a:ext>
            </a:extLst>
          </p:cNvPr>
          <p:cNvGrpSpPr/>
          <p:nvPr/>
        </p:nvGrpSpPr>
        <p:grpSpPr>
          <a:xfrm>
            <a:off x="2590799" y="1676400"/>
            <a:ext cx="2895601" cy="1600200"/>
            <a:chOff x="2590799" y="1676400"/>
            <a:chExt cx="2895601" cy="1600200"/>
          </a:xfrm>
        </p:grpSpPr>
        <p:sp>
          <p:nvSpPr>
            <p:cNvPr id="292885" name="Line 21"/>
            <p:cNvSpPr>
              <a:spLocks noChangeShapeType="1"/>
            </p:cNvSpPr>
            <p:nvPr/>
          </p:nvSpPr>
          <p:spPr bwMode="auto">
            <a:xfrm>
              <a:off x="2616200" y="3276600"/>
              <a:ext cx="287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2886" name="Line 22"/>
            <p:cNvSpPr>
              <a:spLocks noChangeShapeType="1"/>
            </p:cNvSpPr>
            <p:nvPr/>
          </p:nvSpPr>
          <p:spPr bwMode="auto">
            <a:xfrm flipV="1">
              <a:off x="2616200" y="16764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2890" name="Line 26"/>
            <p:cNvSpPr>
              <a:spLocks noChangeShapeType="1"/>
            </p:cNvSpPr>
            <p:nvPr/>
          </p:nvSpPr>
          <p:spPr bwMode="auto">
            <a:xfrm flipV="1">
              <a:off x="2590799" y="2157482"/>
              <a:ext cx="2514599" cy="1119117"/>
            </a:xfrm>
            <a:prstGeom prst="line">
              <a:avLst/>
            </a:prstGeom>
            <a:noFill/>
            <a:ln w="28575">
              <a:solidFill>
                <a:srgbClr val="00808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6" name="Group 5">
            <a:extLst>
              <a:ext uri="{FF2B5EF4-FFF2-40B4-BE49-F238E27FC236}">
                <a16:creationId xmlns:a16="http://schemas.microsoft.com/office/drawing/2014/main" id="{7B07CF17-1827-244F-B615-10C3C6D5FA66}"/>
              </a:ext>
            </a:extLst>
          </p:cNvPr>
          <p:cNvGrpSpPr/>
          <p:nvPr/>
        </p:nvGrpSpPr>
        <p:grpSpPr>
          <a:xfrm>
            <a:off x="6781800" y="1447799"/>
            <a:ext cx="2819400" cy="1828801"/>
            <a:chOff x="6781800" y="1447799"/>
            <a:chExt cx="2819400" cy="1828801"/>
          </a:xfrm>
        </p:grpSpPr>
        <p:sp>
          <p:nvSpPr>
            <p:cNvPr id="292887" name="Line 23"/>
            <p:cNvSpPr>
              <a:spLocks noChangeShapeType="1"/>
            </p:cNvSpPr>
            <p:nvPr/>
          </p:nvSpPr>
          <p:spPr bwMode="auto">
            <a:xfrm>
              <a:off x="6781800" y="3276600"/>
              <a:ext cx="2819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2888" name="Line 24"/>
            <p:cNvSpPr>
              <a:spLocks noChangeShapeType="1"/>
            </p:cNvSpPr>
            <p:nvPr/>
          </p:nvSpPr>
          <p:spPr bwMode="auto">
            <a:xfrm flipV="1">
              <a:off x="6781800" y="16764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2889" name="Line 25"/>
            <p:cNvSpPr>
              <a:spLocks noChangeShapeType="1"/>
            </p:cNvSpPr>
            <p:nvPr/>
          </p:nvSpPr>
          <p:spPr bwMode="auto">
            <a:xfrm flipV="1">
              <a:off x="6781800" y="1447799"/>
              <a:ext cx="2316164" cy="1828800"/>
            </a:xfrm>
            <a:prstGeom prst="line">
              <a:avLst/>
            </a:prstGeom>
            <a:noFill/>
            <a:ln w="28575">
              <a:solidFill>
                <a:srgbClr val="00808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94EC543-FC93-3960-086B-D41A99477CE1}"/>
                  </a:ext>
                </a:extLst>
              </p:cNvPr>
              <p:cNvSpPr txBox="1"/>
              <p:nvPr/>
            </p:nvSpPr>
            <p:spPr>
              <a:xfrm>
                <a:off x="4381944" y="3306634"/>
                <a:ext cx="780163"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𝑃</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𝑚𝑎𝑥</m:t>
                          </m:r>
                        </m:sup>
                      </m:sSubSup>
                    </m:oMath>
                  </m:oMathPara>
                </a14:m>
                <a:endParaRPr lang="en-US" sz="2000" dirty="0"/>
              </a:p>
            </p:txBody>
          </p:sp>
        </mc:Choice>
        <mc:Fallback xmlns="">
          <p:sp>
            <p:nvSpPr>
              <p:cNvPr id="16" name="TextBox 15">
                <a:extLst>
                  <a:ext uri="{FF2B5EF4-FFF2-40B4-BE49-F238E27FC236}">
                    <a16:creationId xmlns:a16="http://schemas.microsoft.com/office/drawing/2014/main" id="{994EC543-FC93-3960-086B-D41A99477CE1}"/>
                  </a:ext>
                </a:extLst>
              </p:cNvPr>
              <p:cNvSpPr txBox="1">
                <a:spLocks noRot="1" noChangeAspect="1" noMove="1" noResize="1" noEditPoints="1" noAdjustHandles="1" noChangeArrowheads="1" noChangeShapeType="1" noTextEdit="1"/>
              </p:cNvSpPr>
              <p:nvPr/>
            </p:nvSpPr>
            <p:spPr>
              <a:xfrm>
                <a:off x="4381944" y="3306634"/>
                <a:ext cx="780163" cy="400110"/>
              </a:xfrm>
              <a:prstGeom prst="rect">
                <a:avLst/>
              </a:prstGeom>
              <a:blipFill>
                <a:blip r:embed="rId8"/>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9938BFB-34D0-294E-9958-55C2E851599B}"/>
                  </a:ext>
                </a:extLst>
              </p:cNvPr>
              <p:cNvSpPr txBox="1"/>
              <p:nvPr/>
            </p:nvSpPr>
            <p:spPr>
              <a:xfrm>
                <a:off x="8276338" y="3349912"/>
                <a:ext cx="780163" cy="4080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𝑃</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𝑚𝑎𝑥</m:t>
                          </m:r>
                        </m:sup>
                      </m:sSubSup>
                    </m:oMath>
                  </m:oMathPara>
                </a14:m>
                <a:endParaRPr lang="en-US" sz="2000" dirty="0"/>
              </a:p>
            </p:txBody>
          </p:sp>
        </mc:Choice>
        <mc:Fallback xmlns="">
          <p:sp>
            <p:nvSpPr>
              <p:cNvPr id="18" name="TextBox 17">
                <a:extLst>
                  <a:ext uri="{FF2B5EF4-FFF2-40B4-BE49-F238E27FC236}">
                    <a16:creationId xmlns:a16="http://schemas.microsoft.com/office/drawing/2014/main" id="{B9938BFB-34D0-294E-9958-55C2E851599B}"/>
                  </a:ext>
                </a:extLst>
              </p:cNvPr>
              <p:cNvSpPr txBox="1">
                <a:spLocks noRot="1" noChangeAspect="1" noMove="1" noResize="1" noEditPoints="1" noAdjustHandles="1" noChangeArrowheads="1" noChangeShapeType="1" noTextEdit="1"/>
              </p:cNvSpPr>
              <p:nvPr/>
            </p:nvSpPr>
            <p:spPr>
              <a:xfrm>
                <a:off x="8276338" y="3349912"/>
                <a:ext cx="780163" cy="40806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043386-DDA1-05C0-A34E-5E76447E8338}"/>
                  </a:ext>
                </a:extLst>
              </p:cNvPr>
              <p:cNvSpPr txBox="1"/>
              <p:nvPr/>
            </p:nvSpPr>
            <p:spPr>
              <a:xfrm>
                <a:off x="5478020" y="3088770"/>
                <a:ext cx="644520"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i="1">
                              <a:latin typeface="Cambria Math" panose="02040503050406030204" pitchFamily="18" charset="0"/>
                            </a:rPr>
                            <m:t>1</m:t>
                          </m:r>
                        </m:sub>
                      </m:sSub>
                    </m:oMath>
                  </m:oMathPara>
                </a14:m>
                <a:endParaRPr lang="en-US" sz="2000" dirty="0"/>
              </a:p>
            </p:txBody>
          </p:sp>
        </mc:Choice>
        <mc:Fallback xmlns="">
          <p:sp>
            <p:nvSpPr>
              <p:cNvPr id="20" name="TextBox 19">
                <a:extLst>
                  <a:ext uri="{FF2B5EF4-FFF2-40B4-BE49-F238E27FC236}">
                    <a16:creationId xmlns:a16="http://schemas.microsoft.com/office/drawing/2014/main" id="{03043386-DDA1-05C0-A34E-5E76447E8338}"/>
                  </a:ext>
                </a:extLst>
              </p:cNvPr>
              <p:cNvSpPr txBox="1">
                <a:spLocks noRot="1" noChangeAspect="1" noMove="1" noResize="1" noEditPoints="1" noAdjustHandles="1" noChangeArrowheads="1" noChangeShapeType="1" noTextEdit="1"/>
              </p:cNvSpPr>
              <p:nvPr/>
            </p:nvSpPr>
            <p:spPr>
              <a:xfrm>
                <a:off x="5478020" y="3088770"/>
                <a:ext cx="644520"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CB665E5-1915-2F96-9D87-3CDD4414DA0E}"/>
                  </a:ext>
                </a:extLst>
              </p:cNvPr>
              <p:cNvSpPr txBox="1"/>
              <p:nvPr/>
            </p:nvSpPr>
            <p:spPr>
              <a:xfrm>
                <a:off x="9526253" y="3075100"/>
                <a:ext cx="644520"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2</m:t>
                          </m:r>
                        </m:sub>
                      </m:sSub>
                    </m:oMath>
                  </m:oMathPara>
                </a14:m>
                <a:endParaRPr lang="en-US" sz="2000" dirty="0"/>
              </a:p>
            </p:txBody>
          </p:sp>
        </mc:Choice>
        <mc:Fallback xmlns="">
          <p:sp>
            <p:nvSpPr>
              <p:cNvPr id="21" name="TextBox 20">
                <a:extLst>
                  <a:ext uri="{FF2B5EF4-FFF2-40B4-BE49-F238E27FC236}">
                    <a16:creationId xmlns:a16="http://schemas.microsoft.com/office/drawing/2014/main" id="{2CB665E5-1915-2F96-9D87-3CDD4414DA0E}"/>
                  </a:ext>
                </a:extLst>
              </p:cNvPr>
              <p:cNvSpPr txBox="1">
                <a:spLocks noRot="1" noChangeAspect="1" noMove="1" noResize="1" noEditPoints="1" noAdjustHandles="1" noChangeArrowheads="1" noChangeShapeType="1" noTextEdit="1"/>
              </p:cNvSpPr>
              <p:nvPr/>
            </p:nvSpPr>
            <p:spPr>
              <a:xfrm>
                <a:off x="9526253" y="3075100"/>
                <a:ext cx="644520" cy="4001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E00FF27-1688-8DD2-3197-072F220EFFC0}"/>
                  </a:ext>
                </a:extLst>
              </p:cNvPr>
              <p:cNvSpPr txBox="1"/>
              <p:nvPr/>
            </p:nvSpPr>
            <p:spPr>
              <a:xfrm>
                <a:off x="2111993" y="1502222"/>
                <a:ext cx="483476"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oMath>
                  </m:oMathPara>
                </a14:m>
                <a:endParaRPr lang="en-US" sz="2000" dirty="0"/>
              </a:p>
            </p:txBody>
          </p:sp>
        </mc:Choice>
        <mc:Fallback xmlns="">
          <p:sp>
            <p:nvSpPr>
              <p:cNvPr id="25" name="TextBox 24">
                <a:extLst>
                  <a:ext uri="{FF2B5EF4-FFF2-40B4-BE49-F238E27FC236}">
                    <a16:creationId xmlns:a16="http://schemas.microsoft.com/office/drawing/2014/main" id="{8E00FF27-1688-8DD2-3197-072F220EFFC0}"/>
                  </a:ext>
                </a:extLst>
              </p:cNvPr>
              <p:cNvSpPr txBox="1">
                <a:spLocks noRot="1" noChangeAspect="1" noMove="1" noResize="1" noEditPoints="1" noAdjustHandles="1" noChangeArrowheads="1" noChangeShapeType="1" noTextEdit="1"/>
              </p:cNvSpPr>
              <p:nvPr/>
            </p:nvSpPr>
            <p:spPr>
              <a:xfrm>
                <a:off x="2111993" y="1502222"/>
                <a:ext cx="483476"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DE607F4-F070-C803-D94A-27DF8E891638}"/>
                  </a:ext>
                </a:extLst>
              </p:cNvPr>
              <p:cNvSpPr txBox="1"/>
              <p:nvPr/>
            </p:nvSpPr>
            <p:spPr>
              <a:xfrm>
                <a:off x="6270732" y="1426999"/>
                <a:ext cx="483476"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oMath>
                  </m:oMathPara>
                </a14:m>
                <a:endParaRPr lang="en-US" sz="2000" dirty="0"/>
              </a:p>
            </p:txBody>
          </p:sp>
        </mc:Choice>
        <mc:Fallback xmlns="">
          <p:sp>
            <p:nvSpPr>
              <p:cNvPr id="26" name="TextBox 25">
                <a:extLst>
                  <a:ext uri="{FF2B5EF4-FFF2-40B4-BE49-F238E27FC236}">
                    <a16:creationId xmlns:a16="http://schemas.microsoft.com/office/drawing/2014/main" id="{CDE607F4-F070-C803-D94A-27DF8E891638}"/>
                  </a:ext>
                </a:extLst>
              </p:cNvPr>
              <p:cNvSpPr txBox="1">
                <a:spLocks noRot="1" noChangeAspect="1" noMove="1" noResize="1" noEditPoints="1" noAdjustHandles="1" noChangeArrowheads="1" noChangeShapeType="1" noTextEdit="1"/>
              </p:cNvSpPr>
              <p:nvPr/>
            </p:nvSpPr>
            <p:spPr>
              <a:xfrm>
                <a:off x="6270732" y="1426999"/>
                <a:ext cx="483476" cy="40011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823343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FD01FB-ADC7-1445-2B32-73FD104F3569}"/>
              </a:ext>
            </a:extLst>
          </p:cNvPr>
          <p:cNvSpPr>
            <a:spLocks noGrp="1"/>
          </p:cNvSpPr>
          <p:nvPr>
            <p:ph type="body" sz="quarter" idx="10"/>
          </p:nvPr>
        </p:nvSpPr>
        <p:spPr/>
        <p:txBody>
          <a:bodyPr/>
          <a:lstStyle/>
          <a:p>
            <a:r>
              <a:rPr lang="en-GB" dirty="0"/>
              <a:t>Visualisation of economic dispatch</a:t>
            </a:r>
            <a:endParaRPr lang="en-US" dirty="0"/>
          </a:p>
        </p:txBody>
      </p:sp>
      <p:grpSp>
        <p:nvGrpSpPr>
          <p:cNvPr id="4" name="Group 3">
            <a:extLst>
              <a:ext uri="{FF2B5EF4-FFF2-40B4-BE49-F238E27FC236}">
                <a16:creationId xmlns:a16="http://schemas.microsoft.com/office/drawing/2014/main" id="{5E821C12-C8AE-789A-695E-E32EE306BBB3}"/>
              </a:ext>
            </a:extLst>
          </p:cNvPr>
          <p:cNvGrpSpPr/>
          <p:nvPr/>
        </p:nvGrpSpPr>
        <p:grpSpPr>
          <a:xfrm>
            <a:off x="1898478" y="1708475"/>
            <a:ext cx="8701838" cy="4980327"/>
            <a:chOff x="3241360" y="1663870"/>
            <a:chExt cx="8701838" cy="4980327"/>
          </a:xfrm>
        </p:grpSpPr>
        <p:sp>
          <p:nvSpPr>
            <p:cNvPr id="5" name="Oval 3">
              <a:extLst>
                <a:ext uri="{FF2B5EF4-FFF2-40B4-BE49-F238E27FC236}">
                  <a16:creationId xmlns:a16="http://schemas.microsoft.com/office/drawing/2014/main" id="{A67AFD89-1E7E-4522-712E-C473AECBDB94}"/>
                </a:ext>
              </a:extLst>
            </p:cNvPr>
            <p:cNvSpPr>
              <a:spLocks noChangeArrowheads="1"/>
            </p:cNvSpPr>
            <p:nvPr/>
          </p:nvSpPr>
          <p:spPr bwMode="auto">
            <a:xfrm>
              <a:off x="6019800" y="4800600"/>
              <a:ext cx="381000" cy="381000"/>
            </a:xfrm>
            <a:prstGeom prst="ellipse">
              <a:avLst/>
            </a:prstGeom>
            <a:solidFill>
              <a:schemeClr val="tx2">
                <a:lumMod val="40000"/>
                <a:lumOff val="60000"/>
              </a:schemeClr>
            </a:solidFill>
            <a:ln w="2857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nchor="ctr"/>
            <a:lstStyle/>
            <a:p>
              <a:pPr algn="ctr" defTabSz="914400" eaLnBrk="0" fontAlgn="base" hangingPunct="0">
                <a:spcBef>
                  <a:spcPct val="0"/>
                </a:spcBef>
                <a:spcAft>
                  <a:spcPct val="0"/>
                </a:spcAft>
              </a:pPr>
              <a:endParaRPr lang="en-GB" sz="1400">
                <a:solidFill>
                  <a:prstClr val="black"/>
                </a:solidFill>
                <a:latin typeface="Arial" charset="0"/>
                <a:ea typeface="ＭＳ Ｐゴシック" charset="0"/>
              </a:endParaRPr>
            </a:p>
          </p:txBody>
        </p:sp>
        <p:sp>
          <p:nvSpPr>
            <p:cNvPr id="6" name="Line 5">
              <a:extLst>
                <a:ext uri="{FF2B5EF4-FFF2-40B4-BE49-F238E27FC236}">
                  <a16:creationId xmlns:a16="http://schemas.microsoft.com/office/drawing/2014/main" id="{8B5321D0-93B4-ED44-405E-3291EFC8EF00}"/>
                </a:ext>
              </a:extLst>
            </p:cNvPr>
            <p:cNvSpPr>
              <a:spLocks noChangeShapeType="1"/>
            </p:cNvSpPr>
            <p:nvPr/>
          </p:nvSpPr>
          <p:spPr bwMode="auto">
            <a:xfrm>
              <a:off x="3692525" y="3581400"/>
              <a:ext cx="2133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pPr>
              <a:endParaRPr lang="en-US" sz="2400">
                <a:solidFill>
                  <a:prstClr val="black"/>
                </a:solidFill>
                <a:latin typeface="Times" charset="0"/>
                <a:ea typeface="ＭＳ Ｐゴシック" charset="0"/>
              </a:endParaRPr>
            </a:p>
          </p:txBody>
        </p:sp>
        <p:sp>
          <p:nvSpPr>
            <p:cNvPr id="7" name="Line 6">
              <a:extLst>
                <a:ext uri="{FF2B5EF4-FFF2-40B4-BE49-F238E27FC236}">
                  <a16:creationId xmlns:a16="http://schemas.microsoft.com/office/drawing/2014/main" id="{E15D76E9-6B30-3121-96F6-E822C60580B6}"/>
                </a:ext>
              </a:extLst>
            </p:cNvPr>
            <p:cNvSpPr>
              <a:spLocks noChangeShapeType="1"/>
            </p:cNvSpPr>
            <p:nvPr/>
          </p:nvSpPr>
          <p:spPr bwMode="auto">
            <a:xfrm flipV="1">
              <a:off x="3692525" y="1981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pPr>
              <a:endParaRPr lang="en-US" sz="2400">
                <a:solidFill>
                  <a:prstClr val="black"/>
                </a:solidFill>
                <a:latin typeface="Times" charset="0"/>
                <a:ea typeface="ＭＳ Ｐゴシック" charset="0"/>
              </a:endParaRPr>
            </a:p>
          </p:txBody>
        </p:sp>
        <p:sp>
          <p:nvSpPr>
            <p:cNvPr id="8" name="Line 9">
              <a:extLst>
                <a:ext uri="{FF2B5EF4-FFF2-40B4-BE49-F238E27FC236}">
                  <a16:creationId xmlns:a16="http://schemas.microsoft.com/office/drawing/2014/main" id="{18394950-3FCB-40A2-9358-73B5FD3B5DCC}"/>
                </a:ext>
              </a:extLst>
            </p:cNvPr>
            <p:cNvSpPr>
              <a:spLocks noChangeShapeType="1"/>
            </p:cNvSpPr>
            <p:nvPr/>
          </p:nvSpPr>
          <p:spPr bwMode="auto">
            <a:xfrm>
              <a:off x="6511925" y="3581400"/>
              <a:ext cx="2133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pPr>
              <a:endParaRPr lang="en-US" sz="2400">
                <a:solidFill>
                  <a:prstClr val="black"/>
                </a:solidFill>
                <a:latin typeface="Times" charset="0"/>
                <a:ea typeface="ＭＳ Ｐゴシック" charset="0"/>
              </a:endParaRPr>
            </a:p>
          </p:txBody>
        </p:sp>
        <p:sp>
          <p:nvSpPr>
            <p:cNvPr id="9" name="Line 10">
              <a:extLst>
                <a:ext uri="{FF2B5EF4-FFF2-40B4-BE49-F238E27FC236}">
                  <a16:creationId xmlns:a16="http://schemas.microsoft.com/office/drawing/2014/main" id="{F4EDA5C5-6A6A-8F5D-B247-6EC3F2F35140}"/>
                </a:ext>
              </a:extLst>
            </p:cNvPr>
            <p:cNvSpPr>
              <a:spLocks noChangeShapeType="1"/>
            </p:cNvSpPr>
            <p:nvPr/>
          </p:nvSpPr>
          <p:spPr bwMode="auto">
            <a:xfrm flipV="1">
              <a:off x="6511925" y="1981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pPr>
              <a:endParaRPr lang="en-US" sz="2400">
                <a:solidFill>
                  <a:prstClr val="black"/>
                </a:solidFill>
                <a:latin typeface="Times" charset="0"/>
                <a:ea typeface="ＭＳ Ｐゴシック" charset="0"/>
              </a:endParaRPr>
            </a:p>
          </p:txBody>
        </p:sp>
        <p:sp>
          <p:nvSpPr>
            <p:cNvPr id="10" name="Line 13">
              <a:extLst>
                <a:ext uri="{FF2B5EF4-FFF2-40B4-BE49-F238E27FC236}">
                  <a16:creationId xmlns:a16="http://schemas.microsoft.com/office/drawing/2014/main" id="{61424F7D-6748-4876-AFC8-51E8BB2FAD92}"/>
                </a:ext>
              </a:extLst>
            </p:cNvPr>
            <p:cNvSpPr>
              <a:spLocks noChangeShapeType="1"/>
            </p:cNvSpPr>
            <p:nvPr/>
          </p:nvSpPr>
          <p:spPr bwMode="auto">
            <a:xfrm>
              <a:off x="3692525" y="2819400"/>
              <a:ext cx="4876800" cy="0"/>
            </a:xfrm>
            <a:prstGeom prst="line">
              <a:avLst/>
            </a:prstGeom>
            <a:noFill/>
            <a:ln w="19050">
              <a:solidFill>
                <a:srgbClr val="CC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pPr>
              <a:endParaRPr lang="en-US" sz="2400">
                <a:solidFill>
                  <a:prstClr val="black"/>
                </a:solidFill>
                <a:latin typeface="Times" charset="0"/>
                <a:ea typeface="ＭＳ Ｐゴシック" charset="0"/>
              </a:endParaRPr>
            </a:p>
          </p:txBody>
        </p:sp>
        <p:sp>
          <p:nvSpPr>
            <p:cNvPr id="11" name="Arc 14">
              <a:extLst>
                <a:ext uri="{FF2B5EF4-FFF2-40B4-BE49-F238E27FC236}">
                  <a16:creationId xmlns:a16="http://schemas.microsoft.com/office/drawing/2014/main" id="{59F2DA0E-C0E1-606C-BA12-234A66823563}"/>
                </a:ext>
              </a:extLst>
            </p:cNvPr>
            <p:cNvSpPr>
              <a:spLocks/>
            </p:cNvSpPr>
            <p:nvPr/>
          </p:nvSpPr>
          <p:spPr bwMode="auto">
            <a:xfrm flipV="1">
              <a:off x="3997325" y="2362200"/>
              <a:ext cx="1600200"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9050">
              <a:solidFill>
                <a:srgbClr val="00808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pPr>
              <a:endParaRPr lang="en-US" sz="2400">
                <a:solidFill>
                  <a:prstClr val="black"/>
                </a:solidFill>
                <a:latin typeface="Times" charset="0"/>
                <a:ea typeface="ＭＳ Ｐゴシック" charset="0"/>
              </a:endParaRPr>
            </a:p>
          </p:txBody>
        </p:sp>
        <p:sp>
          <p:nvSpPr>
            <p:cNvPr id="12" name="Arc 15">
              <a:extLst>
                <a:ext uri="{FF2B5EF4-FFF2-40B4-BE49-F238E27FC236}">
                  <a16:creationId xmlns:a16="http://schemas.microsoft.com/office/drawing/2014/main" id="{62A88EC1-5D14-DAA5-7EC2-3A7169621925}"/>
                </a:ext>
              </a:extLst>
            </p:cNvPr>
            <p:cNvSpPr>
              <a:spLocks/>
            </p:cNvSpPr>
            <p:nvPr/>
          </p:nvSpPr>
          <p:spPr bwMode="auto">
            <a:xfrm flipV="1">
              <a:off x="6664325" y="2438400"/>
              <a:ext cx="1504950" cy="533400"/>
            </a:xfrm>
            <a:custGeom>
              <a:avLst/>
              <a:gdLst>
                <a:gd name="G0" fmla="+- 0 0 0"/>
                <a:gd name="G1" fmla="+- 21600 0 0"/>
                <a:gd name="G2" fmla="+- 21600 0 0"/>
                <a:gd name="T0" fmla="*/ 0 w 20310"/>
                <a:gd name="T1" fmla="*/ 0 h 21600"/>
                <a:gd name="T2" fmla="*/ 20310 w 20310"/>
                <a:gd name="T3" fmla="*/ 14249 h 21600"/>
                <a:gd name="T4" fmla="*/ 0 w 20310"/>
                <a:gd name="T5" fmla="*/ 21600 h 21600"/>
              </a:gdLst>
              <a:ahLst/>
              <a:cxnLst>
                <a:cxn ang="0">
                  <a:pos x="T0" y="T1"/>
                </a:cxn>
                <a:cxn ang="0">
                  <a:pos x="T2" y="T3"/>
                </a:cxn>
                <a:cxn ang="0">
                  <a:pos x="T4" y="T5"/>
                </a:cxn>
              </a:cxnLst>
              <a:rect l="0" t="0" r="r" b="b"/>
              <a:pathLst>
                <a:path w="20310" h="21600" fill="none" extrusionOk="0">
                  <a:moveTo>
                    <a:pt x="0" y="-1"/>
                  </a:moveTo>
                  <a:cubicBezTo>
                    <a:pt x="9094" y="-1"/>
                    <a:pt x="17215" y="5696"/>
                    <a:pt x="20310" y="14248"/>
                  </a:cubicBezTo>
                </a:path>
                <a:path w="20310" h="21600" stroke="0" extrusionOk="0">
                  <a:moveTo>
                    <a:pt x="0" y="-1"/>
                  </a:moveTo>
                  <a:cubicBezTo>
                    <a:pt x="9094" y="-1"/>
                    <a:pt x="17215" y="5696"/>
                    <a:pt x="20310" y="14248"/>
                  </a:cubicBezTo>
                  <a:lnTo>
                    <a:pt x="0" y="21600"/>
                  </a:lnTo>
                  <a:close/>
                </a:path>
              </a:pathLst>
            </a:custGeom>
            <a:noFill/>
            <a:ln w="19050">
              <a:solidFill>
                <a:srgbClr val="00808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pPr>
              <a:endParaRPr lang="en-US" sz="2400">
                <a:solidFill>
                  <a:prstClr val="black"/>
                </a:solidFill>
                <a:latin typeface="Times" charset="0"/>
                <a:ea typeface="ＭＳ Ｐゴシック" charset="0"/>
              </a:endParaRPr>
            </a:p>
          </p:txBody>
        </p:sp>
        <p:sp>
          <p:nvSpPr>
            <p:cNvPr id="13" name="Line 16">
              <a:extLst>
                <a:ext uri="{FF2B5EF4-FFF2-40B4-BE49-F238E27FC236}">
                  <a16:creationId xmlns:a16="http://schemas.microsoft.com/office/drawing/2014/main" id="{B69D47B0-BFEF-DFDB-E8DC-F2E06C45811E}"/>
                </a:ext>
              </a:extLst>
            </p:cNvPr>
            <p:cNvSpPr>
              <a:spLocks noChangeShapeType="1"/>
            </p:cNvSpPr>
            <p:nvPr/>
          </p:nvSpPr>
          <p:spPr bwMode="auto">
            <a:xfrm>
              <a:off x="5064125" y="2819400"/>
              <a:ext cx="0" cy="7620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pPr>
              <a:endParaRPr lang="en-US" sz="2400">
                <a:solidFill>
                  <a:prstClr val="black"/>
                </a:solidFill>
                <a:latin typeface="Times" charset="0"/>
                <a:ea typeface="ＭＳ Ｐゴシック" charset="0"/>
              </a:endParaRPr>
            </a:p>
          </p:txBody>
        </p:sp>
        <p:sp>
          <p:nvSpPr>
            <p:cNvPr id="14" name="Line 17">
              <a:extLst>
                <a:ext uri="{FF2B5EF4-FFF2-40B4-BE49-F238E27FC236}">
                  <a16:creationId xmlns:a16="http://schemas.microsoft.com/office/drawing/2014/main" id="{E2D9103F-2309-BB73-A75F-3C8D4FB137CA}"/>
                </a:ext>
              </a:extLst>
            </p:cNvPr>
            <p:cNvSpPr>
              <a:spLocks noChangeShapeType="1"/>
            </p:cNvSpPr>
            <p:nvPr/>
          </p:nvSpPr>
          <p:spPr bwMode="auto">
            <a:xfrm>
              <a:off x="7807325" y="2819400"/>
              <a:ext cx="0" cy="7620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pPr>
              <a:endParaRPr lang="en-US" sz="2400">
                <a:solidFill>
                  <a:prstClr val="black"/>
                </a:solidFill>
                <a:latin typeface="Times" charset="0"/>
                <a:ea typeface="ＭＳ Ｐゴシック" charset="0"/>
              </a:endParaRPr>
            </a:p>
          </p:txBody>
        </p:sp>
        <p:cxnSp>
          <p:nvCxnSpPr>
            <p:cNvPr id="15" name="AutoShape 19">
              <a:extLst>
                <a:ext uri="{FF2B5EF4-FFF2-40B4-BE49-F238E27FC236}">
                  <a16:creationId xmlns:a16="http://schemas.microsoft.com/office/drawing/2014/main" id="{CD8961F9-2BBF-FDB0-D251-AE8BC93A1A89}"/>
                </a:ext>
              </a:extLst>
            </p:cNvPr>
            <p:cNvCxnSpPr>
              <a:cxnSpLocks noChangeShapeType="1"/>
              <a:stCxn id="13" idx="1"/>
              <a:endCxn id="5" idx="1"/>
            </p:cNvCxnSpPr>
            <p:nvPr/>
          </p:nvCxnSpPr>
          <p:spPr bwMode="auto">
            <a:xfrm>
              <a:off x="5064125" y="3581403"/>
              <a:ext cx="1011238" cy="1260475"/>
            </a:xfrm>
            <a:prstGeom prst="straightConnector1">
              <a:avLst/>
            </a:prstGeom>
            <a:noFill/>
            <a:ln w="28575">
              <a:solidFill>
                <a:srgbClr val="0066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AutoShape 20">
              <a:extLst>
                <a:ext uri="{FF2B5EF4-FFF2-40B4-BE49-F238E27FC236}">
                  <a16:creationId xmlns:a16="http://schemas.microsoft.com/office/drawing/2014/main" id="{77AB3F97-42D9-68DE-DEC6-69E56D09B804}"/>
                </a:ext>
              </a:extLst>
            </p:cNvPr>
            <p:cNvCxnSpPr>
              <a:cxnSpLocks noChangeShapeType="1"/>
              <a:stCxn id="14" idx="1"/>
              <a:endCxn id="5" idx="7"/>
            </p:cNvCxnSpPr>
            <p:nvPr/>
          </p:nvCxnSpPr>
          <p:spPr bwMode="auto">
            <a:xfrm flipH="1">
              <a:off x="6345239" y="3581403"/>
              <a:ext cx="1462087" cy="1260475"/>
            </a:xfrm>
            <a:prstGeom prst="straightConnector1">
              <a:avLst/>
            </a:prstGeom>
            <a:noFill/>
            <a:ln w="28575">
              <a:solidFill>
                <a:srgbClr val="0066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7" name="AutoShape 21">
              <a:extLst>
                <a:ext uri="{FF2B5EF4-FFF2-40B4-BE49-F238E27FC236}">
                  <a16:creationId xmlns:a16="http://schemas.microsoft.com/office/drawing/2014/main" id="{248ADD72-F651-03D7-6CC0-1E11E9A1BFEF}"/>
                </a:ext>
              </a:extLst>
            </p:cNvPr>
            <p:cNvCxnSpPr>
              <a:cxnSpLocks noChangeShapeType="1"/>
              <a:endCxn id="5" idx="2"/>
            </p:cNvCxnSpPr>
            <p:nvPr/>
          </p:nvCxnSpPr>
          <p:spPr bwMode="auto">
            <a:xfrm>
              <a:off x="5018090" y="4981578"/>
              <a:ext cx="987425" cy="9525"/>
            </a:xfrm>
            <a:prstGeom prst="straightConnector1">
              <a:avLst/>
            </a:prstGeom>
            <a:noFill/>
            <a:ln w="28575">
              <a:solidFill>
                <a:srgbClr val="0066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18" name="Text Box 22">
                  <a:extLst>
                    <a:ext uri="{FF2B5EF4-FFF2-40B4-BE49-F238E27FC236}">
                      <a16:creationId xmlns:a16="http://schemas.microsoft.com/office/drawing/2014/main" id="{00DC2B5A-F6F0-C210-2FC3-05484F0F321A}"/>
                    </a:ext>
                  </a:extLst>
                </p:cNvPr>
                <p:cNvSpPr txBox="1">
                  <a:spLocks noChangeArrowheads="1"/>
                </p:cNvSpPr>
                <p:nvPr/>
              </p:nvSpPr>
              <p:spPr bwMode="auto">
                <a:xfrm>
                  <a:off x="4583114" y="4711702"/>
                  <a:ext cx="431400" cy="461665"/>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defTabSz="91440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GB" sz="2400" i="1" dirty="0" smtClean="0">
                            <a:solidFill>
                              <a:prstClr val="black"/>
                            </a:solidFill>
                            <a:latin typeface="Cambria Math" panose="02040503050406030204" pitchFamily="18" charset="0"/>
                            <a:ea typeface="ＭＳ Ｐゴシック" charset="0"/>
                          </a:rPr>
                          <m:t>𝐿</m:t>
                        </m:r>
                      </m:oMath>
                    </m:oMathPara>
                  </a14:m>
                  <a:endParaRPr lang="en-GB" sz="2400" dirty="0">
                    <a:solidFill>
                      <a:prstClr val="black"/>
                    </a:solidFill>
                    <a:latin typeface="Times" charset="0"/>
                    <a:ea typeface="ＭＳ Ｐゴシック" charset="0"/>
                  </a:endParaRPr>
                </a:p>
              </p:txBody>
            </p:sp>
          </mc:Choice>
          <mc:Fallback xmlns="">
            <p:sp>
              <p:nvSpPr>
                <p:cNvPr id="18" name="Text Box 22">
                  <a:extLst>
                    <a:ext uri="{FF2B5EF4-FFF2-40B4-BE49-F238E27FC236}">
                      <a16:creationId xmlns:a16="http://schemas.microsoft.com/office/drawing/2014/main" id="{00DC2B5A-F6F0-C210-2FC3-05484F0F321A}"/>
                    </a:ext>
                  </a:extLst>
                </p:cNvPr>
                <p:cNvSpPr txBox="1">
                  <a:spLocks noRot="1" noChangeAspect="1" noMove="1" noResize="1" noEditPoints="1" noAdjustHandles="1" noChangeArrowheads="1" noChangeShapeType="1" noTextEdit="1"/>
                </p:cNvSpPr>
                <p:nvPr/>
              </p:nvSpPr>
              <p:spPr bwMode="auto">
                <a:xfrm>
                  <a:off x="4583114" y="4711702"/>
                  <a:ext cx="431400" cy="461665"/>
                </a:xfrm>
                <a:prstGeom prst="rect">
                  <a:avLst/>
                </a:prstGeom>
                <a:blipFill>
                  <a:blip r:embed="rId2"/>
                  <a:stretch>
                    <a:fillRect/>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 Box 23">
                  <a:extLst>
                    <a:ext uri="{FF2B5EF4-FFF2-40B4-BE49-F238E27FC236}">
                      <a16:creationId xmlns:a16="http://schemas.microsoft.com/office/drawing/2014/main" id="{06042143-1905-FAC5-E1D4-4E2E99817C93}"/>
                    </a:ext>
                  </a:extLst>
                </p:cNvPr>
                <p:cNvSpPr txBox="1">
                  <a:spLocks noChangeArrowheads="1"/>
                </p:cNvSpPr>
                <p:nvPr/>
              </p:nvSpPr>
              <p:spPr bwMode="auto">
                <a:xfrm>
                  <a:off x="5642415" y="4913315"/>
                  <a:ext cx="490840" cy="461665"/>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defTabSz="91440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GB" sz="2400" b="1" i="1" dirty="0" smtClean="0">
                            <a:solidFill>
                              <a:prstClr val="black"/>
                            </a:solidFill>
                            <a:latin typeface="Cambria Math" panose="02040503050406030204" pitchFamily="18" charset="0"/>
                            <a:ea typeface="ＭＳ Ｐゴシック" charset="0"/>
                          </a:rPr>
                          <m:t>+</m:t>
                        </m:r>
                      </m:oMath>
                    </m:oMathPara>
                  </a14:m>
                  <a:endParaRPr lang="en-GB" sz="2400" b="1" dirty="0">
                    <a:solidFill>
                      <a:prstClr val="black"/>
                    </a:solidFill>
                    <a:latin typeface="Times" charset="0"/>
                    <a:ea typeface="ＭＳ Ｐゴシック" charset="0"/>
                  </a:endParaRPr>
                </a:p>
              </p:txBody>
            </p:sp>
          </mc:Choice>
          <mc:Fallback xmlns="">
            <p:sp>
              <p:nvSpPr>
                <p:cNvPr id="19" name="Text Box 23">
                  <a:extLst>
                    <a:ext uri="{FF2B5EF4-FFF2-40B4-BE49-F238E27FC236}">
                      <a16:creationId xmlns:a16="http://schemas.microsoft.com/office/drawing/2014/main" id="{06042143-1905-FAC5-E1D4-4E2E99817C93}"/>
                    </a:ext>
                  </a:extLst>
                </p:cNvPr>
                <p:cNvSpPr txBox="1">
                  <a:spLocks noRot="1" noChangeAspect="1" noMove="1" noResize="1" noEditPoints="1" noAdjustHandles="1" noChangeArrowheads="1" noChangeShapeType="1" noTextEdit="1"/>
                </p:cNvSpPr>
                <p:nvPr/>
              </p:nvSpPr>
              <p:spPr bwMode="auto">
                <a:xfrm>
                  <a:off x="5642415" y="4913315"/>
                  <a:ext cx="490840" cy="461665"/>
                </a:xfrm>
                <a:prstGeom prst="rect">
                  <a:avLst/>
                </a:prstGeom>
                <a:blipFill>
                  <a:blip r:embed="rId3"/>
                  <a:stretch>
                    <a:fillRect/>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 Box 24">
                  <a:extLst>
                    <a:ext uri="{FF2B5EF4-FFF2-40B4-BE49-F238E27FC236}">
                      <a16:creationId xmlns:a16="http://schemas.microsoft.com/office/drawing/2014/main" id="{8AEE9355-0996-F812-1320-FC271A46829B}"/>
                    </a:ext>
                  </a:extLst>
                </p:cNvPr>
                <p:cNvSpPr txBox="1">
                  <a:spLocks noChangeArrowheads="1"/>
                </p:cNvSpPr>
                <p:nvPr/>
              </p:nvSpPr>
              <p:spPr bwMode="auto">
                <a:xfrm>
                  <a:off x="5978525" y="4379915"/>
                  <a:ext cx="490839" cy="461665"/>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defTabSz="91440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2400" b="1" i="1" smtClean="0">
                            <a:solidFill>
                              <a:prstClr val="black"/>
                            </a:solidFill>
                            <a:latin typeface="Cambria Math" panose="02040503050406030204" pitchFamily="18" charset="0"/>
                            <a:ea typeface="ＭＳ Ｐゴシック" charset="0"/>
                          </a:rPr>
                          <m:t>−</m:t>
                        </m:r>
                      </m:oMath>
                    </m:oMathPara>
                  </a14:m>
                  <a:endParaRPr lang="en-GB" sz="2400" b="1" dirty="0">
                    <a:solidFill>
                      <a:prstClr val="black"/>
                    </a:solidFill>
                    <a:latin typeface="Times" charset="0"/>
                    <a:ea typeface="ＭＳ Ｐゴシック" charset="0"/>
                  </a:endParaRPr>
                </a:p>
              </p:txBody>
            </p:sp>
          </mc:Choice>
          <mc:Fallback xmlns="">
            <p:sp>
              <p:nvSpPr>
                <p:cNvPr id="20" name="Text Box 24">
                  <a:extLst>
                    <a:ext uri="{FF2B5EF4-FFF2-40B4-BE49-F238E27FC236}">
                      <a16:creationId xmlns:a16="http://schemas.microsoft.com/office/drawing/2014/main" id="{8AEE9355-0996-F812-1320-FC271A46829B}"/>
                    </a:ext>
                  </a:extLst>
                </p:cNvPr>
                <p:cNvSpPr txBox="1">
                  <a:spLocks noRot="1" noChangeAspect="1" noMove="1" noResize="1" noEditPoints="1" noAdjustHandles="1" noChangeArrowheads="1" noChangeShapeType="1" noTextEdit="1"/>
                </p:cNvSpPr>
                <p:nvPr/>
              </p:nvSpPr>
              <p:spPr bwMode="auto">
                <a:xfrm>
                  <a:off x="5978525" y="4379915"/>
                  <a:ext cx="490839" cy="461665"/>
                </a:xfrm>
                <a:prstGeom prst="rect">
                  <a:avLst/>
                </a:prstGeom>
                <a:blipFill>
                  <a:blip r:embed="rId4"/>
                  <a:stretch>
                    <a:fillRect/>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 Box 25">
                  <a:extLst>
                    <a:ext uri="{FF2B5EF4-FFF2-40B4-BE49-F238E27FC236}">
                      <a16:creationId xmlns:a16="http://schemas.microsoft.com/office/drawing/2014/main" id="{9D45D18A-073B-1122-BF07-02182ABDCF79}"/>
                    </a:ext>
                  </a:extLst>
                </p:cNvPr>
                <p:cNvSpPr txBox="1">
                  <a:spLocks noChangeArrowheads="1"/>
                </p:cNvSpPr>
                <p:nvPr/>
              </p:nvSpPr>
              <p:spPr bwMode="auto">
                <a:xfrm>
                  <a:off x="6440488" y="4625977"/>
                  <a:ext cx="490840" cy="461665"/>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defTabSz="91440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GB" sz="2400" b="1" i="1" dirty="0" smtClean="0">
                            <a:solidFill>
                              <a:prstClr val="black"/>
                            </a:solidFill>
                            <a:latin typeface="Cambria Math" panose="02040503050406030204" pitchFamily="18" charset="0"/>
                            <a:ea typeface="ＭＳ Ｐゴシック" charset="0"/>
                          </a:rPr>
                          <m:t>−</m:t>
                        </m:r>
                      </m:oMath>
                    </m:oMathPara>
                  </a14:m>
                  <a:endParaRPr lang="en-GB" sz="2400" b="1" dirty="0">
                    <a:solidFill>
                      <a:prstClr val="black"/>
                    </a:solidFill>
                    <a:latin typeface="Times" charset="0"/>
                    <a:ea typeface="ＭＳ Ｐゴシック" charset="0"/>
                  </a:endParaRPr>
                </a:p>
              </p:txBody>
            </p:sp>
          </mc:Choice>
          <mc:Fallback xmlns="">
            <p:sp>
              <p:nvSpPr>
                <p:cNvPr id="21" name="Text Box 25">
                  <a:extLst>
                    <a:ext uri="{FF2B5EF4-FFF2-40B4-BE49-F238E27FC236}">
                      <a16:creationId xmlns:a16="http://schemas.microsoft.com/office/drawing/2014/main" id="{9D45D18A-073B-1122-BF07-02182ABDCF79}"/>
                    </a:ext>
                  </a:extLst>
                </p:cNvPr>
                <p:cNvSpPr txBox="1">
                  <a:spLocks noRot="1" noChangeAspect="1" noMove="1" noResize="1" noEditPoints="1" noAdjustHandles="1" noChangeArrowheads="1" noChangeShapeType="1" noTextEdit="1"/>
                </p:cNvSpPr>
                <p:nvPr/>
              </p:nvSpPr>
              <p:spPr bwMode="auto">
                <a:xfrm>
                  <a:off x="6440488" y="4625977"/>
                  <a:ext cx="490840" cy="461665"/>
                </a:xfrm>
                <a:prstGeom prst="rect">
                  <a:avLst/>
                </a:prstGeom>
                <a:blipFill>
                  <a:blip r:embed="rId5"/>
                  <a:stretch>
                    <a:fillRect/>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cxnSp>
          <p:nvCxnSpPr>
            <p:cNvPr id="22" name="AutoShape 26">
              <a:extLst>
                <a:ext uri="{FF2B5EF4-FFF2-40B4-BE49-F238E27FC236}">
                  <a16:creationId xmlns:a16="http://schemas.microsoft.com/office/drawing/2014/main" id="{712039DC-BF71-9D99-3A91-86EF5330E6AB}"/>
                </a:ext>
              </a:extLst>
            </p:cNvPr>
            <p:cNvCxnSpPr>
              <a:cxnSpLocks noChangeShapeType="1"/>
              <a:stCxn id="5" idx="4"/>
            </p:cNvCxnSpPr>
            <p:nvPr/>
          </p:nvCxnSpPr>
          <p:spPr bwMode="auto">
            <a:xfrm>
              <a:off x="6210302" y="5195891"/>
              <a:ext cx="4763" cy="719137"/>
            </a:xfrm>
            <a:prstGeom prst="straightConnector1">
              <a:avLst/>
            </a:prstGeom>
            <a:noFill/>
            <a:ln w="28575">
              <a:solidFill>
                <a:srgbClr val="0066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23" name="Text Box 27">
                  <a:extLst>
                    <a:ext uri="{FF2B5EF4-FFF2-40B4-BE49-F238E27FC236}">
                      <a16:creationId xmlns:a16="http://schemas.microsoft.com/office/drawing/2014/main" id="{63314CAF-7856-D36C-56A9-D8EF5C10D226}"/>
                    </a:ext>
                  </a:extLst>
                </p:cNvPr>
                <p:cNvSpPr txBox="1">
                  <a:spLocks noChangeArrowheads="1"/>
                </p:cNvSpPr>
                <p:nvPr/>
              </p:nvSpPr>
              <p:spPr bwMode="auto">
                <a:xfrm>
                  <a:off x="8031165" y="5813200"/>
                  <a:ext cx="3912033" cy="830997"/>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r>
                    <a:rPr lang="en-GB" sz="2400" dirty="0">
                      <a:solidFill>
                        <a:prstClr val="black"/>
                      </a:solidFill>
                      <a:ea typeface="ＭＳ Ｐゴシック" charset="0"/>
                    </a:rPr>
                    <a:t>If </a:t>
                  </a:r>
                  <a14:m>
                    <m:oMath xmlns:m="http://schemas.openxmlformats.org/officeDocument/2006/math">
                      <m:r>
                        <a:rPr lang="en-GB" sz="2400" i="1" dirty="0" smtClean="0">
                          <a:solidFill>
                            <a:prstClr val="black"/>
                          </a:solidFill>
                          <a:latin typeface="Cambria Math" panose="02040503050406030204" pitchFamily="18" charset="0"/>
                          <a:ea typeface="ＭＳ Ｐゴシック" charset="0"/>
                        </a:rPr>
                        <m:t>𝐿</m:t>
                      </m:r>
                      <m:r>
                        <a:rPr lang="en-US" sz="2400" b="0" i="0" dirty="0" smtClean="0">
                          <a:solidFill>
                            <a:prstClr val="black"/>
                          </a:solidFill>
                          <a:latin typeface="Cambria Math" panose="02040503050406030204" pitchFamily="18" charset="0"/>
                          <a:ea typeface="ＭＳ Ｐゴシック"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&lt;0</m:t>
                      </m:r>
                    </m:oMath>
                  </a14:m>
                  <a:r>
                    <a:rPr lang="en-GB" sz="2400" dirty="0">
                      <a:solidFill>
                        <a:prstClr val="black"/>
                      </a:solidFill>
                      <a:ea typeface="ＭＳ Ｐゴシック" charset="0"/>
                    </a:rPr>
                    <a:t>, reduce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endParaRPr lang="en-US" sz="2400" dirty="0"/>
                </a:p>
                <a:p>
                  <a:pPr defTabSz="914400" eaLnBrk="0" fontAlgn="base" hangingPunct="0">
                    <a:spcBef>
                      <a:spcPct val="0"/>
                    </a:spcBef>
                    <a:spcAft>
                      <a:spcPct val="0"/>
                    </a:spcAft>
                  </a:pPr>
                  <a:r>
                    <a:rPr lang="en-GB" sz="2400" dirty="0">
                      <a:solidFill>
                        <a:prstClr val="black"/>
                      </a:solidFill>
                      <a:ea typeface="ＭＳ Ｐゴシック" charset="0"/>
                    </a:rPr>
                    <a:t>If </a:t>
                  </a:r>
                  <a14:m>
                    <m:oMath xmlns:m="http://schemas.openxmlformats.org/officeDocument/2006/math">
                      <m:r>
                        <a:rPr lang="en-GB" sz="2400" i="1" dirty="0" smtClean="0">
                          <a:solidFill>
                            <a:prstClr val="black"/>
                          </a:solidFill>
                          <a:latin typeface="Cambria Math" panose="02040503050406030204" pitchFamily="18" charset="0"/>
                          <a:ea typeface="ＭＳ Ｐゴシック" charset="0"/>
                        </a:rPr>
                        <m:t>𝐿</m:t>
                      </m:r>
                      <m:r>
                        <a:rPr lang="en-US" sz="2400" b="0" i="0" dirty="0" smtClean="0">
                          <a:solidFill>
                            <a:prstClr val="black"/>
                          </a:solidFill>
                          <a:latin typeface="Cambria Math" panose="02040503050406030204" pitchFamily="18" charset="0"/>
                          <a:ea typeface="ＭＳ Ｐゴシック"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&lt;0</m:t>
                      </m:r>
                    </m:oMath>
                  </a14:m>
                  <a:r>
                    <a:rPr lang="en-GB" sz="2400" dirty="0">
                      <a:solidFill>
                        <a:prstClr val="black"/>
                      </a:solidFill>
                      <a:ea typeface="ＭＳ Ｐゴシック" charset="0"/>
                    </a:rPr>
                    <a:t>, increase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endParaRPr lang="en-US" sz="2400" dirty="0"/>
                </a:p>
              </p:txBody>
            </p:sp>
          </mc:Choice>
          <mc:Fallback xmlns="">
            <p:sp>
              <p:nvSpPr>
                <p:cNvPr id="23" name="Text Box 27">
                  <a:extLst>
                    <a:ext uri="{FF2B5EF4-FFF2-40B4-BE49-F238E27FC236}">
                      <a16:creationId xmlns:a16="http://schemas.microsoft.com/office/drawing/2014/main" id="{63314CAF-7856-D36C-56A9-D8EF5C10D226}"/>
                    </a:ext>
                  </a:extLst>
                </p:cNvPr>
                <p:cNvSpPr txBox="1">
                  <a:spLocks noRot="1" noChangeAspect="1" noMove="1" noResize="1" noEditPoints="1" noAdjustHandles="1" noChangeArrowheads="1" noChangeShapeType="1" noTextEdit="1"/>
                </p:cNvSpPr>
                <p:nvPr/>
              </p:nvSpPr>
              <p:spPr bwMode="auto">
                <a:xfrm>
                  <a:off x="8031165" y="5813200"/>
                  <a:ext cx="3912033" cy="830997"/>
                </a:xfrm>
                <a:prstGeom prst="rect">
                  <a:avLst/>
                </a:prstGeom>
                <a:blipFill>
                  <a:blip r:embed="rId6"/>
                  <a:stretch>
                    <a:fillRect l="-2589" t="-4545" b="-15152"/>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sp>
          <p:nvSpPr>
            <p:cNvPr id="24" name="AutoShape 28">
              <a:extLst>
                <a:ext uri="{FF2B5EF4-FFF2-40B4-BE49-F238E27FC236}">
                  <a16:creationId xmlns:a16="http://schemas.microsoft.com/office/drawing/2014/main" id="{92F37772-E0AA-816E-C721-904CE4DBBCA8}"/>
                </a:ext>
              </a:extLst>
            </p:cNvPr>
            <p:cNvSpPr>
              <a:spLocks noChangeArrowheads="1"/>
            </p:cNvSpPr>
            <p:nvPr/>
          </p:nvSpPr>
          <p:spPr bwMode="auto">
            <a:xfrm>
              <a:off x="7162800" y="6019800"/>
              <a:ext cx="604838" cy="357188"/>
            </a:xfrm>
            <a:prstGeom prst="notchedRightArrow">
              <a:avLst>
                <a:gd name="adj1" fmla="val 50000"/>
                <a:gd name="adj2" fmla="val 42333"/>
              </a:avLst>
            </a:prstGeom>
            <a:solidFill>
              <a:srgbClr val="CC33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pPr>
              <a:endParaRPr lang="en-US" sz="2400">
                <a:solidFill>
                  <a:prstClr val="black"/>
                </a:solidFill>
                <a:latin typeface="Times" charset="0"/>
                <a:ea typeface="ＭＳ Ｐゴシック"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87A4F6F-6FBE-37FA-6C92-120D4034250C}"/>
                    </a:ext>
                  </a:extLst>
                </p:cNvPr>
                <p:cNvSpPr txBox="1"/>
                <p:nvPr/>
              </p:nvSpPr>
              <p:spPr>
                <a:xfrm>
                  <a:off x="3874328" y="1663870"/>
                  <a:ext cx="465897" cy="6346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r>
                              <a:rPr lang="en-US" sz="2000" i="1">
                                <a:latin typeface="Cambria Math" panose="02040503050406030204" pitchFamily="18" charset="0"/>
                              </a:rPr>
                              <m:t>𝑑</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𝑃</m:t>
                                </m:r>
                              </m:e>
                              <m:sub>
                                <m:r>
                                  <a:rPr lang="en-US" sz="2000" i="1">
                                    <a:latin typeface="Cambria Math" panose="02040503050406030204" pitchFamily="18" charset="0"/>
                                  </a:rPr>
                                  <m:t>1</m:t>
                                </m:r>
                              </m:sub>
                            </m:sSub>
                          </m:den>
                        </m:f>
                      </m:oMath>
                    </m:oMathPara>
                  </a14:m>
                  <a:endParaRPr lang="en-US" sz="2000" dirty="0"/>
                </a:p>
              </p:txBody>
            </p:sp>
          </mc:Choice>
          <mc:Fallback xmlns="">
            <p:sp>
              <p:nvSpPr>
                <p:cNvPr id="25" name="TextBox 24">
                  <a:extLst>
                    <a:ext uri="{FF2B5EF4-FFF2-40B4-BE49-F238E27FC236}">
                      <a16:creationId xmlns:a16="http://schemas.microsoft.com/office/drawing/2014/main" id="{087A4F6F-6FBE-37FA-6C92-120D4034250C}"/>
                    </a:ext>
                  </a:extLst>
                </p:cNvPr>
                <p:cNvSpPr txBox="1">
                  <a:spLocks noRot="1" noChangeAspect="1" noMove="1" noResize="1" noEditPoints="1" noAdjustHandles="1" noChangeArrowheads="1" noChangeShapeType="1" noTextEdit="1"/>
                </p:cNvSpPr>
                <p:nvPr/>
              </p:nvSpPr>
              <p:spPr>
                <a:xfrm>
                  <a:off x="3874328" y="1663870"/>
                  <a:ext cx="465897" cy="634661"/>
                </a:xfrm>
                <a:prstGeom prst="rect">
                  <a:avLst/>
                </a:prstGeom>
                <a:blipFill>
                  <a:blip r:embed="rId7"/>
                  <a:stretch>
                    <a:fillRect l="-13158" t="-1961" r="-2632"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B23CC29-452F-F6F6-28A5-7AF0BB575677}"/>
                    </a:ext>
                  </a:extLst>
                </p:cNvPr>
                <p:cNvSpPr txBox="1"/>
                <p:nvPr/>
              </p:nvSpPr>
              <p:spPr>
                <a:xfrm>
                  <a:off x="6672006" y="1666758"/>
                  <a:ext cx="471859" cy="6346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i="1">
                                <a:latin typeface="Cambria Math" panose="02040503050406030204" pitchFamily="18" charset="0"/>
                              </a:rPr>
                              <m:t>𝑑</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2</m:t>
                                </m:r>
                              </m:sub>
                            </m:sSub>
                          </m:den>
                        </m:f>
                      </m:oMath>
                    </m:oMathPara>
                  </a14:m>
                  <a:endParaRPr lang="en-US" sz="2000" dirty="0"/>
                </a:p>
              </p:txBody>
            </p:sp>
          </mc:Choice>
          <mc:Fallback xmlns="">
            <p:sp>
              <p:nvSpPr>
                <p:cNvPr id="26" name="TextBox 25">
                  <a:extLst>
                    <a:ext uri="{FF2B5EF4-FFF2-40B4-BE49-F238E27FC236}">
                      <a16:creationId xmlns:a16="http://schemas.microsoft.com/office/drawing/2014/main" id="{CB23CC29-452F-F6F6-28A5-7AF0BB575677}"/>
                    </a:ext>
                  </a:extLst>
                </p:cNvPr>
                <p:cNvSpPr txBox="1">
                  <a:spLocks noRot="1" noChangeAspect="1" noMove="1" noResize="1" noEditPoints="1" noAdjustHandles="1" noChangeArrowheads="1" noChangeShapeType="1" noTextEdit="1"/>
                </p:cNvSpPr>
                <p:nvPr/>
              </p:nvSpPr>
              <p:spPr>
                <a:xfrm>
                  <a:off x="6672006" y="1666758"/>
                  <a:ext cx="471859" cy="634661"/>
                </a:xfrm>
                <a:prstGeom prst="rect">
                  <a:avLst/>
                </a:prstGeom>
                <a:blipFill>
                  <a:blip r:embed="rId8"/>
                  <a:stretch>
                    <a:fillRect l="-13158" t="-1961" r="-5263"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DB00085-38DF-CE87-CFBC-B1CB3536D669}"/>
                    </a:ext>
                  </a:extLst>
                </p:cNvPr>
                <p:cNvSpPr txBox="1"/>
                <p:nvPr/>
              </p:nvSpPr>
              <p:spPr>
                <a:xfrm>
                  <a:off x="5566749" y="3580549"/>
                  <a:ext cx="644520"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i="1">
                                <a:latin typeface="Cambria Math" panose="02040503050406030204" pitchFamily="18" charset="0"/>
                              </a:rPr>
                              <m:t>1</m:t>
                            </m:r>
                          </m:sub>
                        </m:sSub>
                      </m:oMath>
                    </m:oMathPara>
                  </a14:m>
                  <a:endParaRPr lang="en-US" sz="2000" dirty="0"/>
                </a:p>
              </p:txBody>
            </p:sp>
          </mc:Choice>
          <mc:Fallback xmlns="">
            <p:sp>
              <p:nvSpPr>
                <p:cNvPr id="27" name="TextBox 26">
                  <a:extLst>
                    <a:ext uri="{FF2B5EF4-FFF2-40B4-BE49-F238E27FC236}">
                      <a16:creationId xmlns:a16="http://schemas.microsoft.com/office/drawing/2014/main" id="{3DB00085-38DF-CE87-CFBC-B1CB3536D669}"/>
                    </a:ext>
                  </a:extLst>
                </p:cNvPr>
                <p:cNvSpPr txBox="1">
                  <a:spLocks noRot="1" noChangeAspect="1" noMove="1" noResize="1" noEditPoints="1" noAdjustHandles="1" noChangeArrowheads="1" noChangeShapeType="1" noTextEdit="1"/>
                </p:cNvSpPr>
                <p:nvPr/>
              </p:nvSpPr>
              <p:spPr>
                <a:xfrm>
                  <a:off x="5566749" y="3580549"/>
                  <a:ext cx="644520"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BFBA9E7-733B-9AFC-0830-48F513A7058F}"/>
                    </a:ext>
                  </a:extLst>
                </p:cNvPr>
                <p:cNvSpPr txBox="1"/>
                <p:nvPr/>
              </p:nvSpPr>
              <p:spPr>
                <a:xfrm>
                  <a:off x="8323265" y="3606287"/>
                  <a:ext cx="644520"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2</m:t>
                            </m:r>
                          </m:sub>
                        </m:sSub>
                      </m:oMath>
                    </m:oMathPara>
                  </a14:m>
                  <a:endParaRPr lang="en-US" sz="2000" dirty="0"/>
                </a:p>
              </p:txBody>
            </p:sp>
          </mc:Choice>
          <mc:Fallback xmlns="">
            <p:sp>
              <p:nvSpPr>
                <p:cNvPr id="28" name="TextBox 27">
                  <a:extLst>
                    <a:ext uri="{FF2B5EF4-FFF2-40B4-BE49-F238E27FC236}">
                      <a16:creationId xmlns:a16="http://schemas.microsoft.com/office/drawing/2014/main" id="{2BFBA9E7-733B-9AFC-0830-48F513A7058F}"/>
                    </a:ext>
                  </a:extLst>
                </p:cNvPr>
                <p:cNvSpPr txBox="1">
                  <a:spLocks noRot="1" noChangeAspect="1" noMove="1" noResize="1" noEditPoints="1" noAdjustHandles="1" noChangeArrowheads="1" noChangeShapeType="1" noTextEdit="1"/>
                </p:cNvSpPr>
                <p:nvPr/>
              </p:nvSpPr>
              <p:spPr>
                <a:xfrm>
                  <a:off x="8323265" y="3606287"/>
                  <a:ext cx="644520"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C3579A1-BB96-2396-156E-6142438F5795}"/>
                    </a:ext>
                  </a:extLst>
                </p:cNvPr>
                <p:cNvSpPr txBox="1"/>
                <p:nvPr/>
              </p:nvSpPr>
              <p:spPr>
                <a:xfrm>
                  <a:off x="3241360" y="2634734"/>
                  <a:ext cx="2328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29" name="TextBox 28">
                  <a:extLst>
                    <a:ext uri="{FF2B5EF4-FFF2-40B4-BE49-F238E27FC236}">
                      <a16:creationId xmlns:a16="http://schemas.microsoft.com/office/drawing/2014/main" id="{DC3579A1-BB96-2396-156E-6142438F5795}"/>
                    </a:ext>
                  </a:extLst>
                </p:cNvPr>
                <p:cNvSpPr txBox="1">
                  <a:spLocks noRot="1" noChangeAspect="1" noMove="1" noResize="1" noEditPoints="1" noAdjustHandles="1" noChangeArrowheads="1" noChangeShapeType="1" noTextEdit="1"/>
                </p:cNvSpPr>
                <p:nvPr/>
              </p:nvSpPr>
              <p:spPr>
                <a:xfrm>
                  <a:off x="3241360" y="2634734"/>
                  <a:ext cx="232884" cy="369332"/>
                </a:xfrm>
                <a:prstGeom prst="rect">
                  <a:avLst/>
                </a:prstGeom>
                <a:blipFill>
                  <a:blip r:embed="rId11"/>
                  <a:stretch>
                    <a:fillRect l="-31579" r="-3157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 Box 22">
                  <a:extLst>
                    <a:ext uri="{FF2B5EF4-FFF2-40B4-BE49-F238E27FC236}">
                      <a16:creationId xmlns:a16="http://schemas.microsoft.com/office/drawing/2014/main" id="{B9EFDEC3-67C3-6FE9-C32E-54DCDB706A66}"/>
                    </a:ext>
                  </a:extLst>
                </p:cNvPr>
                <p:cNvSpPr txBox="1">
                  <a:spLocks noChangeArrowheads="1"/>
                </p:cNvSpPr>
                <p:nvPr/>
              </p:nvSpPr>
              <p:spPr bwMode="auto">
                <a:xfrm>
                  <a:off x="5376104" y="5967561"/>
                  <a:ext cx="1756955" cy="461665"/>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defTabSz="91440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GB" sz="2400" i="1" dirty="0" smtClean="0">
                            <a:solidFill>
                              <a:prstClr val="black"/>
                            </a:solidFill>
                            <a:latin typeface="Cambria Math" panose="02040503050406030204" pitchFamily="18" charset="0"/>
                            <a:ea typeface="ＭＳ Ｐゴシック" charset="0"/>
                          </a:rPr>
                          <m:t>𝐿</m:t>
                        </m:r>
                        <m:r>
                          <a:rPr lang="en-US" sz="2400" b="0" i="0" dirty="0" smtClean="0">
                            <a:solidFill>
                              <a:prstClr val="black"/>
                            </a:solidFill>
                            <a:latin typeface="Cambria Math" panose="02040503050406030204" pitchFamily="18" charset="0"/>
                            <a:ea typeface="ＭＳ Ｐゴシック"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2</m:t>
                            </m:r>
                          </m:sub>
                        </m:sSub>
                      </m:oMath>
                    </m:oMathPara>
                  </a14:m>
                  <a:endParaRPr lang="en-GB" sz="2400" dirty="0">
                    <a:solidFill>
                      <a:prstClr val="black"/>
                    </a:solidFill>
                    <a:latin typeface="Times" charset="0"/>
                    <a:ea typeface="ＭＳ Ｐゴシック" charset="0"/>
                  </a:endParaRPr>
                </a:p>
              </p:txBody>
            </p:sp>
          </mc:Choice>
          <mc:Fallback xmlns="">
            <p:sp>
              <p:nvSpPr>
                <p:cNvPr id="30" name="Text Box 22">
                  <a:extLst>
                    <a:ext uri="{FF2B5EF4-FFF2-40B4-BE49-F238E27FC236}">
                      <a16:creationId xmlns:a16="http://schemas.microsoft.com/office/drawing/2014/main" id="{B9EFDEC3-67C3-6FE9-C32E-54DCDB706A66}"/>
                    </a:ext>
                  </a:extLst>
                </p:cNvPr>
                <p:cNvSpPr txBox="1">
                  <a:spLocks noRot="1" noChangeAspect="1" noMove="1" noResize="1" noEditPoints="1" noAdjustHandles="1" noChangeArrowheads="1" noChangeShapeType="1" noTextEdit="1"/>
                </p:cNvSpPr>
                <p:nvPr/>
              </p:nvSpPr>
              <p:spPr bwMode="auto">
                <a:xfrm>
                  <a:off x="5376104" y="5967561"/>
                  <a:ext cx="1756955" cy="461665"/>
                </a:xfrm>
                <a:prstGeom prst="rect">
                  <a:avLst/>
                </a:prstGeom>
                <a:blipFill>
                  <a:blip r:embed="rId12"/>
                  <a:stretch>
                    <a:fillRect b="-2703"/>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grpSp>
    </p:spTree>
    <p:extLst>
      <p:ext uri="{BB962C8B-B14F-4D97-AF65-F5344CB8AC3E}">
        <p14:creationId xmlns:p14="http://schemas.microsoft.com/office/powerpoint/2010/main" val="31512062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93" name="Line 29"/>
          <p:cNvSpPr>
            <a:spLocks noChangeShapeType="1"/>
          </p:cNvSpPr>
          <p:nvPr/>
        </p:nvSpPr>
        <p:spPr bwMode="auto">
          <a:xfrm>
            <a:off x="2616200" y="5327650"/>
            <a:ext cx="6985000" cy="0"/>
          </a:xfrm>
          <a:prstGeom prst="line">
            <a:avLst/>
          </a:prstGeom>
          <a:noFill/>
          <a:ln w="2857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2872" name="Line 8"/>
          <p:cNvSpPr>
            <a:spLocks noChangeShapeType="1"/>
          </p:cNvSpPr>
          <p:nvPr/>
        </p:nvSpPr>
        <p:spPr bwMode="auto">
          <a:xfrm>
            <a:off x="2616200" y="5932488"/>
            <a:ext cx="287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2873" name="Line 9"/>
          <p:cNvSpPr>
            <a:spLocks noChangeShapeType="1"/>
          </p:cNvSpPr>
          <p:nvPr/>
        </p:nvSpPr>
        <p:spPr bwMode="auto">
          <a:xfrm flipV="1">
            <a:off x="2616200" y="4332288"/>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2874" name="Line 10"/>
          <p:cNvSpPr>
            <a:spLocks noChangeShapeType="1"/>
          </p:cNvSpPr>
          <p:nvPr/>
        </p:nvSpPr>
        <p:spPr bwMode="auto">
          <a:xfrm flipH="1">
            <a:off x="5076826" y="2133600"/>
            <a:ext cx="28575" cy="37734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2875" name="Line 11"/>
          <p:cNvSpPr>
            <a:spLocks noChangeShapeType="1"/>
          </p:cNvSpPr>
          <p:nvPr/>
        </p:nvSpPr>
        <p:spPr bwMode="auto">
          <a:xfrm>
            <a:off x="2590800" y="5334000"/>
            <a:ext cx="2514600"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2876" name="Line 12"/>
          <p:cNvSpPr>
            <a:spLocks noChangeShapeType="1"/>
          </p:cNvSpPr>
          <p:nvPr/>
        </p:nvSpPr>
        <p:spPr bwMode="auto">
          <a:xfrm>
            <a:off x="6781800" y="5932488"/>
            <a:ext cx="2819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2877" name="Line 13"/>
          <p:cNvSpPr>
            <a:spLocks noChangeShapeType="1"/>
          </p:cNvSpPr>
          <p:nvPr/>
        </p:nvSpPr>
        <p:spPr bwMode="auto">
          <a:xfrm flipV="1">
            <a:off x="6781800" y="4332288"/>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2878" name="Line 14"/>
          <p:cNvSpPr>
            <a:spLocks noChangeShapeType="1"/>
          </p:cNvSpPr>
          <p:nvPr/>
        </p:nvSpPr>
        <p:spPr bwMode="auto">
          <a:xfrm flipH="1">
            <a:off x="9097963" y="1412876"/>
            <a:ext cx="0" cy="4519613"/>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2879" name="Line 15"/>
          <p:cNvSpPr>
            <a:spLocks noChangeShapeType="1"/>
          </p:cNvSpPr>
          <p:nvPr/>
        </p:nvSpPr>
        <p:spPr bwMode="auto">
          <a:xfrm>
            <a:off x="6781801" y="4876800"/>
            <a:ext cx="2316163"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7D8BCDB-B986-7A99-EC96-A2570CCEF984}"/>
                  </a:ext>
                </a:extLst>
              </p:cNvPr>
              <p:cNvSpPr txBox="1"/>
              <p:nvPr/>
            </p:nvSpPr>
            <p:spPr>
              <a:xfrm>
                <a:off x="2063592" y="4023898"/>
                <a:ext cx="465897" cy="6346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r>
                            <a:rPr lang="en-US" sz="2000" i="1">
                              <a:latin typeface="Cambria Math" panose="02040503050406030204" pitchFamily="18" charset="0"/>
                            </a:rPr>
                            <m:t>𝑑</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𝑃</m:t>
                              </m:r>
                            </m:e>
                            <m:sub>
                              <m:r>
                                <a:rPr lang="en-US" sz="2000" i="1">
                                  <a:latin typeface="Cambria Math" panose="02040503050406030204" pitchFamily="18" charset="0"/>
                                </a:rPr>
                                <m:t>1</m:t>
                              </m:r>
                            </m:sub>
                          </m:sSub>
                        </m:den>
                      </m:f>
                    </m:oMath>
                  </m:oMathPara>
                </a14:m>
                <a:endParaRPr lang="en-US" sz="2000" dirty="0"/>
              </a:p>
            </p:txBody>
          </p:sp>
        </mc:Choice>
        <mc:Fallback xmlns="">
          <p:sp>
            <p:nvSpPr>
              <p:cNvPr id="10" name="TextBox 9">
                <a:extLst>
                  <a:ext uri="{FF2B5EF4-FFF2-40B4-BE49-F238E27FC236}">
                    <a16:creationId xmlns:a16="http://schemas.microsoft.com/office/drawing/2014/main" id="{D7D8BCDB-B986-7A99-EC96-A2570CCEF984}"/>
                  </a:ext>
                </a:extLst>
              </p:cNvPr>
              <p:cNvSpPr txBox="1">
                <a:spLocks noRot="1" noChangeAspect="1" noMove="1" noResize="1" noEditPoints="1" noAdjustHandles="1" noChangeArrowheads="1" noChangeShapeType="1" noTextEdit="1"/>
              </p:cNvSpPr>
              <p:nvPr/>
            </p:nvSpPr>
            <p:spPr>
              <a:xfrm>
                <a:off x="2063592" y="4023898"/>
                <a:ext cx="465897" cy="634661"/>
              </a:xfrm>
              <a:prstGeom prst="rect">
                <a:avLst/>
              </a:prstGeom>
              <a:blipFill>
                <a:blip r:embed="rId2"/>
                <a:stretch>
                  <a:fillRect l="-13158" t="-1961" r="-5263"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2D9F2D-1433-14FE-2230-9CEFB476999C}"/>
                  </a:ext>
                </a:extLst>
              </p:cNvPr>
              <p:cNvSpPr txBox="1"/>
              <p:nvPr/>
            </p:nvSpPr>
            <p:spPr>
              <a:xfrm>
                <a:off x="6154039" y="4086784"/>
                <a:ext cx="471859" cy="6346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i="1">
                              <a:latin typeface="Cambria Math" panose="02040503050406030204" pitchFamily="18" charset="0"/>
                            </a:rPr>
                            <m:t>𝑑</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2</m:t>
                              </m:r>
                            </m:sub>
                          </m:sSub>
                        </m:den>
                      </m:f>
                    </m:oMath>
                  </m:oMathPara>
                </a14:m>
                <a:endParaRPr lang="en-US" sz="2000" dirty="0"/>
              </a:p>
            </p:txBody>
          </p:sp>
        </mc:Choice>
        <mc:Fallback xmlns="">
          <p:sp>
            <p:nvSpPr>
              <p:cNvPr id="11" name="TextBox 10">
                <a:extLst>
                  <a:ext uri="{FF2B5EF4-FFF2-40B4-BE49-F238E27FC236}">
                    <a16:creationId xmlns:a16="http://schemas.microsoft.com/office/drawing/2014/main" id="{232D9F2D-1433-14FE-2230-9CEFB476999C}"/>
                  </a:ext>
                </a:extLst>
              </p:cNvPr>
              <p:cNvSpPr txBox="1">
                <a:spLocks noRot="1" noChangeAspect="1" noMove="1" noResize="1" noEditPoints="1" noAdjustHandles="1" noChangeArrowheads="1" noChangeShapeType="1" noTextEdit="1"/>
              </p:cNvSpPr>
              <p:nvPr/>
            </p:nvSpPr>
            <p:spPr>
              <a:xfrm>
                <a:off x="6154039" y="4086784"/>
                <a:ext cx="471859" cy="634661"/>
              </a:xfrm>
              <a:prstGeom prst="rect">
                <a:avLst/>
              </a:prstGeom>
              <a:blipFill>
                <a:blip r:embed="rId3"/>
                <a:stretch>
                  <a:fillRect l="-13158" r="-5263"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FF50DFA-66C8-82C0-DE7D-EAEA509DA8A1}"/>
                  </a:ext>
                </a:extLst>
              </p:cNvPr>
              <p:cNvSpPr txBox="1"/>
              <p:nvPr/>
            </p:nvSpPr>
            <p:spPr>
              <a:xfrm>
                <a:off x="5523506" y="5720703"/>
                <a:ext cx="644520"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i="1">
                              <a:latin typeface="Cambria Math" panose="02040503050406030204" pitchFamily="18" charset="0"/>
                            </a:rPr>
                            <m:t>1</m:t>
                          </m:r>
                        </m:sub>
                      </m:sSub>
                    </m:oMath>
                  </m:oMathPara>
                </a14:m>
                <a:endParaRPr lang="en-US" sz="2000" dirty="0"/>
              </a:p>
            </p:txBody>
          </p:sp>
        </mc:Choice>
        <mc:Fallback xmlns="">
          <p:sp>
            <p:nvSpPr>
              <p:cNvPr id="12" name="TextBox 11">
                <a:extLst>
                  <a:ext uri="{FF2B5EF4-FFF2-40B4-BE49-F238E27FC236}">
                    <a16:creationId xmlns:a16="http://schemas.microsoft.com/office/drawing/2014/main" id="{7FF50DFA-66C8-82C0-DE7D-EAEA509DA8A1}"/>
                  </a:ext>
                </a:extLst>
              </p:cNvPr>
              <p:cNvSpPr txBox="1">
                <a:spLocks noRot="1" noChangeAspect="1" noMove="1" noResize="1" noEditPoints="1" noAdjustHandles="1" noChangeArrowheads="1" noChangeShapeType="1" noTextEdit="1"/>
              </p:cNvSpPr>
              <p:nvPr/>
            </p:nvSpPr>
            <p:spPr>
              <a:xfrm>
                <a:off x="5523506" y="5720703"/>
                <a:ext cx="644520"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5C02660-117F-EC67-17E5-C146F9FE00EB}"/>
                  </a:ext>
                </a:extLst>
              </p:cNvPr>
              <p:cNvSpPr txBox="1"/>
              <p:nvPr/>
            </p:nvSpPr>
            <p:spPr>
              <a:xfrm>
                <a:off x="9571739" y="5707033"/>
                <a:ext cx="644520"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2</m:t>
                          </m:r>
                        </m:sub>
                      </m:sSub>
                    </m:oMath>
                  </m:oMathPara>
                </a14:m>
                <a:endParaRPr lang="en-US" sz="2000" dirty="0"/>
              </a:p>
            </p:txBody>
          </p:sp>
        </mc:Choice>
        <mc:Fallback xmlns="">
          <p:sp>
            <p:nvSpPr>
              <p:cNvPr id="13" name="TextBox 12">
                <a:extLst>
                  <a:ext uri="{FF2B5EF4-FFF2-40B4-BE49-F238E27FC236}">
                    <a16:creationId xmlns:a16="http://schemas.microsoft.com/office/drawing/2014/main" id="{55C02660-117F-EC67-17E5-C146F9FE00EB}"/>
                  </a:ext>
                </a:extLst>
              </p:cNvPr>
              <p:cNvSpPr txBox="1">
                <a:spLocks noRot="1" noChangeAspect="1" noMove="1" noResize="1" noEditPoints="1" noAdjustHandles="1" noChangeArrowheads="1" noChangeShapeType="1" noTextEdit="1"/>
              </p:cNvSpPr>
              <p:nvPr/>
            </p:nvSpPr>
            <p:spPr>
              <a:xfrm>
                <a:off x="9571739" y="5707033"/>
                <a:ext cx="644520"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D6841C4-300D-B103-B31B-DAAECBDA10FE}"/>
                  </a:ext>
                </a:extLst>
              </p:cNvPr>
              <p:cNvSpPr txBox="1"/>
              <p:nvPr/>
            </p:nvSpPr>
            <p:spPr>
              <a:xfrm>
                <a:off x="2262111" y="5149334"/>
                <a:ext cx="2328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14" name="TextBox 13">
                <a:extLst>
                  <a:ext uri="{FF2B5EF4-FFF2-40B4-BE49-F238E27FC236}">
                    <a16:creationId xmlns:a16="http://schemas.microsoft.com/office/drawing/2014/main" id="{ED6841C4-300D-B103-B31B-DAAECBDA10FE}"/>
                  </a:ext>
                </a:extLst>
              </p:cNvPr>
              <p:cNvSpPr txBox="1">
                <a:spLocks noRot="1" noChangeAspect="1" noMove="1" noResize="1" noEditPoints="1" noAdjustHandles="1" noChangeArrowheads="1" noChangeShapeType="1" noTextEdit="1"/>
              </p:cNvSpPr>
              <p:nvPr/>
            </p:nvSpPr>
            <p:spPr>
              <a:xfrm>
                <a:off x="2262111" y="5149334"/>
                <a:ext cx="232884" cy="369332"/>
              </a:xfrm>
              <a:prstGeom prst="rect">
                <a:avLst/>
              </a:prstGeom>
              <a:blipFill>
                <a:blip r:embed="rId6"/>
                <a:stretch>
                  <a:fillRect l="-31579" r="-31579"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442BD4-A030-858C-783C-7275E71B4CEC}"/>
                  </a:ext>
                </a:extLst>
              </p:cNvPr>
              <p:cNvSpPr txBox="1"/>
              <p:nvPr/>
            </p:nvSpPr>
            <p:spPr>
              <a:xfrm>
                <a:off x="4381943" y="5993576"/>
                <a:ext cx="780163"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𝑃</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𝑚𝑎𝑥</m:t>
                          </m:r>
                        </m:sup>
                      </m:sSubSup>
                    </m:oMath>
                  </m:oMathPara>
                </a14:m>
                <a:endParaRPr lang="en-US" sz="2000" dirty="0"/>
              </a:p>
            </p:txBody>
          </p:sp>
        </mc:Choice>
        <mc:Fallback xmlns="">
          <p:sp>
            <p:nvSpPr>
              <p:cNvPr id="17" name="TextBox 16">
                <a:extLst>
                  <a:ext uri="{FF2B5EF4-FFF2-40B4-BE49-F238E27FC236}">
                    <a16:creationId xmlns:a16="http://schemas.microsoft.com/office/drawing/2014/main" id="{C3442BD4-A030-858C-783C-7275E71B4CEC}"/>
                  </a:ext>
                </a:extLst>
              </p:cNvPr>
              <p:cNvSpPr txBox="1">
                <a:spLocks noRot="1" noChangeAspect="1" noMove="1" noResize="1" noEditPoints="1" noAdjustHandles="1" noChangeArrowheads="1" noChangeShapeType="1" noTextEdit="1"/>
              </p:cNvSpPr>
              <p:nvPr/>
            </p:nvSpPr>
            <p:spPr>
              <a:xfrm>
                <a:off x="4381943" y="5993576"/>
                <a:ext cx="780163" cy="400110"/>
              </a:xfrm>
              <a:prstGeom prst="rect">
                <a:avLst/>
              </a:prstGeom>
              <a:blipFill>
                <a:blip r:embed="rId7"/>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37ADE7C-510A-471D-2B42-01A47FB85C9F}"/>
                  </a:ext>
                </a:extLst>
              </p:cNvPr>
              <p:cNvSpPr txBox="1"/>
              <p:nvPr/>
            </p:nvSpPr>
            <p:spPr>
              <a:xfrm>
                <a:off x="8276337" y="6036854"/>
                <a:ext cx="780163" cy="4080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𝑃</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𝑚𝑎𝑥</m:t>
                          </m:r>
                        </m:sup>
                      </m:sSubSup>
                    </m:oMath>
                  </m:oMathPara>
                </a14:m>
                <a:endParaRPr lang="en-US" sz="2000" dirty="0"/>
              </a:p>
            </p:txBody>
          </p:sp>
        </mc:Choice>
        <mc:Fallback xmlns="">
          <p:sp>
            <p:nvSpPr>
              <p:cNvPr id="19" name="TextBox 18">
                <a:extLst>
                  <a:ext uri="{FF2B5EF4-FFF2-40B4-BE49-F238E27FC236}">
                    <a16:creationId xmlns:a16="http://schemas.microsoft.com/office/drawing/2014/main" id="{837ADE7C-510A-471D-2B42-01A47FB85C9F}"/>
                  </a:ext>
                </a:extLst>
              </p:cNvPr>
              <p:cNvSpPr txBox="1">
                <a:spLocks noRot="1" noChangeAspect="1" noMove="1" noResize="1" noEditPoints="1" noAdjustHandles="1" noChangeArrowheads="1" noChangeShapeType="1" noTextEdit="1"/>
              </p:cNvSpPr>
              <p:nvPr/>
            </p:nvSpPr>
            <p:spPr>
              <a:xfrm>
                <a:off x="8276337" y="6036854"/>
                <a:ext cx="780163" cy="408060"/>
              </a:xfrm>
              <a:prstGeom prst="rect">
                <a:avLst/>
              </a:prstGeom>
              <a:blipFill>
                <a:blip r:embed="rId8"/>
                <a:stretch>
                  <a:fillRect/>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ED2EBBFB-DD5F-E747-B90E-74844FE67F39}"/>
              </a:ext>
            </a:extLst>
          </p:cNvPr>
          <p:cNvGrpSpPr/>
          <p:nvPr/>
        </p:nvGrpSpPr>
        <p:grpSpPr>
          <a:xfrm>
            <a:off x="2590799" y="1676400"/>
            <a:ext cx="2895601" cy="1600200"/>
            <a:chOff x="2590799" y="1676400"/>
            <a:chExt cx="2895601" cy="1600200"/>
          </a:xfrm>
        </p:grpSpPr>
        <p:sp>
          <p:nvSpPr>
            <p:cNvPr id="292885" name="Line 21"/>
            <p:cNvSpPr>
              <a:spLocks noChangeShapeType="1"/>
            </p:cNvSpPr>
            <p:nvPr/>
          </p:nvSpPr>
          <p:spPr bwMode="auto">
            <a:xfrm>
              <a:off x="2616200" y="3276600"/>
              <a:ext cx="287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2886" name="Line 22"/>
            <p:cNvSpPr>
              <a:spLocks noChangeShapeType="1"/>
            </p:cNvSpPr>
            <p:nvPr/>
          </p:nvSpPr>
          <p:spPr bwMode="auto">
            <a:xfrm flipV="1">
              <a:off x="2616200" y="16764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2890" name="Line 26"/>
            <p:cNvSpPr>
              <a:spLocks noChangeShapeType="1"/>
            </p:cNvSpPr>
            <p:nvPr/>
          </p:nvSpPr>
          <p:spPr bwMode="auto">
            <a:xfrm flipV="1">
              <a:off x="2590799" y="2157482"/>
              <a:ext cx="2514599" cy="1119117"/>
            </a:xfrm>
            <a:prstGeom prst="line">
              <a:avLst/>
            </a:prstGeom>
            <a:noFill/>
            <a:ln w="28575">
              <a:solidFill>
                <a:srgbClr val="00808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6" name="Group 5">
            <a:extLst>
              <a:ext uri="{FF2B5EF4-FFF2-40B4-BE49-F238E27FC236}">
                <a16:creationId xmlns:a16="http://schemas.microsoft.com/office/drawing/2014/main" id="{7B07CF17-1827-244F-B615-10C3C6D5FA66}"/>
              </a:ext>
            </a:extLst>
          </p:cNvPr>
          <p:cNvGrpSpPr/>
          <p:nvPr/>
        </p:nvGrpSpPr>
        <p:grpSpPr>
          <a:xfrm>
            <a:off x="6781800" y="1447799"/>
            <a:ext cx="2819400" cy="1828801"/>
            <a:chOff x="6781800" y="1447799"/>
            <a:chExt cx="2819400" cy="1828801"/>
          </a:xfrm>
        </p:grpSpPr>
        <p:sp>
          <p:nvSpPr>
            <p:cNvPr id="292887" name="Line 23"/>
            <p:cNvSpPr>
              <a:spLocks noChangeShapeType="1"/>
            </p:cNvSpPr>
            <p:nvPr/>
          </p:nvSpPr>
          <p:spPr bwMode="auto">
            <a:xfrm>
              <a:off x="6781800" y="3276600"/>
              <a:ext cx="2819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2888" name="Line 24"/>
            <p:cNvSpPr>
              <a:spLocks noChangeShapeType="1"/>
            </p:cNvSpPr>
            <p:nvPr/>
          </p:nvSpPr>
          <p:spPr bwMode="auto">
            <a:xfrm flipV="1">
              <a:off x="6781800" y="16764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2889" name="Line 25"/>
            <p:cNvSpPr>
              <a:spLocks noChangeShapeType="1"/>
            </p:cNvSpPr>
            <p:nvPr/>
          </p:nvSpPr>
          <p:spPr bwMode="auto">
            <a:xfrm flipV="1">
              <a:off x="6781800" y="1447799"/>
              <a:ext cx="2316164" cy="1828800"/>
            </a:xfrm>
            <a:prstGeom prst="line">
              <a:avLst/>
            </a:prstGeom>
            <a:noFill/>
            <a:ln w="28575">
              <a:solidFill>
                <a:srgbClr val="00808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94EC543-FC93-3960-086B-D41A99477CE1}"/>
                  </a:ext>
                </a:extLst>
              </p:cNvPr>
              <p:cNvSpPr txBox="1"/>
              <p:nvPr/>
            </p:nvSpPr>
            <p:spPr>
              <a:xfrm>
                <a:off x="4381944" y="3306634"/>
                <a:ext cx="780163"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𝑃</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𝑚𝑎𝑥</m:t>
                          </m:r>
                        </m:sup>
                      </m:sSubSup>
                    </m:oMath>
                  </m:oMathPara>
                </a14:m>
                <a:endParaRPr lang="en-US" sz="2000" dirty="0"/>
              </a:p>
            </p:txBody>
          </p:sp>
        </mc:Choice>
        <mc:Fallback xmlns="">
          <p:sp>
            <p:nvSpPr>
              <p:cNvPr id="16" name="TextBox 15">
                <a:extLst>
                  <a:ext uri="{FF2B5EF4-FFF2-40B4-BE49-F238E27FC236}">
                    <a16:creationId xmlns:a16="http://schemas.microsoft.com/office/drawing/2014/main" id="{994EC543-FC93-3960-086B-D41A99477CE1}"/>
                  </a:ext>
                </a:extLst>
              </p:cNvPr>
              <p:cNvSpPr txBox="1">
                <a:spLocks noRot="1" noChangeAspect="1" noMove="1" noResize="1" noEditPoints="1" noAdjustHandles="1" noChangeArrowheads="1" noChangeShapeType="1" noTextEdit="1"/>
              </p:cNvSpPr>
              <p:nvPr/>
            </p:nvSpPr>
            <p:spPr>
              <a:xfrm>
                <a:off x="4381944" y="3306634"/>
                <a:ext cx="780163" cy="400110"/>
              </a:xfrm>
              <a:prstGeom prst="rect">
                <a:avLst/>
              </a:prstGeom>
              <a:blipFill>
                <a:blip r:embed="rId9"/>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9938BFB-34D0-294E-9958-55C2E851599B}"/>
                  </a:ext>
                </a:extLst>
              </p:cNvPr>
              <p:cNvSpPr txBox="1"/>
              <p:nvPr/>
            </p:nvSpPr>
            <p:spPr>
              <a:xfrm>
                <a:off x="8276338" y="3349912"/>
                <a:ext cx="780163" cy="4080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𝑃</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𝑚𝑎𝑥</m:t>
                          </m:r>
                        </m:sup>
                      </m:sSubSup>
                    </m:oMath>
                  </m:oMathPara>
                </a14:m>
                <a:endParaRPr lang="en-US" sz="2000" dirty="0"/>
              </a:p>
            </p:txBody>
          </p:sp>
        </mc:Choice>
        <mc:Fallback xmlns="">
          <p:sp>
            <p:nvSpPr>
              <p:cNvPr id="18" name="TextBox 17">
                <a:extLst>
                  <a:ext uri="{FF2B5EF4-FFF2-40B4-BE49-F238E27FC236}">
                    <a16:creationId xmlns:a16="http://schemas.microsoft.com/office/drawing/2014/main" id="{B9938BFB-34D0-294E-9958-55C2E851599B}"/>
                  </a:ext>
                </a:extLst>
              </p:cNvPr>
              <p:cNvSpPr txBox="1">
                <a:spLocks noRot="1" noChangeAspect="1" noMove="1" noResize="1" noEditPoints="1" noAdjustHandles="1" noChangeArrowheads="1" noChangeShapeType="1" noTextEdit="1"/>
              </p:cNvSpPr>
              <p:nvPr/>
            </p:nvSpPr>
            <p:spPr>
              <a:xfrm>
                <a:off x="8276338" y="3349912"/>
                <a:ext cx="780163" cy="40806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043386-DDA1-05C0-A34E-5E76447E8338}"/>
                  </a:ext>
                </a:extLst>
              </p:cNvPr>
              <p:cNvSpPr txBox="1"/>
              <p:nvPr/>
            </p:nvSpPr>
            <p:spPr>
              <a:xfrm>
                <a:off x="5478020" y="3088770"/>
                <a:ext cx="644520"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i="1">
                              <a:latin typeface="Cambria Math" panose="02040503050406030204" pitchFamily="18" charset="0"/>
                            </a:rPr>
                            <m:t>1</m:t>
                          </m:r>
                        </m:sub>
                      </m:sSub>
                    </m:oMath>
                  </m:oMathPara>
                </a14:m>
                <a:endParaRPr lang="en-US" sz="2000" dirty="0"/>
              </a:p>
            </p:txBody>
          </p:sp>
        </mc:Choice>
        <mc:Fallback xmlns="">
          <p:sp>
            <p:nvSpPr>
              <p:cNvPr id="20" name="TextBox 19">
                <a:extLst>
                  <a:ext uri="{FF2B5EF4-FFF2-40B4-BE49-F238E27FC236}">
                    <a16:creationId xmlns:a16="http://schemas.microsoft.com/office/drawing/2014/main" id="{03043386-DDA1-05C0-A34E-5E76447E8338}"/>
                  </a:ext>
                </a:extLst>
              </p:cNvPr>
              <p:cNvSpPr txBox="1">
                <a:spLocks noRot="1" noChangeAspect="1" noMove="1" noResize="1" noEditPoints="1" noAdjustHandles="1" noChangeArrowheads="1" noChangeShapeType="1" noTextEdit="1"/>
              </p:cNvSpPr>
              <p:nvPr/>
            </p:nvSpPr>
            <p:spPr>
              <a:xfrm>
                <a:off x="5478020" y="3088770"/>
                <a:ext cx="644520" cy="4001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CB665E5-1915-2F96-9D87-3CDD4414DA0E}"/>
                  </a:ext>
                </a:extLst>
              </p:cNvPr>
              <p:cNvSpPr txBox="1"/>
              <p:nvPr/>
            </p:nvSpPr>
            <p:spPr>
              <a:xfrm>
                <a:off x="9526253" y="3075100"/>
                <a:ext cx="644520"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2</m:t>
                          </m:r>
                        </m:sub>
                      </m:sSub>
                    </m:oMath>
                  </m:oMathPara>
                </a14:m>
                <a:endParaRPr lang="en-US" sz="2000" dirty="0"/>
              </a:p>
            </p:txBody>
          </p:sp>
        </mc:Choice>
        <mc:Fallback xmlns="">
          <p:sp>
            <p:nvSpPr>
              <p:cNvPr id="21" name="TextBox 20">
                <a:extLst>
                  <a:ext uri="{FF2B5EF4-FFF2-40B4-BE49-F238E27FC236}">
                    <a16:creationId xmlns:a16="http://schemas.microsoft.com/office/drawing/2014/main" id="{2CB665E5-1915-2F96-9D87-3CDD4414DA0E}"/>
                  </a:ext>
                </a:extLst>
              </p:cNvPr>
              <p:cNvSpPr txBox="1">
                <a:spLocks noRot="1" noChangeAspect="1" noMove="1" noResize="1" noEditPoints="1" noAdjustHandles="1" noChangeArrowheads="1" noChangeShapeType="1" noTextEdit="1"/>
              </p:cNvSpPr>
              <p:nvPr/>
            </p:nvSpPr>
            <p:spPr>
              <a:xfrm>
                <a:off x="9526253" y="3075100"/>
                <a:ext cx="644520"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7B4CC9-425D-0C03-A168-6E8D2A95220C}"/>
                  </a:ext>
                </a:extLst>
              </p:cNvPr>
              <p:cNvSpPr txBox="1"/>
              <p:nvPr/>
            </p:nvSpPr>
            <p:spPr>
              <a:xfrm>
                <a:off x="2111993" y="1502222"/>
                <a:ext cx="483476"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oMath>
                  </m:oMathPara>
                </a14:m>
                <a:endParaRPr lang="en-US" sz="2000" dirty="0"/>
              </a:p>
            </p:txBody>
          </p:sp>
        </mc:Choice>
        <mc:Fallback xmlns="">
          <p:sp>
            <p:nvSpPr>
              <p:cNvPr id="7" name="TextBox 6">
                <a:extLst>
                  <a:ext uri="{FF2B5EF4-FFF2-40B4-BE49-F238E27FC236}">
                    <a16:creationId xmlns:a16="http://schemas.microsoft.com/office/drawing/2014/main" id="{BC7B4CC9-425D-0C03-A168-6E8D2A95220C}"/>
                  </a:ext>
                </a:extLst>
              </p:cNvPr>
              <p:cNvSpPr txBox="1">
                <a:spLocks noRot="1" noChangeAspect="1" noMove="1" noResize="1" noEditPoints="1" noAdjustHandles="1" noChangeArrowheads="1" noChangeShapeType="1" noTextEdit="1"/>
              </p:cNvSpPr>
              <p:nvPr/>
            </p:nvSpPr>
            <p:spPr>
              <a:xfrm>
                <a:off x="2111993" y="1502222"/>
                <a:ext cx="483476" cy="4001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57ED1E8-7BFB-E325-A919-7E8B99EAA429}"/>
                  </a:ext>
                </a:extLst>
              </p:cNvPr>
              <p:cNvSpPr txBox="1"/>
              <p:nvPr/>
            </p:nvSpPr>
            <p:spPr>
              <a:xfrm>
                <a:off x="6270732" y="1426999"/>
                <a:ext cx="483476"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oMath>
                  </m:oMathPara>
                </a14:m>
                <a:endParaRPr lang="en-US" sz="2000" dirty="0"/>
              </a:p>
            </p:txBody>
          </p:sp>
        </mc:Choice>
        <mc:Fallback xmlns="">
          <p:sp>
            <p:nvSpPr>
              <p:cNvPr id="8" name="TextBox 7">
                <a:extLst>
                  <a:ext uri="{FF2B5EF4-FFF2-40B4-BE49-F238E27FC236}">
                    <a16:creationId xmlns:a16="http://schemas.microsoft.com/office/drawing/2014/main" id="{657ED1E8-7BFB-E325-A919-7E8B99EAA429}"/>
                  </a:ext>
                </a:extLst>
              </p:cNvPr>
              <p:cNvSpPr txBox="1">
                <a:spLocks noRot="1" noChangeAspect="1" noMove="1" noResize="1" noEditPoints="1" noAdjustHandles="1" noChangeArrowheads="1" noChangeShapeType="1" noTextEdit="1"/>
              </p:cNvSpPr>
              <p:nvPr/>
            </p:nvSpPr>
            <p:spPr>
              <a:xfrm>
                <a:off x="6270732" y="1426999"/>
                <a:ext cx="483476" cy="400110"/>
              </a:xfrm>
              <a:prstGeom prst="rect">
                <a:avLst/>
              </a:prstGeom>
              <a:blipFill>
                <a:blip r:embed="rId14"/>
                <a:stretch>
                  <a:fillRect/>
                </a:stretch>
              </a:blipFill>
            </p:spPr>
            <p:txBody>
              <a:bodyPr/>
              <a:lstStyle/>
              <a:p>
                <a:r>
                  <a:rPr lang="en-US">
                    <a:noFill/>
                  </a:rPr>
                  <a:t> </a:t>
                </a:r>
              </a:p>
            </p:txBody>
          </p:sp>
        </mc:Fallback>
      </mc:AlternateContent>
      <p:sp>
        <p:nvSpPr>
          <p:cNvPr id="9" name="Text Placeholder 8">
            <a:extLst>
              <a:ext uri="{FF2B5EF4-FFF2-40B4-BE49-F238E27FC236}">
                <a16:creationId xmlns:a16="http://schemas.microsoft.com/office/drawing/2014/main" id="{A7E04A31-B017-4DB5-61D7-C5A9DDE9E137}"/>
              </a:ext>
            </a:extLst>
          </p:cNvPr>
          <p:cNvSpPr>
            <a:spLocks noGrp="1"/>
          </p:cNvSpPr>
          <p:nvPr>
            <p:ph type="body" sz="quarter" idx="10"/>
          </p:nvPr>
        </p:nvSpPr>
        <p:spPr/>
        <p:txBody>
          <a:bodyPr/>
          <a:lstStyle/>
          <a:p>
            <a:r>
              <a:rPr lang="en-US" dirty="0"/>
              <a:t>Economic dispatch with linear cost curves</a:t>
            </a:r>
          </a:p>
        </p:txBody>
      </p:sp>
    </p:spTree>
    <p:extLst>
      <p:ext uri="{BB962C8B-B14F-4D97-AF65-F5344CB8AC3E}">
        <p14:creationId xmlns:p14="http://schemas.microsoft.com/office/powerpoint/2010/main" val="34176296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6" name="Line 8"/>
          <p:cNvSpPr>
            <a:spLocks noChangeShapeType="1"/>
          </p:cNvSpPr>
          <p:nvPr/>
        </p:nvSpPr>
        <p:spPr bwMode="auto">
          <a:xfrm>
            <a:off x="2616200" y="5932488"/>
            <a:ext cx="287020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3897" name="Line 9"/>
          <p:cNvSpPr>
            <a:spLocks noChangeShapeType="1"/>
          </p:cNvSpPr>
          <p:nvPr/>
        </p:nvSpPr>
        <p:spPr bwMode="auto">
          <a:xfrm flipV="1">
            <a:off x="2616200" y="4332288"/>
            <a:ext cx="0" cy="160020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3898" name="Line 10"/>
          <p:cNvSpPr>
            <a:spLocks noChangeShapeType="1"/>
          </p:cNvSpPr>
          <p:nvPr/>
        </p:nvSpPr>
        <p:spPr bwMode="auto">
          <a:xfrm flipH="1">
            <a:off x="5076826" y="2133600"/>
            <a:ext cx="28575" cy="377348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3899" name="Line 11"/>
          <p:cNvSpPr>
            <a:spLocks noChangeShapeType="1"/>
          </p:cNvSpPr>
          <p:nvPr/>
        </p:nvSpPr>
        <p:spPr bwMode="auto">
          <a:xfrm>
            <a:off x="2590800" y="5334000"/>
            <a:ext cx="2514600" cy="0"/>
          </a:xfrm>
          <a:prstGeom prst="line">
            <a:avLst/>
          </a:prstGeom>
          <a:noFill/>
          <a:ln w="28575">
            <a:solidFill>
              <a:srgbClr val="9933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3900" name="Line 12"/>
          <p:cNvSpPr>
            <a:spLocks noChangeShapeType="1"/>
          </p:cNvSpPr>
          <p:nvPr/>
        </p:nvSpPr>
        <p:spPr bwMode="auto">
          <a:xfrm>
            <a:off x="6781800" y="5932488"/>
            <a:ext cx="281940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3901" name="Line 13"/>
          <p:cNvSpPr>
            <a:spLocks noChangeShapeType="1"/>
          </p:cNvSpPr>
          <p:nvPr/>
        </p:nvSpPr>
        <p:spPr bwMode="auto">
          <a:xfrm flipV="1">
            <a:off x="6781800" y="4332288"/>
            <a:ext cx="0" cy="160020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3902" name="Line 14"/>
          <p:cNvSpPr>
            <a:spLocks noChangeShapeType="1"/>
          </p:cNvSpPr>
          <p:nvPr/>
        </p:nvSpPr>
        <p:spPr bwMode="auto">
          <a:xfrm flipH="1">
            <a:off x="9097963" y="1412876"/>
            <a:ext cx="0" cy="45196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3903" name="Line 15"/>
          <p:cNvSpPr>
            <a:spLocks noChangeShapeType="1"/>
          </p:cNvSpPr>
          <p:nvPr/>
        </p:nvSpPr>
        <p:spPr bwMode="auto">
          <a:xfrm>
            <a:off x="6781801" y="4876800"/>
            <a:ext cx="2316163" cy="0"/>
          </a:xfrm>
          <a:prstGeom prst="line">
            <a:avLst/>
          </a:prstGeom>
          <a:noFill/>
          <a:ln w="28575">
            <a:solidFill>
              <a:srgbClr val="9933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3909" name="Line 21"/>
          <p:cNvSpPr>
            <a:spLocks noChangeShapeType="1"/>
          </p:cNvSpPr>
          <p:nvPr/>
        </p:nvSpPr>
        <p:spPr bwMode="auto">
          <a:xfrm>
            <a:off x="2616200" y="3276600"/>
            <a:ext cx="287020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3910" name="Line 22"/>
          <p:cNvSpPr>
            <a:spLocks noChangeShapeType="1"/>
          </p:cNvSpPr>
          <p:nvPr/>
        </p:nvSpPr>
        <p:spPr bwMode="auto">
          <a:xfrm flipV="1">
            <a:off x="2616200" y="1676400"/>
            <a:ext cx="0" cy="160020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3911" name="Line 23"/>
          <p:cNvSpPr>
            <a:spLocks noChangeShapeType="1"/>
          </p:cNvSpPr>
          <p:nvPr/>
        </p:nvSpPr>
        <p:spPr bwMode="auto">
          <a:xfrm>
            <a:off x="6781800" y="3276600"/>
            <a:ext cx="281940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3912" name="Line 24"/>
          <p:cNvSpPr>
            <a:spLocks noChangeShapeType="1"/>
          </p:cNvSpPr>
          <p:nvPr/>
        </p:nvSpPr>
        <p:spPr bwMode="auto">
          <a:xfrm flipV="1">
            <a:off x="6781800" y="1676400"/>
            <a:ext cx="0" cy="160020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3913" name="Line 25"/>
          <p:cNvSpPr>
            <a:spLocks noChangeShapeType="1"/>
          </p:cNvSpPr>
          <p:nvPr/>
        </p:nvSpPr>
        <p:spPr bwMode="auto">
          <a:xfrm flipV="1">
            <a:off x="6781800" y="1447800"/>
            <a:ext cx="2286000" cy="1828800"/>
          </a:xfrm>
          <a:prstGeom prst="line">
            <a:avLst/>
          </a:prstGeom>
          <a:noFill/>
          <a:ln w="28575">
            <a:solidFill>
              <a:srgbClr val="0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3914" name="Line 26"/>
          <p:cNvSpPr>
            <a:spLocks noChangeShapeType="1"/>
          </p:cNvSpPr>
          <p:nvPr/>
        </p:nvSpPr>
        <p:spPr bwMode="auto">
          <a:xfrm flipV="1">
            <a:off x="2628900" y="2133600"/>
            <a:ext cx="2476500" cy="1143000"/>
          </a:xfrm>
          <a:prstGeom prst="line">
            <a:avLst/>
          </a:prstGeom>
          <a:noFill/>
          <a:ln w="28575">
            <a:solidFill>
              <a:srgbClr val="0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3917" name="Line 29"/>
          <p:cNvSpPr>
            <a:spLocks noChangeShapeType="1"/>
          </p:cNvSpPr>
          <p:nvPr/>
        </p:nvSpPr>
        <p:spPr bwMode="auto">
          <a:xfrm>
            <a:off x="2616200" y="4870450"/>
            <a:ext cx="6985000"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472E0A7-9E44-50E5-9FC3-093B270DE223}"/>
                  </a:ext>
                </a:extLst>
              </p:cNvPr>
              <p:cNvSpPr txBox="1"/>
              <p:nvPr/>
            </p:nvSpPr>
            <p:spPr>
              <a:xfrm>
                <a:off x="2063592" y="4023898"/>
                <a:ext cx="465897" cy="6346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r>
                            <a:rPr lang="en-US" sz="2000" i="1">
                              <a:latin typeface="Cambria Math" panose="02040503050406030204" pitchFamily="18" charset="0"/>
                            </a:rPr>
                            <m:t>𝑑</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𝑃</m:t>
                              </m:r>
                            </m:e>
                            <m:sub>
                              <m:r>
                                <a:rPr lang="en-US" sz="2000" i="1">
                                  <a:latin typeface="Cambria Math" panose="02040503050406030204" pitchFamily="18" charset="0"/>
                                </a:rPr>
                                <m:t>1</m:t>
                              </m:r>
                            </m:sub>
                          </m:sSub>
                        </m:den>
                      </m:f>
                    </m:oMath>
                  </m:oMathPara>
                </a14:m>
                <a:endParaRPr lang="en-US" sz="2000" dirty="0"/>
              </a:p>
            </p:txBody>
          </p:sp>
        </mc:Choice>
        <mc:Fallback xmlns="">
          <p:sp>
            <p:nvSpPr>
              <p:cNvPr id="4" name="TextBox 3">
                <a:extLst>
                  <a:ext uri="{FF2B5EF4-FFF2-40B4-BE49-F238E27FC236}">
                    <a16:creationId xmlns:a16="http://schemas.microsoft.com/office/drawing/2014/main" id="{6472E0A7-9E44-50E5-9FC3-093B270DE223}"/>
                  </a:ext>
                </a:extLst>
              </p:cNvPr>
              <p:cNvSpPr txBox="1">
                <a:spLocks noRot="1" noChangeAspect="1" noMove="1" noResize="1" noEditPoints="1" noAdjustHandles="1" noChangeArrowheads="1" noChangeShapeType="1" noTextEdit="1"/>
              </p:cNvSpPr>
              <p:nvPr/>
            </p:nvSpPr>
            <p:spPr>
              <a:xfrm>
                <a:off x="2063592" y="4023898"/>
                <a:ext cx="465897" cy="634661"/>
              </a:xfrm>
              <a:prstGeom prst="rect">
                <a:avLst/>
              </a:prstGeom>
              <a:blipFill>
                <a:blip r:embed="rId2"/>
                <a:stretch>
                  <a:fillRect l="-13158" t="-1961" r="-5263"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1C51A74-BF5E-3454-4BCE-8052CC40158E}"/>
                  </a:ext>
                </a:extLst>
              </p:cNvPr>
              <p:cNvSpPr txBox="1"/>
              <p:nvPr/>
            </p:nvSpPr>
            <p:spPr>
              <a:xfrm>
                <a:off x="6154039" y="4086784"/>
                <a:ext cx="471859" cy="6346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i="1">
                              <a:latin typeface="Cambria Math" panose="02040503050406030204" pitchFamily="18" charset="0"/>
                            </a:rPr>
                            <m:t>𝑑</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2</m:t>
                              </m:r>
                            </m:sub>
                          </m:sSub>
                        </m:den>
                      </m:f>
                    </m:oMath>
                  </m:oMathPara>
                </a14:m>
                <a:endParaRPr lang="en-US" sz="2000" dirty="0"/>
              </a:p>
            </p:txBody>
          </p:sp>
        </mc:Choice>
        <mc:Fallback xmlns="">
          <p:sp>
            <p:nvSpPr>
              <p:cNvPr id="5" name="TextBox 4">
                <a:extLst>
                  <a:ext uri="{FF2B5EF4-FFF2-40B4-BE49-F238E27FC236}">
                    <a16:creationId xmlns:a16="http://schemas.microsoft.com/office/drawing/2014/main" id="{D1C51A74-BF5E-3454-4BCE-8052CC40158E}"/>
                  </a:ext>
                </a:extLst>
              </p:cNvPr>
              <p:cNvSpPr txBox="1">
                <a:spLocks noRot="1" noChangeAspect="1" noMove="1" noResize="1" noEditPoints="1" noAdjustHandles="1" noChangeArrowheads="1" noChangeShapeType="1" noTextEdit="1"/>
              </p:cNvSpPr>
              <p:nvPr/>
            </p:nvSpPr>
            <p:spPr>
              <a:xfrm>
                <a:off x="6154039" y="4086784"/>
                <a:ext cx="471859" cy="634661"/>
              </a:xfrm>
              <a:prstGeom prst="rect">
                <a:avLst/>
              </a:prstGeom>
              <a:blipFill>
                <a:blip r:embed="rId3"/>
                <a:stretch>
                  <a:fillRect l="-13158" r="-5263"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07B2B23-3F58-E126-DE05-2536C176D377}"/>
                  </a:ext>
                </a:extLst>
              </p:cNvPr>
              <p:cNvSpPr txBox="1"/>
              <p:nvPr/>
            </p:nvSpPr>
            <p:spPr>
              <a:xfrm>
                <a:off x="5523506" y="5720703"/>
                <a:ext cx="644520"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i="1">
                              <a:latin typeface="Cambria Math" panose="02040503050406030204" pitchFamily="18" charset="0"/>
                            </a:rPr>
                            <m:t>1</m:t>
                          </m:r>
                        </m:sub>
                      </m:sSub>
                    </m:oMath>
                  </m:oMathPara>
                </a14:m>
                <a:endParaRPr lang="en-US" sz="2000" dirty="0"/>
              </a:p>
            </p:txBody>
          </p:sp>
        </mc:Choice>
        <mc:Fallback xmlns="">
          <p:sp>
            <p:nvSpPr>
              <p:cNvPr id="6" name="TextBox 5">
                <a:extLst>
                  <a:ext uri="{FF2B5EF4-FFF2-40B4-BE49-F238E27FC236}">
                    <a16:creationId xmlns:a16="http://schemas.microsoft.com/office/drawing/2014/main" id="{007B2B23-3F58-E126-DE05-2536C176D377}"/>
                  </a:ext>
                </a:extLst>
              </p:cNvPr>
              <p:cNvSpPr txBox="1">
                <a:spLocks noRot="1" noChangeAspect="1" noMove="1" noResize="1" noEditPoints="1" noAdjustHandles="1" noChangeArrowheads="1" noChangeShapeType="1" noTextEdit="1"/>
              </p:cNvSpPr>
              <p:nvPr/>
            </p:nvSpPr>
            <p:spPr>
              <a:xfrm>
                <a:off x="5523506" y="5720703"/>
                <a:ext cx="644520"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38DBC2-30FC-EA56-98B3-C170F2DA8795}"/>
                  </a:ext>
                </a:extLst>
              </p:cNvPr>
              <p:cNvSpPr txBox="1"/>
              <p:nvPr/>
            </p:nvSpPr>
            <p:spPr>
              <a:xfrm>
                <a:off x="9571739" y="5707033"/>
                <a:ext cx="644520"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2</m:t>
                          </m:r>
                        </m:sub>
                      </m:sSub>
                    </m:oMath>
                  </m:oMathPara>
                </a14:m>
                <a:endParaRPr lang="en-US" sz="2000" dirty="0"/>
              </a:p>
            </p:txBody>
          </p:sp>
        </mc:Choice>
        <mc:Fallback xmlns="">
          <p:sp>
            <p:nvSpPr>
              <p:cNvPr id="7" name="TextBox 6">
                <a:extLst>
                  <a:ext uri="{FF2B5EF4-FFF2-40B4-BE49-F238E27FC236}">
                    <a16:creationId xmlns:a16="http://schemas.microsoft.com/office/drawing/2014/main" id="{5238DBC2-30FC-EA56-98B3-C170F2DA8795}"/>
                  </a:ext>
                </a:extLst>
              </p:cNvPr>
              <p:cNvSpPr txBox="1">
                <a:spLocks noRot="1" noChangeAspect="1" noMove="1" noResize="1" noEditPoints="1" noAdjustHandles="1" noChangeArrowheads="1" noChangeShapeType="1" noTextEdit="1"/>
              </p:cNvSpPr>
              <p:nvPr/>
            </p:nvSpPr>
            <p:spPr>
              <a:xfrm>
                <a:off x="9571739" y="5707033"/>
                <a:ext cx="644520"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65B35A-D2C7-A072-8810-CFDCCEA7AA27}"/>
                  </a:ext>
                </a:extLst>
              </p:cNvPr>
              <p:cNvSpPr txBox="1"/>
              <p:nvPr/>
            </p:nvSpPr>
            <p:spPr>
              <a:xfrm>
                <a:off x="2266874" y="4685784"/>
                <a:ext cx="2328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8" name="TextBox 7">
                <a:extLst>
                  <a:ext uri="{FF2B5EF4-FFF2-40B4-BE49-F238E27FC236}">
                    <a16:creationId xmlns:a16="http://schemas.microsoft.com/office/drawing/2014/main" id="{6D65B35A-D2C7-A072-8810-CFDCCEA7AA27}"/>
                  </a:ext>
                </a:extLst>
              </p:cNvPr>
              <p:cNvSpPr txBox="1">
                <a:spLocks noRot="1" noChangeAspect="1" noMove="1" noResize="1" noEditPoints="1" noAdjustHandles="1" noChangeArrowheads="1" noChangeShapeType="1" noTextEdit="1"/>
              </p:cNvSpPr>
              <p:nvPr/>
            </p:nvSpPr>
            <p:spPr>
              <a:xfrm>
                <a:off x="2266874" y="4685784"/>
                <a:ext cx="232884" cy="369332"/>
              </a:xfrm>
              <a:prstGeom prst="rect">
                <a:avLst/>
              </a:prstGeom>
              <a:blipFill>
                <a:blip r:embed="rId6"/>
                <a:stretch>
                  <a:fillRect l="-31579" r="-31579"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12F5ECF-5DE4-83A9-0A38-B446CEC42FEC}"/>
                  </a:ext>
                </a:extLst>
              </p:cNvPr>
              <p:cNvSpPr txBox="1"/>
              <p:nvPr/>
            </p:nvSpPr>
            <p:spPr>
              <a:xfrm>
                <a:off x="4381943" y="5993576"/>
                <a:ext cx="780163"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𝑃</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𝑚𝑎𝑥</m:t>
                          </m:r>
                        </m:sup>
                      </m:sSubSup>
                    </m:oMath>
                  </m:oMathPara>
                </a14:m>
                <a:endParaRPr lang="en-US" sz="2000" dirty="0"/>
              </a:p>
            </p:txBody>
          </p:sp>
        </mc:Choice>
        <mc:Fallback xmlns="">
          <p:sp>
            <p:nvSpPr>
              <p:cNvPr id="9" name="TextBox 8">
                <a:extLst>
                  <a:ext uri="{FF2B5EF4-FFF2-40B4-BE49-F238E27FC236}">
                    <a16:creationId xmlns:a16="http://schemas.microsoft.com/office/drawing/2014/main" id="{A12F5ECF-5DE4-83A9-0A38-B446CEC42FEC}"/>
                  </a:ext>
                </a:extLst>
              </p:cNvPr>
              <p:cNvSpPr txBox="1">
                <a:spLocks noRot="1" noChangeAspect="1" noMove="1" noResize="1" noEditPoints="1" noAdjustHandles="1" noChangeArrowheads="1" noChangeShapeType="1" noTextEdit="1"/>
              </p:cNvSpPr>
              <p:nvPr/>
            </p:nvSpPr>
            <p:spPr>
              <a:xfrm>
                <a:off x="4381943" y="5993576"/>
                <a:ext cx="780163" cy="400110"/>
              </a:xfrm>
              <a:prstGeom prst="rect">
                <a:avLst/>
              </a:prstGeom>
              <a:blipFill>
                <a:blip r:embed="rId7"/>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F9C8396-D87E-322F-8727-8C3D6070D591}"/>
                  </a:ext>
                </a:extLst>
              </p:cNvPr>
              <p:cNvSpPr txBox="1"/>
              <p:nvPr/>
            </p:nvSpPr>
            <p:spPr>
              <a:xfrm>
                <a:off x="8276337" y="6036854"/>
                <a:ext cx="780163" cy="4080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𝑃</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𝑚𝑎𝑥</m:t>
                          </m:r>
                        </m:sup>
                      </m:sSubSup>
                    </m:oMath>
                  </m:oMathPara>
                </a14:m>
                <a:endParaRPr lang="en-US" sz="2000" dirty="0"/>
              </a:p>
            </p:txBody>
          </p:sp>
        </mc:Choice>
        <mc:Fallback xmlns="">
          <p:sp>
            <p:nvSpPr>
              <p:cNvPr id="10" name="TextBox 9">
                <a:extLst>
                  <a:ext uri="{FF2B5EF4-FFF2-40B4-BE49-F238E27FC236}">
                    <a16:creationId xmlns:a16="http://schemas.microsoft.com/office/drawing/2014/main" id="{7F9C8396-D87E-322F-8727-8C3D6070D591}"/>
                  </a:ext>
                </a:extLst>
              </p:cNvPr>
              <p:cNvSpPr txBox="1">
                <a:spLocks noRot="1" noChangeAspect="1" noMove="1" noResize="1" noEditPoints="1" noAdjustHandles="1" noChangeArrowheads="1" noChangeShapeType="1" noTextEdit="1"/>
              </p:cNvSpPr>
              <p:nvPr/>
            </p:nvSpPr>
            <p:spPr>
              <a:xfrm>
                <a:off x="8276337" y="6036854"/>
                <a:ext cx="780163" cy="40806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CA37923-77C0-32C5-B6DE-23813C373EAA}"/>
                  </a:ext>
                </a:extLst>
              </p:cNvPr>
              <p:cNvSpPr txBox="1"/>
              <p:nvPr/>
            </p:nvSpPr>
            <p:spPr>
              <a:xfrm>
                <a:off x="4381944" y="3306634"/>
                <a:ext cx="780163"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𝑃</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𝑚𝑎𝑥</m:t>
                          </m:r>
                        </m:sup>
                      </m:sSubSup>
                    </m:oMath>
                  </m:oMathPara>
                </a14:m>
                <a:endParaRPr lang="en-US" sz="2000" dirty="0"/>
              </a:p>
            </p:txBody>
          </p:sp>
        </mc:Choice>
        <mc:Fallback xmlns="">
          <p:sp>
            <p:nvSpPr>
              <p:cNvPr id="11" name="TextBox 10">
                <a:extLst>
                  <a:ext uri="{FF2B5EF4-FFF2-40B4-BE49-F238E27FC236}">
                    <a16:creationId xmlns:a16="http://schemas.microsoft.com/office/drawing/2014/main" id="{8CA37923-77C0-32C5-B6DE-23813C373EAA}"/>
                  </a:ext>
                </a:extLst>
              </p:cNvPr>
              <p:cNvSpPr txBox="1">
                <a:spLocks noRot="1" noChangeAspect="1" noMove="1" noResize="1" noEditPoints="1" noAdjustHandles="1" noChangeArrowheads="1" noChangeShapeType="1" noTextEdit="1"/>
              </p:cNvSpPr>
              <p:nvPr/>
            </p:nvSpPr>
            <p:spPr>
              <a:xfrm>
                <a:off x="4381944" y="3306634"/>
                <a:ext cx="780163" cy="400110"/>
              </a:xfrm>
              <a:prstGeom prst="rect">
                <a:avLst/>
              </a:prstGeom>
              <a:blipFill>
                <a:blip r:embed="rId9"/>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2E32294-6DAD-C6DC-5191-AC681AFB995D}"/>
                  </a:ext>
                </a:extLst>
              </p:cNvPr>
              <p:cNvSpPr txBox="1"/>
              <p:nvPr/>
            </p:nvSpPr>
            <p:spPr>
              <a:xfrm>
                <a:off x="8276338" y="3349912"/>
                <a:ext cx="780163" cy="4080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𝑃</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𝑚𝑎𝑥</m:t>
                          </m:r>
                        </m:sup>
                      </m:sSubSup>
                    </m:oMath>
                  </m:oMathPara>
                </a14:m>
                <a:endParaRPr lang="en-US" sz="2000" dirty="0"/>
              </a:p>
            </p:txBody>
          </p:sp>
        </mc:Choice>
        <mc:Fallback xmlns="">
          <p:sp>
            <p:nvSpPr>
              <p:cNvPr id="12" name="TextBox 11">
                <a:extLst>
                  <a:ext uri="{FF2B5EF4-FFF2-40B4-BE49-F238E27FC236}">
                    <a16:creationId xmlns:a16="http://schemas.microsoft.com/office/drawing/2014/main" id="{32E32294-6DAD-C6DC-5191-AC681AFB995D}"/>
                  </a:ext>
                </a:extLst>
              </p:cNvPr>
              <p:cNvSpPr txBox="1">
                <a:spLocks noRot="1" noChangeAspect="1" noMove="1" noResize="1" noEditPoints="1" noAdjustHandles="1" noChangeArrowheads="1" noChangeShapeType="1" noTextEdit="1"/>
              </p:cNvSpPr>
              <p:nvPr/>
            </p:nvSpPr>
            <p:spPr>
              <a:xfrm>
                <a:off x="8276338" y="3349912"/>
                <a:ext cx="780163" cy="40806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CEC3F9D-8D2B-5571-6086-B8246B5D2DE0}"/>
                  </a:ext>
                </a:extLst>
              </p:cNvPr>
              <p:cNvSpPr txBox="1"/>
              <p:nvPr/>
            </p:nvSpPr>
            <p:spPr>
              <a:xfrm>
                <a:off x="5478020" y="3088770"/>
                <a:ext cx="644520"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i="1">
                              <a:latin typeface="Cambria Math" panose="02040503050406030204" pitchFamily="18" charset="0"/>
                            </a:rPr>
                            <m:t>1</m:t>
                          </m:r>
                        </m:sub>
                      </m:sSub>
                    </m:oMath>
                  </m:oMathPara>
                </a14:m>
                <a:endParaRPr lang="en-US" sz="2000" dirty="0"/>
              </a:p>
            </p:txBody>
          </p:sp>
        </mc:Choice>
        <mc:Fallback xmlns="">
          <p:sp>
            <p:nvSpPr>
              <p:cNvPr id="13" name="TextBox 12">
                <a:extLst>
                  <a:ext uri="{FF2B5EF4-FFF2-40B4-BE49-F238E27FC236}">
                    <a16:creationId xmlns:a16="http://schemas.microsoft.com/office/drawing/2014/main" id="{7CEC3F9D-8D2B-5571-6086-B8246B5D2DE0}"/>
                  </a:ext>
                </a:extLst>
              </p:cNvPr>
              <p:cNvSpPr txBox="1">
                <a:spLocks noRot="1" noChangeAspect="1" noMove="1" noResize="1" noEditPoints="1" noAdjustHandles="1" noChangeArrowheads="1" noChangeShapeType="1" noTextEdit="1"/>
              </p:cNvSpPr>
              <p:nvPr/>
            </p:nvSpPr>
            <p:spPr>
              <a:xfrm>
                <a:off x="5478020" y="3088770"/>
                <a:ext cx="644520" cy="4001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1630EB3-C104-9DC4-0BF9-0E75128BC297}"/>
                  </a:ext>
                </a:extLst>
              </p:cNvPr>
              <p:cNvSpPr txBox="1"/>
              <p:nvPr/>
            </p:nvSpPr>
            <p:spPr>
              <a:xfrm>
                <a:off x="9526253" y="3075100"/>
                <a:ext cx="644520"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2</m:t>
                          </m:r>
                        </m:sub>
                      </m:sSub>
                    </m:oMath>
                  </m:oMathPara>
                </a14:m>
                <a:endParaRPr lang="en-US" sz="2000" dirty="0"/>
              </a:p>
            </p:txBody>
          </p:sp>
        </mc:Choice>
        <mc:Fallback xmlns="">
          <p:sp>
            <p:nvSpPr>
              <p:cNvPr id="14" name="TextBox 13">
                <a:extLst>
                  <a:ext uri="{FF2B5EF4-FFF2-40B4-BE49-F238E27FC236}">
                    <a16:creationId xmlns:a16="http://schemas.microsoft.com/office/drawing/2014/main" id="{E1630EB3-C104-9DC4-0BF9-0E75128BC297}"/>
                  </a:ext>
                </a:extLst>
              </p:cNvPr>
              <p:cNvSpPr txBox="1">
                <a:spLocks noRot="1" noChangeAspect="1" noMove="1" noResize="1" noEditPoints="1" noAdjustHandles="1" noChangeArrowheads="1" noChangeShapeType="1" noTextEdit="1"/>
              </p:cNvSpPr>
              <p:nvPr/>
            </p:nvSpPr>
            <p:spPr>
              <a:xfrm>
                <a:off x="9526253" y="3075100"/>
                <a:ext cx="644520"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7FE62A8-37A4-BBA8-CC7A-A64CCE0AF309}"/>
                  </a:ext>
                </a:extLst>
              </p:cNvPr>
              <p:cNvSpPr txBox="1"/>
              <p:nvPr/>
            </p:nvSpPr>
            <p:spPr>
              <a:xfrm>
                <a:off x="2111993" y="1502222"/>
                <a:ext cx="483476"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oMath>
                  </m:oMathPara>
                </a14:m>
                <a:endParaRPr lang="en-US" sz="2000" dirty="0"/>
              </a:p>
            </p:txBody>
          </p:sp>
        </mc:Choice>
        <mc:Fallback xmlns="">
          <p:sp>
            <p:nvSpPr>
              <p:cNvPr id="15" name="TextBox 14">
                <a:extLst>
                  <a:ext uri="{FF2B5EF4-FFF2-40B4-BE49-F238E27FC236}">
                    <a16:creationId xmlns:a16="http://schemas.microsoft.com/office/drawing/2014/main" id="{F7FE62A8-37A4-BBA8-CC7A-A64CCE0AF309}"/>
                  </a:ext>
                </a:extLst>
              </p:cNvPr>
              <p:cNvSpPr txBox="1">
                <a:spLocks noRot="1" noChangeAspect="1" noMove="1" noResize="1" noEditPoints="1" noAdjustHandles="1" noChangeArrowheads="1" noChangeShapeType="1" noTextEdit="1"/>
              </p:cNvSpPr>
              <p:nvPr/>
            </p:nvSpPr>
            <p:spPr>
              <a:xfrm>
                <a:off x="2111993" y="1502222"/>
                <a:ext cx="483476" cy="4001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D62CA04-EAB1-C225-4CD3-AE2CDD8449F2}"/>
                  </a:ext>
                </a:extLst>
              </p:cNvPr>
              <p:cNvSpPr txBox="1"/>
              <p:nvPr/>
            </p:nvSpPr>
            <p:spPr>
              <a:xfrm>
                <a:off x="6270732" y="1426999"/>
                <a:ext cx="483476"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oMath>
                  </m:oMathPara>
                </a14:m>
                <a:endParaRPr lang="en-US" sz="2000" dirty="0"/>
              </a:p>
            </p:txBody>
          </p:sp>
        </mc:Choice>
        <mc:Fallback xmlns="">
          <p:sp>
            <p:nvSpPr>
              <p:cNvPr id="16" name="TextBox 15">
                <a:extLst>
                  <a:ext uri="{FF2B5EF4-FFF2-40B4-BE49-F238E27FC236}">
                    <a16:creationId xmlns:a16="http://schemas.microsoft.com/office/drawing/2014/main" id="{4D62CA04-EAB1-C225-4CD3-AE2CDD8449F2}"/>
                  </a:ext>
                </a:extLst>
              </p:cNvPr>
              <p:cNvSpPr txBox="1">
                <a:spLocks noRot="1" noChangeAspect="1" noMove="1" noResize="1" noEditPoints="1" noAdjustHandles="1" noChangeArrowheads="1" noChangeShapeType="1" noTextEdit="1"/>
              </p:cNvSpPr>
              <p:nvPr/>
            </p:nvSpPr>
            <p:spPr>
              <a:xfrm>
                <a:off x="6270732" y="1426999"/>
                <a:ext cx="483476" cy="400110"/>
              </a:xfrm>
              <a:prstGeom prst="rect">
                <a:avLst/>
              </a:prstGeom>
              <a:blipFill>
                <a:blip r:embed="rId14"/>
                <a:stretch>
                  <a:fillRect/>
                </a:stretch>
              </a:blipFill>
            </p:spPr>
            <p:txBody>
              <a:bodyPr/>
              <a:lstStyle/>
              <a:p>
                <a:r>
                  <a:rPr lang="en-US">
                    <a:noFill/>
                  </a:rPr>
                  <a:t> </a:t>
                </a:r>
              </a:p>
            </p:txBody>
          </p:sp>
        </mc:Fallback>
      </mc:AlternateContent>
      <p:sp>
        <p:nvSpPr>
          <p:cNvPr id="19" name="Text Placeholder 18">
            <a:extLst>
              <a:ext uri="{FF2B5EF4-FFF2-40B4-BE49-F238E27FC236}">
                <a16:creationId xmlns:a16="http://schemas.microsoft.com/office/drawing/2014/main" id="{10594192-FFC3-8FAB-9B0B-42D913EBCA48}"/>
              </a:ext>
            </a:extLst>
          </p:cNvPr>
          <p:cNvSpPr>
            <a:spLocks noGrp="1"/>
          </p:cNvSpPr>
          <p:nvPr>
            <p:ph type="body" sz="quarter" idx="10"/>
          </p:nvPr>
        </p:nvSpPr>
        <p:spPr/>
        <p:txBody>
          <a:bodyPr/>
          <a:lstStyle/>
          <a:p>
            <a:r>
              <a:rPr lang="en-US" dirty="0"/>
              <a:t>Economic dispatch with linear cost curves</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5E73A5-FEB0-2556-D9E3-3C1FDA18533F}"/>
              </a:ext>
            </a:extLst>
          </p:cNvPr>
          <p:cNvSpPr>
            <a:spLocks noGrp="1"/>
          </p:cNvSpPr>
          <p:nvPr>
            <p:ph type="body" sz="quarter" idx="10"/>
          </p:nvPr>
        </p:nvSpPr>
        <p:spPr/>
        <p:txBody>
          <a:bodyPr/>
          <a:lstStyle/>
          <a:p>
            <a:r>
              <a:rPr lang="en-GB" dirty="0"/>
              <a:t>Linear Cost Curves</a:t>
            </a:r>
            <a:endParaRPr lang="en-US" dirty="0"/>
          </a:p>
        </p:txBody>
      </p:sp>
      <p:sp>
        <p:nvSpPr>
          <p:cNvPr id="294943" name="Rectangle 31"/>
          <p:cNvSpPr>
            <a:spLocks noGrp="1" noChangeArrowheads="1"/>
          </p:cNvSpPr>
          <p:nvPr>
            <p:ph sz="quarter" idx="12"/>
          </p:nvPr>
        </p:nvSpPr>
        <p:spPr/>
        <p:txBody>
          <a:bodyPr/>
          <a:lstStyle/>
          <a:p>
            <a:r>
              <a:rPr lang="en-GB"/>
              <a:t>The output of the unit with the lowest incremental cost (in this case unit A) is increased first (it is “loaded” first)</a:t>
            </a:r>
          </a:p>
          <a:p>
            <a:r>
              <a:rPr lang="en-GB"/>
              <a:t>The output of the other units is not increased until unit A is loaded up to its maximum</a:t>
            </a:r>
          </a:p>
          <a:p>
            <a:r>
              <a:rPr lang="en-GB"/>
              <a:t>The output of the unit with second lowest incremental cost is then increased (i.e. the “second cheapest” unit)</a:t>
            </a:r>
          </a:p>
          <a:p>
            <a:r>
              <a:rPr lang="en-GB"/>
              <a:t>And so on until the generation meets the load</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44" name="Line 8"/>
          <p:cNvSpPr>
            <a:spLocks noChangeShapeType="1"/>
          </p:cNvSpPr>
          <p:nvPr/>
        </p:nvSpPr>
        <p:spPr bwMode="auto">
          <a:xfrm>
            <a:off x="2616200" y="5932488"/>
            <a:ext cx="287020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5945" name="Line 9"/>
          <p:cNvSpPr>
            <a:spLocks noChangeShapeType="1"/>
          </p:cNvSpPr>
          <p:nvPr/>
        </p:nvSpPr>
        <p:spPr bwMode="auto">
          <a:xfrm flipV="1">
            <a:off x="2616200" y="4332288"/>
            <a:ext cx="0" cy="160020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5946" name="Line 10"/>
          <p:cNvSpPr>
            <a:spLocks noChangeShapeType="1"/>
          </p:cNvSpPr>
          <p:nvPr/>
        </p:nvSpPr>
        <p:spPr bwMode="auto">
          <a:xfrm flipH="1">
            <a:off x="5076826" y="2133600"/>
            <a:ext cx="28575" cy="377348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5947" name="Line 11"/>
          <p:cNvSpPr>
            <a:spLocks noChangeShapeType="1"/>
          </p:cNvSpPr>
          <p:nvPr/>
        </p:nvSpPr>
        <p:spPr bwMode="auto">
          <a:xfrm>
            <a:off x="3352800" y="5334000"/>
            <a:ext cx="1752600" cy="0"/>
          </a:xfrm>
          <a:prstGeom prst="line">
            <a:avLst/>
          </a:prstGeom>
          <a:noFill/>
          <a:ln w="28575">
            <a:solidFill>
              <a:srgbClr val="9933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5948" name="Line 12"/>
          <p:cNvSpPr>
            <a:spLocks noChangeShapeType="1"/>
          </p:cNvSpPr>
          <p:nvPr/>
        </p:nvSpPr>
        <p:spPr bwMode="auto">
          <a:xfrm>
            <a:off x="6781800" y="5932488"/>
            <a:ext cx="281940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5949" name="Line 13"/>
          <p:cNvSpPr>
            <a:spLocks noChangeShapeType="1"/>
          </p:cNvSpPr>
          <p:nvPr/>
        </p:nvSpPr>
        <p:spPr bwMode="auto">
          <a:xfrm flipV="1">
            <a:off x="6781800" y="4332288"/>
            <a:ext cx="0" cy="160020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5950" name="Line 14"/>
          <p:cNvSpPr>
            <a:spLocks noChangeShapeType="1"/>
          </p:cNvSpPr>
          <p:nvPr/>
        </p:nvSpPr>
        <p:spPr bwMode="auto">
          <a:xfrm flipH="1">
            <a:off x="9097963" y="1412876"/>
            <a:ext cx="0" cy="45196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5951" name="Line 15"/>
          <p:cNvSpPr>
            <a:spLocks noChangeShapeType="1"/>
          </p:cNvSpPr>
          <p:nvPr/>
        </p:nvSpPr>
        <p:spPr bwMode="auto">
          <a:xfrm>
            <a:off x="7467601" y="4876800"/>
            <a:ext cx="1630363" cy="0"/>
          </a:xfrm>
          <a:prstGeom prst="line">
            <a:avLst/>
          </a:prstGeom>
          <a:noFill/>
          <a:ln w="28575">
            <a:solidFill>
              <a:srgbClr val="9933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5957" name="Line 21"/>
          <p:cNvSpPr>
            <a:spLocks noChangeShapeType="1"/>
          </p:cNvSpPr>
          <p:nvPr/>
        </p:nvSpPr>
        <p:spPr bwMode="auto">
          <a:xfrm>
            <a:off x="2616200" y="3276600"/>
            <a:ext cx="287020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5958" name="Line 22"/>
          <p:cNvSpPr>
            <a:spLocks noChangeShapeType="1"/>
          </p:cNvSpPr>
          <p:nvPr/>
        </p:nvSpPr>
        <p:spPr bwMode="auto">
          <a:xfrm flipV="1">
            <a:off x="2616200" y="1676400"/>
            <a:ext cx="0" cy="160020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5959" name="Line 23"/>
          <p:cNvSpPr>
            <a:spLocks noChangeShapeType="1"/>
          </p:cNvSpPr>
          <p:nvPr/>
        </p:nvSpPr>
        <p:spPr bwMode="auto">
          <a:xfrm>
            <a:off x="6781800" y="3276600"/>
            <a:ext cx="281940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5960" name="Line 24"/>
          <p:cNvSpPr>
            <a:spLocks noChangeShapeType="1"/>
          </p:cNvSpPr>
          <p:nvPr/>
        </p:nvSpPr>
        <p:spPr bwMode="auto">
          <a:xfrm flipV="1">
            <a:off x="6781800" y="1676400"/>
            <a:ext cx="0" cy="160020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5961" name="Line 25"/>
          <p:cNvSpPr>
            <a:spLocks noChangeShapeType="1"/>
          </p:cNvSpPr>
          <p:nvPr/>
        </p:nvSpPr>
        <p:spPr bwMode="auto">
          <a:xfrm flipV="1">
            <a:off x="7467600" y="1447799"/>
            <a:ext cx="1644807" cy="1066800"/>
          </a:xfrm>
          <a:prstGeom prst="line">
            <a:avLst/>
          </a:prstGeom>
          <a:noFill/>
          <a:ln w="28575">
            <a:solidFill>
              <a:srgbClr val="0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5962" name="Line 26"/>
          <p:cNvSpPr>
            <a:spLocks noChangeShapeType="1"/>
          </p:cNvSpPr>
          <p:nvPr/>
        </p:nvSpPr>
        <p:spPr bwMode="auto">
          <a:xfrm flipV="1">
            <a:off x="3352800" y="2133600"/>
            <a:ext cx="1752600" cy="381000"/>
          </a:xfrm>
          <a:prstGeom prst="line">
            <a:avLst/>
          </a:prstGeom>
          <a:noFill/>
          <a:ln w="28575">
            <a:solidFill>
              <a:srgbClr val="0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5966" name="Line 30"/>
          <p:cNvSpPr>
            <a:spLocks noChangeShapeType="1"/>
          </p:cNvSpPr>
          <p:nvPr/>
        </p:nvSpPr>
        <p:spPr bwMode="auto">
          <a:xfrm flipH="1">
            <a:off x="3327401" y="2514599"/>
            <a:ext cx="28574" cy="3443289"/>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5967" name="Line 31"/>
          <p:cNvSpPr>
            <a:spLocks noChangeShapeType="1"/>
          </p:cNvSpPr>
          <p:nvPr/>
        </p:nvSpPr>
        <p:spPr bwMode="auto">
          <a:xfrm flipH="1">
            <a:off x="7467600" y="2514600"/>
            <a:ext cx="0" cy="34163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64E4078-ADD1-4FB1-92D3-E2B175B06E63}"/>
                  </a:ext>
                </a:extLst>
              </p:cNvPr>
              <p:cNvSpPr txBox="1"/>
              <p:nvPr/>
            </p:nvSpPr>
            <p:spPr>
              <a:xfrm>
                <a:off x="2105632" y="4023898"/>
                <a:ext cx="465897" cy="6346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r>
                            <a:rPr lang="en-US" sz="2000" i="1">
                              <a:latin typeface="Cambria Math" panose="02040503050406030204" pitchFamily="18" charset="0"/>
                            </a:rPr>
                            <m:t>𝑑</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𝑃</m:t>
                              </m:r>
                            </m:e>
                            <m:sub>
                              <m:r>
                                <a:rPr lang="en-US" sz="2000" i="1">
                                  <a:latin typeface="Cambria Math" panose="02040503050406030204" pitchFamily="18" charset="0"/>
                                </a:rPr>
                                <m:t>1</m:t>
                              </m:r>
                            </m:sub>
                          </m:sSub>
                        </m:den>
                      </m:f>
                    </m:oMath>
                  </m:oMathPara>
                </a14:m>
                <a:endParaRPr lang="en-US" sz="2000" dirty="0"/>
              </a:p>
            </p:txBody>
          </p:sp>
        </mc:Choice>
        <mc:Fallback xmlns="">
          <p:sp>
            <p:nvSpPr>
              <p:cNvPr id="4" name="TextBox 3">
                <a:extLst>
                  <a:ext uri="{FF2B5EF4-FFF2-40B4-BE49-F238E27FC236}">
                    <a16:creationId xmlns:a16="http://schemas.microsoft.com/office/drawing/2014/main" id="{464E4078-ADD1-4FB1-92D3-E2B175B06E63}"/>
                  </a:ext>
                </a:extLst>
              </p:cNvPr>
              <p:cNvSpPr txBox="1">
                <a:spLocks noRot="1" noChangeAspect="1" noMove="1" noResize="1" noEditPoints="1" noAdjustHandles="1" noChangeArrowheads="1" noChangeShapeType="1" noTextEdit="1"/>
              </p:cNvSpPr>
              <p:nvPr/>
            </p:nvSpPr>
            <p:spPr>
              <a:xfrm>
                <a:off x="2105632" y="4023898"/>
                <a:ext cx="465897" cy="634661"/>
              </a:xfrm>
              <a:prstGeom prst="rect">
                <a:avLst/>
              </a:prstGeom>
              <a:blipFill>
                <a:blip r:embed="rId2"/>
                <a:stretch>
                  <a:fillRect l="-13158" t="-1961" r="-5263"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7D5C548-6165-2E38-935D-E8283BB862CF}"/>
                  </a:ext>
                </a:extLst>
              </p:cNvPr>
              <p:cNvSpPr txBox="1"/>
              <p:nvPr/>
            </p:nvSpPr>
            <p:spPr>
              <a:xfrm>
                <a:off x="6196079" y="4086784"/>
                <a:ext cx="471859" cy="6346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i="1">
                              <a:latin typeface="Cambria Math" panose="02040503050406030204" pitchFamily="18" charset="0"/>
                            </a:rPr>
                            <m:t>𝑑</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2</m:t>
                              </m:r>
                            </m:sub>
                          </m:sSub>
                        </m:den>
                      </m:f>
                    </m:oMath>
                  </m:oMathPara>
                </a14:m>
                <a:endParaRPr lang="en-US" sz="2000" dirty="0"/>
              </a:p>
            </p:txBody>
          </p:sp>
        </mc:Choice>
        <mc:Fallback xmlns="">
          <p:sp>
            <p:nvSpPr>
              <p:cNvPr id="5" name="TextBox 4">
                <a:extLst>
                  <a:ext uri="{FF2B5EF4-FFF2-40B4-BE49-F238E27FC236}">
                    <a16:creationId xmlns:a16="http://schemas.microsoft.com/office/drawing/2014/main" id="{17D5C548-6165-2E38-935D-E8283BB862CF}"/>
                  </a:ext>
                </a:extLst>
              </p:cNvPr>
              <p:cNvSpPr txBox="1">
                <a:spLocks noRot="1" noChangeAspect="1" noMove="1" noResize="1" noEditPoints="1" noAdjustHandles="1" noChangeArrowheads="1" noChangeShapeType="1" noTextEdit="1"/>
              </p:cNvSpPr>
              <p:nvPr/>
            </p:nvSpPr>
            <p:spPr>
              <a:xfrm>
                <a:off x="6196079" y="4086784"/>
                <a:ext cx="471859" cy="634661"/>
              </a:xfrm>
              <a:prstGeom prst="rect">
                <a:avLst/>
              </a:prstGeom>
              <a:blipFill>
                <a:blip r:embed="rId3"/>
                <a:stretch>
                  <a:fillRect l="-12821" r="-2564"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F215B1-CF34-A7EA-EC2C-EB9288DA1B27}"/>
                  </a:ext>
                </a:extLst>
              </p:cNvPr>
              <p:cNvSpPr txBox="1"/>
              <p:nvPr/>
            </p:nvSpPr>
            <p:spPr>
              <a:xfrm>
                <a:off x="5565546" y="5720703"/>
                <a:ext cx="644520"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i="1">
                              <a:latin typeface="Cambria Math" panose="02040503050406030204" pitchFamily="18" charset="0"/>
                            </a:rPr>
                            <m:t>1</m:t>
                          </m:r>
                        </m:sub>
                      </m:sSub>
                    </m:oMath>
                  </m:oMathPara>
                </a14:m>
                <a:endParaRPr lang="en-US" sz="2000" dirty="0"/>
              </a:p>
            </p:txBody>
          </p:sp>
        </mc:Choice>
        <mc:Fallback xmlns="">
          <p:sp>
            <p:nvSpPr>
              <p:cNvPr id="6" name="TextBox 5">
                <a:extLst>
                  <a:ext uri="{FF2B5EF4-FFF2-40B4-BE49-F238E27FC236}">
                    <a16:creationId xmlns:a16="http://schemas.microsoft.com/office/drawing/2014/main" id="{01F215B1-CF34-A7EA-EC2C-EB9288DA1B27}"/>
                  </a:ext>
                </a:extLst>
              </p:cNvPr>
              <p:cNvSpPr txBox="1">
                <a:spLocks noRot="1" noChangeAspect="1" noMove="1" noResize="1" noEditPoints="1" noAdjustHandles="1" noChangeArrowheads="1" noChangeShapeType="1" noTextEdit="1"/>
              </p:cNvSpPr>
              <p:nvPr/>
            </p:nvSpPr>
            <p:spPr>
              <a:xfrm>
                <a:off x="5565546" y="5720703"/>
                <a:ext cx="644520"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B29D524-3F07-C1F4-6E9A-16151CEA7E97}"/>
                  </a:ext>
                </a:extLst>
              </p:cNvPr>
              <p:cNvSpPr txBox="1"/>
              <p:nvPr/>
            </p:nvSpPr>
            <p:spPr>
              <a:xfrm>
                <a:off x="9613779" y="5707033"/>
                <a:ext cx="644520"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2</m:t>
                          </m:r>
                        </m:sub>
                      </m:sSub>
                    </m:oMath>
                  </m:oMathPara>
                </a14:m>
                <a:endParaRPr lang="en-US" sz="2000" dirty="0"/>
              </a:p>
            </p:txBody>
          </p:sp>
        </mc:Choice>
        <mc:Fallback xmlns="">
          <p:sp>
            <p:nvSpPr>
              <p:cNvPr id="7" name="TextBox 6">
                <a:extLst>
                  <a:ext uri="{FF2B5EF4-FFF2-40B4-BE49-F238E27FC236}">
                    <a16:creationId xmlns:a16="http://schemas.microsoft.com/office/drawing/2014/main" id="{5B29D524-3F07-C1F4-6E9A-16151CEA7E97}"/>
                  </a:ext>
                </a:extLst>
              </p:cNvPr>
              <p:cNvSpPr txBox="1">
                <a:spLocks noRot="1" noChangeAspect="1" noMove="1" noResize="1" noEditPoints="1" noAdjustHandles="1" noChangeArrowheads="1" noChangeShapeType="1" noTextEdit="1"/>
              </p:cNvSpPr>
              <p:nvPr/>
            </p:nvSpPr>
            <p:spPr>
              <a:xfrm>
                <a:off x="9613779" y="5707033"/>
                <a:ext cx="644520"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E9DA79D-D7A0-DCCC-B2A1-C6E35F185ACF}"/>
                  </a:ext>
                </a:extLst>
              </p:cNvPr>
              <p:cNvSpPr txBox="1"/>
              <p:nvPr/>
            </p:nvSpPr>
            <p:spPr>
              <a:xfrm>
                <a:off x="4423983" y="5993576"/>
                <a:ext cx="780163"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𝑃</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𝑚𝑎𝑥</m:t>
                          </m:r>
                        </m:sup>
                      </m:sSubSup>
                    </m:oMath>
                  </m:oMathPara>
                </a14:m>
                <a:endParaRPr lang="en-US" sz="2000" dirty="0"/>
              </a:p>
            </p:txBody>
          </p:sp>
        </mc:Choice>
        <mc:Fallback xmlns="">
          <p:sp>
            <p:nvSpPr>
              <p:cNvPr id="9" name="TextBox 8">
                <a:extLst>
                  <a:ext uri="{FF2B5EF4-FFF2-40B4-BE49-F238E27FC236}">
                    <a16:creationId xmlns:a16="http://schemas.microsoft.com/office/drawing/2014/main" id="{DE9DA79D-D7A0-DCCC-B2A1-C6E35F185ACF}"/>
                  </a:ext>
                </a:extLst>
              </p:cNvPr>
              <p:cNvSpPr txBox="1">
                <a:spLocks noRot="1" noChangeAspect="1" noMove="1" noResize="1" noEditPoints="1" noAdjustHandles="1" noChangeArrowheads="1" noChangeShapeType="1" noTextEdit="1"/>
              </p:cNvSpPr>
              <p:nvPr/>
            </p:nvSpPr>
            <p:spPr>
              <a:xfrm>
                <a:off x="4423983" y="5993576"/>
                <a:ext cx="780163" cy="400110"/>
              </a:xfrm>
              <a:prstGeom prst="rect">
                <a:avLst/>
              </a:prstGeom>
              <a:blipFill>
                <a:blip r:embed="rId6"/>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F338F12-7D2D-8429-DEB8-40D158531098}"/>
                  </a:ext>
                </a:extLst>
              </p:cNvPr>
              <p:cNvSpPr txBox="1"/>
              <p:nvPr/>
            </p:nvSpPr>
            <p:spPr>
              <a:xfrm>
                <a:off x="8318377" y="6036854"/>
                <a:ext cx="780163" cy="4080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𝑃</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𝑚𝑎𝑥</m:t>
                          </m:r>
                        </m:sup>
                      </m:sSubSup>
                    </m:oMath>
                  </m:oMathPara>
                </a14:m>
                <a:endParaRPr lang="en-US" sz="2000" dirty="0"/>
              </a:p>
            </p:txBody>
          </p:sp>
        </mc:Choice>
        <mc:Fallback xmlns="">
          <p:sp>
            <p:nvSpPr>
              <p:cNvPr id="10" name="TextBox 9">
                <a:extLst>
                  <a:ext uri="{FF2B5EF4-FFF2-40B4-BE49-F238E27FC236}">
                    <a16:creationId xmlns:a16="http://schemas.microsoft.com/office/drawing/2014/main" id="{CF338F12-7D2D-8429-DEB8-40D158531098}"/>
                  </a:ext>
                </a:extLst>
              </p:cNvPr>
              <p:cNvSpPr txBox="1">
                <a:spLocks noRot="1" noChangeAspect="1" noMove="1" noResize="1" noEditPoints="1" noAdjustHandles="1" noChangeArrowheads="1" noChangeShapeType="1" noTextEdit="1"/>
              </p:cNvSpPr>
              <p:nvPr/>
            </p:nvSpPr>
            <p:spPr>
              <a:xfrm>
                <a:off x="8318377" y="6036854"/>
                <a:ext cx="780163" cy="40806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766B834-1147-A0E1-8F25-40C6F5CC78D0}"/>
                  </a:ext>
                </a:extLst>
              </p:cNvPr>
              <p:cNvSpPr txBox="1"/>
              <p:nvPr/>
            </p:nvSpPr>
            <p:spPr>
              <a:xfrm>
                <a:off x="4423984" y="3306634"/>
                <a:ext cx="780163"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𝑃</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𝑚𝑎𝑥</m:t>
                          </m:r>
                        </m:sup>
                      </m:sSubSup>
                    </m:oMath>
                  </m:oMathPara>
                </a14:m>
                <a:endParaRPr lang="en-US" sz="2000" dirty="0"/>
              </a:p>
            </p:txBody>
          </p:sp>
        </mc:Choice>
        <mc:Fallback xmlns="">
          <p:sp>
            <p:nvSpPr>
              <p:cNvPr id="11" name="TextBox 10">
                <a:extLst>
                  <a:ext uri="{FF2B5EF4-FFF2-40B4-BE49-F238E27FC236}">
                    <a16:creationId xmlns:a16="http://schemas.microsoft.com/office/drawing/2014/main" id="{A766B834-1147-A0E1-8F25-40C6F5CC78D0}"/>
                  </a:ext>
                </a:extLst>
              </p:cNvPr>
              <p:cNvSpPr txBox="1">
                <a:spLocks noRot="1" noChangeAspect="1" noMove="1" noResize="1" noEditPoints="1" noAdjustHandles="1" noChangeArrowheads="1" noChangeShapeType="1" noTextEdit="1"/>
              </p:cNvSpPr>
              <p:nvPr/>
            </p:nvSpPr>
            <p:spPr>
              <a:xfrm>
                <a:off x="4423984" y="3306634"/>
                <a:ext cx="780163" cy="400110"/>
              </a:xfrm>
              <a:prstGeom prst="rect">
                <a:avLst/>
              </a:prstGeom>
              <a:blipFill>
                <a:blip r:embed="rId8"/>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D7A6C19-05C0-8363-026D-02C30FE7E209}"/>
                  </a:ext>
                </a:extLst>
              </p:cNvPr>
              <p:cNvSpPr txBox="1"/>
              <p:nvPr/>
            </p:nvSpPr>
            <p:spPr>
              <a:xfrm>
                <a:off x="8318378" y="3349912"/>
                <a:ext cx="780163" cy="4080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𝑃</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𝑚𝑎𝑥</m:t>
                          </m:r>
                        </m:sup>
                      </m:sSubSup>
                    </m:oMath>
                  </m:oMathPara>
                </a14:m>
                <a:endParaRPr lang="en-US" sz="2000" dirty="0"/>
              </a:p>
            </p:txBody>
          </p:sp>
        </mc:Choice>
        <mc:Fallback xmlns="">
          <p:sp>
            <p:nvSpPr>
              <p:cNvPr id="12" name="TextBox 11">
                <a:extLst>
                  <a:ext uri="{FF2B5EF4-FFF2-40B4-BE49-F238E27FC236}">
                    <a16:creationId xmlns:a16="http://schemas.microsoft.com/office/drawing/2014/main" id="{DD7A6C19-05C0-8363-026D-02C30FE7E209}"/>
                  </a:ext>
                </a:extLst>
              </p:cNvPr>
              <p:cNvSpPr txBox="1">
                <a:spLocks noRot="1" noChangeAspect="1" noMove="1" noResize="1" noEditPoints="1" noAdjustHandles="1" noChangeArrowheads="1" noChangeShapeType="1" noTextEdit="1"/>
              </p:cNvSpPr>
              <p:nvPr/>
            </p:nvSpPr>
            <p:spPr>
              <a:xfrm>
                <a:off x="8318378" y="3349912"/>
                <a:ext cx="780163" cy="40806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5AECD7-70C5-138C-A2DE-C19AFEE0EBA1}"/>
                  </a:ext>
                </a:extLst>
              </p:cNvPr>
              <p:cNvSpPr txBox="1"/>
              <p:nvPr/>
            </p:nvSpPr>
            <p:spPr>
              <a:xfrm>
                <a:off x="5520060" y="3088770"/>
                <a:ext cx="644520"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i="1">
                              <a:latin typeface="Cambria Math" panose="02040503050406030204" pitchFamily="18" charset="0"/>
                            </a:rPr>
                            <m:t>1</m:t>
                          </m:r>
                        </m:sub>
                      </m:sSub>
                    </m:oMath>
                  </m:oMathPara>
                </a14:m>
                <a:endParaRPr lang="en-US" sz="2000" dirty="0"/>
              </a:p>
            </p:txBody>
          </p:sp>
        </mc:Choice>
        <mc:Fallback xmlns="">
          <p:sp>
            <p:nvSpPr>
              <p:cNvPr id="13" name="TextBox 12">
                <a:extLst>
                  <a:ext uri="{FF2B5EF4-FFF2-40B4-BE49-F238E27FC236}">
                    <a16:creationId xmlns:a16="http://schemas.microsoft.com/office/drawing/2014/main" id="{235AECD7-70C5-138C-A2DE-C19AFEE0EBA1}"/>
                  </a:ext>
                </a:extLst>
              </p:cNvPr>
              <p:cNvSpPr txBox="1">
                <a:spLocks noRot="1" noChangeAspect="1" noMove="1" noResize="1" noEditPoints="1" noAdjustHandles="1" noChangeArrowheads="1" noChangeShapeType="1" noTextEdit="1"/>
              </p:cNvSpPr>
              <p:nvPr/>
            </p:nvSpPr>
            <p:spPr>
              <a:xfrm>
                <a:off x="5520060" y="3088770"/>
                <a:ext cx="644520"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6A9C674-DE37-D354-30A1-7A6F2CDB3332}"/>
                  </a:ext>
                </a:extLst>
              </p:cNvPr>
              <p:cNvSpPr txBox="1"/>
              <p:nvPr/>
            </p:nvSpPr>
            <p:spPr>
              <a:xfrm>
                <a:off x="9568293" y="3075100"/>
                <a:ext cx="644520"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2</m:t>
                          </m:r>
                        </m:sub>
                      </m:sSub>
                    </m:oMath>
                  </m:oMathPara>
                </a14:m>
                <a:endParaRPr lang="en-US" sz="2000" dirty="0"/>
              </a:p>
            </p:txBody>
          </p:sp>
        </mc:Choice>
        <mc:Fallback xmlns="">
          <p:sp>
            <p:nvSpPr>
              <p:cNvPr id="14" name="TextBox 13">
                <a:extLst>
                  <a:ext uri="{FF2B5EF4-FFF2-40B4-BE49-F238E27FC236}">
                    <a16:creationId xmlns:a16="http://schemas.microsoft.com/office/drawing/2014/main" id="{86A9C674-DE37-D354-30A1-7A6F2CDB3332}"/>
                  </a:ext>
                </a:extLst>
              </p:cNvPr>
              <p:cNvSpPr txBox="1">
                <a:spLocks noRot="1" noChangeAspect="1" noMove="1" noResize="1" noEditPoints="1" noAdjustHandles="1" noChangeArrowheads="1" noChangeShapeType="1" noTextEdit="1"/>
              </p:cNvSpPr>
              <p:nvPr/>
            </p:nvSpPr>
            <p:spPr>
              <a:xfrm>
                <a:off x="9568293" y="3075100"/>
                <a:ext cx="644520" cy="4001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C4A4E2-FD66-1D3D-9583-1AE0AFE7299C}"/>
                  </a:ext>
                </a:extLst>
              </p:cNvPr>
              <p:cNvSpPr txBox="1"/>
              <p:nvPr/>
            </p:nvSpPr>
            <p:spPr>
              <a:xfrm>
                <a:off x="2154033" y="1502222"/>
                <a:ext cx="483476"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oMath>
                  </m:oMathPara>
                </a14:m>
                <a:endParaRPr lang="en-US" sz="2000" dirty="0"/>
              </a:p>
            </p:txBody>
          </p:sp>
        </mc:Choice>
        <mc:Fallback xmlns="">
          <p:sp>
            <p:nvSpPr>
              <p:cNvPr id="15" name="TextBox 14">
                <a:extLst>
                  <a:ext uri="{FF2B5EF4-FFF2-40B4-BE49-F238E27FC236}">
                    <a16:creationId xmlns:a16="http://schemas.microsoft.com/office/drawing/2014/main" id="{4AC4A4E2-FD66-1D3D-9583-1AE0AFE7299C}"/>
                  </a:ext>
                </a:extLst>
              </p:cNvPr>
              <p:cNvSpPr txBox="1">
                <a:spLocks noRot="1" noChangeAspect="1" noMove="1" noResize="1" noEditPoints="1" noAdjustHandles="1" noChangeArrowheads="1" noChangeShapeType="1" noTextEdit="1"/>
              </p:cNvSpPr>
              <p:nvPr/>
            </p:nvSpPr>
            <p:spPr>
              <a:xfrm>
                <a:off x="2154033" y="1502222"/>
                <a:ext cx="483476"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79C04B5-3061-A87C-D85B-99EC030857A2}"/>
                  </a:ext>
                </a:extLst>
              </p:cNvPr>
              <p:cNvSpPr txBox="1"/>
              <p:nvPr/>
            </p:nvSpPr>
            <p:spPr>
              <a:xfrm>
                <a:off x="6312772" y="1426999"/>
                <a:ext cx="483476"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oMath>
                  </m:oMathPara>
                </a14:m>
                <a:endParaRPr lang="en-US" sz="2000" dirty="0"/>
              </a:p>
            </p:txBody>
          </p:sp>
        </mc:Choice>
        <mc:Fallback xmlns="">
          <p:sp>
            <p:nvSpPr>
              <p:cNvPr id="16" name="TextBox 15">
                <a:extLst>
                  <a:ext uri="{FF2B5EF4-FFF2-40B4-BE49-F238E27FC236}">
                    <a16:creationId xmlns:a16="http://schemas.microsoft.com/office/drawing/2014/main" id="{F79C04B5-3061-A87C-D85B-99EC030857A2}"/>
                  </a:ext>
                </a:extLst>
              </p:cNvPr>
              <p:cNvSpPr txBox="1">
                <a:spLocks noRot="1" noChangeAspect="1" noMove="1" noResize="1" noEditPoints="1" noAdjustHandles="1" noChangeArrowheads="1" noChangeShapeType="1" noTextEdit="1"/>
              </p:cNvSpPr>
              <p:nvPr/>
            </p:nvSpPr>
            <p:spPr>
              <a:xfrm>
                <a:off x="6312772" y="1426999"/>
                <a:ext cx="483476" cy="4001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FD71EB2-34F4-4FB2-9BE9-C4BBCC81DAED}"/>
                  </a:ext>
                </a:extLst>
              </p:cNvPr>
              <p:cNvSpPr txBox="1"/>
              <p:nvPr/>
            </p:nvSpPr>
            <p:spPr>
              <a:xfrm>
                <a:off x="2702912" y="5977584"/>
                <a:ext cx="780163" cy="41614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𝑃</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𝑚𝑖𝑛</m:t>
                          </m:r>
                        </m:sup>
                      </m:sSubSup>
                    </m:oMath>
                  </m:oMathPara>
                </a14:m>
                <a:endParaRPr lang="en-US" sz="2000" dirty="0"/>
              </a:p>
            </p:txBody>
          </p:sp>
        </mc:Choice>
        <mc:Fallback xmlns="">
          <p:sp>
            <p:nvSpPr>
              <p:cNvPr id="17" name="TextBox 16">
                <a:extLst>
                  <a:ext uri="{FF2B5EF4-FFF2-40B4-BE49-F238E27FC236}">
                    <a16:creationId xmlns:a16="http://schemas.microsoft.com/office/drawing/2014/main" id="{0FD71EB2-34F4-4FB2-9BE9-C4BBCC81DAED}"/>
                  </a:ext>
                </a:extLst>
              </p:cNvPr>
              <p:cNvSpPr txBox="1">
                <a:spLocks noRot="1" noChangeAspect="1" noMove="1" noResize="1" noEditPoints="1" noAdjustHandles="1" noChangeArrowheads="1" noChangeShapeType="1" noTextEdit="1"/>
              </p:cNvSpPr>
              <p:nvPr/>
            </p:nvSpPr>
            <p:spPr>
              <a:xfrm>
                <a:off x="2702912" y="5977584"/>
                <a:ext cx="780163" cy="41614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97B4C93-2A00-2E79-77DE-766B281662F4}"/>
                  </a:ext>
                </a:extLst>
              </p:cNvPr>
              <p:cNvSpPr txBox="1"/>
              <p:nvPr/>
            </p:nvSpPr>
            <p:spPr>
              <a:xfrm>
                <a:off x="6797003" y="6020862"/>
                <a:ext cx="780163" cy="4167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𝑃</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𝑚𝑖𝑛</m:t>
                          </m:r>
                        </m:sup>
                      </m:sSubSup>
                    </m:oMath>
                  </m:oMathPara>
                </a14:m>
                <a:endParaRPr lang="en-US" sz="2000" dirty="0"/>
              </a:p>
            </p:txBody>
          </p:sp>
        </mc:Choice>
        <mc:Fallback xmlns="">
          <p:sp>
            <p:nvSpPr>
              <p:cNvPr id="18" name="TextBox 17">
                <a:extLst>
                  <a:ext uri="{FF2B5EF4-FFF2-40B4-BE49-F238E27FC236}">
                    <a16:creationId xmlns:a16="http://schemas.microsoft.com/office/drawing/2014/main" id="{B97B4C93-2A00-2E79-77DE-766B281662F4}"/>
                  </a:ext>
                </a:extLst>
              </p:cNvPr>
              <p:cNvSpPr txBox="1">
                <a:spLocks noRot="1" noChangeAspect="1" noMove="1" noResize="1" noEditPoints="1" noAdjustHandles="1" noChangeArrowheads="1" noChangeShapeType="1" noTextEdit="1"/>
              </p:cNvSpPr>
              <p:nvPr/>
            </p:nvSpPr>
            <p:spPr>
              <a:xfrm>
                <a:off x="6797003" y="6020862"/>
                <a:ext cx="780163" cy="416781"/>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BF34FC1-7650-C1E3-4643-7C4A8CD7C61A}"/>
                  </a:ext>
                </a:extLst>
              </p:cNvPr>
              <p:cNvSpPr txBox="1"/>
              <p:nvPr/>
            </p:nvSpPr>
            <p:spPr>
              <a:xfrm>
                <a:off x="2702913" y="3290642"/>
                <a:ext cx="780163" cy="41614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𝑃</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𝑚𝑖𝑛</m:t>
                          </m:r>
                        </m:sup>
                      </m:sSubSup>
                    </m:oMath>
                  </m:oMathPara>
                </a14:m>
                <a:endParaRPr lang="en-US" sz="2000" dirty="0"/>
              </a:p>
            </p:txBody>
          </p:sp>
        </mc:Choice>
        <mc:Fallback xmlns="">
          <p:sp>
            <p:nvSpPr>
              <p:cNvPr id="19" name="TextBox 18">
                <a:extLst>
                  <a:ext uri="{FF2B5EF4-FFF2-40B4-BE49-F238E27FC236}">
                    <a16:creationId xmlns:a16="http://schemas.microsoft.com/office/drawing/2014/main" id="{6BF34FC1-7650-C1E3-4643-7C4A8CD7C61A}"/>
                  </a:ext>
                </a:extLst>
              </p:cNvPr>
              <p:cNvSpPr txBox="1">
                <a:spLocks noRot="1" noChangeAspect="1" noMove="1" noResize="1" noEditPoints="1" noAdjustHandles="1" noChangeArrowheads="1" noChangeShapeType="1" noTextEdit="1"/>
              </p:cNvSpPr>
              <p:nvPr/>
            </p:nvSpPr>
            <p:spPr>
              <a:xfrm>
                <a:off x="2702913" y="3290642"/>
                <a:ext cx="780163" cy="41614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AC79460-777D-A61F-C0CC-B19824544AA5}"/>
                  </a:ext>
                </a:extLst>
              </p:cNvPr>
              <p:cNvSpPr txBox="1"/>
              <p:nvPr/>
            </p:nvSpPr>
            <p:spPr>
              <a:xfrm>
                <a:off x="6797004" y="3333920"/>
                <a:ext cx="780163" cy="4167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𝑃</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𝑚𝑖𝑛</m:t>
                          </m:r>
                        </m:sup>
                      </m:sSubSup>
                    </m:oMath>
                  </m:oMathPara>
                </a14:m>
                <a:endParaRPr lang="en-US" sz="2000" dirty="0"/>
              </a:p>
            </p:txBody>
          </p:sp>
        </mc:Choice>
        <mc:Fallback xmlns="">
          <p:sp>
            <p:nvSpPr>
              <p:cNvPr id="20" name="TextBox 19">
                <a:extLst>
                  <a:ext uri="{FF2B5EF4-FFF2-40B4-BE49-F238E27FC236}">
                    <a16:creationId xmlns:a16="http://schemas.microsoft.com/office/drawing/2014/main" id="{FAC79460-777D-A61F-C0CC-B19824544AA5}"/>
                  </a:ext>
                </a:extLst>
              </p:cNvPr>
              <p:cNvSpPr txBox="1">
                <a:spLocks noRot="1" noChangeAspect="1" noMove="1" noResize="1" noEditPoints="1" noAdjustHandles="1" noChangeArrowheads="1" noChangeShapeType="1" noTextEdit="1"/>
              </p:cNvSpPr>
              <p:nvPr/>
            </p:nvSpPr>
            <p:spPr>
              <a:xfrm>
                <a:off x="6797004" y="3333920"/>
                <a:ext cx="780163" cy="416781"/>
              </a:xfrm>
              <a:prstGeom prst="rect">
                <a:avLst/>
              </a:prstGeom>
              <a:blipFill>
                <a:blip r:embed="rId17"/>
                <a:stretch>
                  <a:fillRect/>
                </a:stretch>
              </a:blipFill>
            </p:spPr>
            <p:txBody>
              <a:bodyPr/>
              <a:lstStyle/>
              <a:p>
                <a:r>
                  <a:rPr lang="en-US">
                    <a:noFill/>
                  </a:rPr>
                  <a:t> </a:t>
                </a:r>
              </a:p>
            </p:txBody>
          </p:sp>
        </mc:Fallback>
      </mc:AlternateContent>
      <p:sp>
        <p:nvSpPr>
          <p:cNvPr id="22" name="Text Placeholder 21">
            <a:extLst>
              <a:ext uri="{FF2B5EF4-FFF2-40B4-BE49-F238E27FC236}">
                <a16:creationId xmlns:a16="http://schemas.microsoft.com/office/drawing/2014/main" id="{3939E185-25EC-2C2D-0536-6E8BC69CAA5C}"/>
              </a:ext>
            </a:extLst>
          </p:cNvPr>
          <p:cNvSpPr>
            <a:spLocks noGrp="1"/>
          </p:cNvSpPr>
          <p:nvPr>
            <p:ph type="body" sz="quarter" idx="10"/>
          </p:nvPr>
        </p:nvSpPr>
        <p:spPr/>
        <p:txBody>
          <a:bodyPr/>
          <a:lstStyle/>
          <a:p>
            <a:r>
              <a:rPr lang="en-GB" sz="3200" dirty="0"/>
              <a:t>Linear cost curves with minimum generation</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034F5F-4362-7A42-47D4-86DCC0F54BD7}"/>
              </a:ext>
            </a:extLst>
          </p:cNvPr>
          <p:cNvSpPr>
            <a:spLocks noGrp="1"/>
          </p:cNvSpPr>
          <p:nvPr>
            <p:ph type="body" sz="quarter" idx="10"/>
          </p:nvPr>
        </p:nvSpPr>
        <p:spPr/>
        <p:txBody>
          <a:bodyPr/>
          <a:lstStyle/>
          <a:p>
            <a:r>
              <a:rPr lang="en-GB" sz="3200" dirty="0"/>
              <a:t>Linear cost curves with minimum generation</a:t>
            </a:r>
            <a:endParaRPr lang="en-US" dirty="0"/>
          </a:p>
        </p:txBody>
      </p:sp>
      <p:sp>
        <p:nvSpPr>
          <p:cNvPr id="296963" name="Rectangle 3"/>
          <p:cNvSpPr>
            <a:spLocks noGrp="1" noChangeArrowheads="1"/>
          </p:cNvSpPr>
          <p:nvPr>
            <p:ph sz="quarter" idx="12"/>
          </p:nvPr>
        </p:nvSpPr>
        <p:spPr/>
        <p:txBody>
          <a:bodyPr/>
          <a:lstStyle/>
          <a:p>
            <a:r>
              <a:rPr lang="en-GB" dirty="0"/>
              <a:t>All generating units are first loaded up to their minimum generation</a:t>
            </a:r>
          </a:p>
          <a:p>
            <a:r>
              <a:rPr lang="en-GB" dirty="0"/>
              <a:t>The generating units are then loaded in order of incremental cost</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9F02E2-FBA3-8435-2260-18814FA28FDB}"/>
              </a:ext>
            </a:extLst>
          </p:cNvPr>
          <p:cNvSpPr>
            <a:spLocks noGrp="1"/>
          </p:cNvSpPr>
          <p:nvPr>
            <p:ph type="body" sz="quarter" idx="10"/>
          </p:nvPr>
        </p:nvSpPr>
        <p:spPr/>
        <p:txBody>
          <a:bodyPr/>
          <a:lstStyle/>
          <a:p>
            <a:r>
              <a:rPr lang="en-US" dirty="0"/>
              <a:t>Piecewise linear cost curves</a:t>
            </a:r>
          </a:p>
        </p:txBody>
      </p:sp>
      <p:sp>
        <p:nvSpPr>
          <p:cNvPr id="4" name="Content Placeholder 3">
            <a:extLst>
              <a:ext uri="{FF2B5EF4-FFF2-40B4-BE49-F238E27FC236}">
                <a16:creationId xmlns:a16="http://schemas.microsoft.com/office/drawing/2014/main" id="{F215C962-38B8-9D6C-A0FD-2CE109903591}"/>
              </a:ext>
            </a:extLst>
          </p:cNvPr>
          <p:cNvSpPr>
            <a:spLocks noGrp="1"/>
          </p:cNvSpPr>
          <p:nvPr>
            <p:ph sz="quarter" idx="12"/>
          </p:nvPr>
        </p:nvSpPr>
        <p:spPr>
          <a:xfrm>
            <a:off x="895678" y="1642118"/>
            <a:ext cx="10707438" cy="1101082"/>
          </a:xfrm>
        </p:spPr>
        <p:txBody>
          <a:bodyPr/>
          <a:lstStyle/>
          <a:p>
            <a:r>
              <a:rPr lang="en-US" dirty="0"/>
              <a:t>Quadratic cost curves are convenient when solving ED problems by hand</a:t>
            </a:r>
          </a:p>
          <a:p>
            <a:r>
              <a:rPr lang="en-US" dirty="0"/>
              <a:t>Practical applications rely on piecewise linear cost curves</a:t>
            </a:r>
          </a:p>
        </p:txBody>
      </p:sp>
      <p:grpSp>
        <p:nvGrpSpPr>
          <p:cNvPr id="5" name="Group 4">
            <a:extLst>
              <a:ext uri="{FF2B5EF4-FFF2-40B4-BE49-F238E27FC236}">
                <a16:creationId xmlns:a16="http://schemas.microsoft.com/office/drawing/2014/main" id="{7DDA583D-B373-B747-9186-30CFADF5810C}"/>
              </a:ext>
            </a:extLst>
          </p:cNvPr>
          <p:cNvGrpSpPr/>
          <p:nvPr/>
        </p:nvGrpSpPr>
        <p:grpSpPr>
          <a:xfrm>
            <a:off x="1188219" y="2864896"/>
            <a:ext cx="5061178" cy="3752670"/>
            <a:chOff x="2558175" y="2095499"/>
            <a:chExt cx="4179276" cy="2748188"/>
          </a:xfrm>
        </p:grpSpPr>
        <p:sp>
          <p:nvSpPr>
            <p:cNvPr id="6" name="Line 22">
              <a:extLst>
                <a:ext uri="{FF2B5EF4-FFF2-40B4-BE49-F238E27FC236}">
                  <a16:creationId xmlns:a16="http://schemas.microsoft.com/office/drawing/2014/main" id="{503EAC7C-527A-76EE-1355-96CC068EBA40}"/>
                </a:ext>
              </a:extLst>
            </p:cNvPr>
            <p:cNvSpPr>
              <a:spLocks noChangeShapeType="1"/>
            </p:cNvSpPr>
            <p:nvPr/>
          </p:nvSpPr>
          <p:spPr bwMode="auto">
            <a:xfrm flipV="1">
              <a:off x="3027250" y="2095499"/>
              <a:ext cx="0" cy="2635227"/>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7" name="Line 21">
              <a:extLst>
                <a:ext uri="{FF2B5EF4-FFF2-40B4-BE49-F238E27FC236}">
                  <a16:creationId xmlns:a16="http://schemas.microsoft.com/office/drawing/2014/main" id="{00F6F1C0-0143-677C-0F29-CDF6C0690737}"/>
                </a:ext>
              </a:extLst>
            </p:cNvPr>
            <p:cNvSpPr>
              <a:spLocks noChangeShapeType="1"/>
            </p:cNvSpPr>
            <p:nvPr/>
          </p:nvSpPr>
          <p:spPr bwMode="auto">
            <a:xfrm>
              <a:off x="2812848" y="4571170"/>
              <a:ext cx="3877418" cy="0"/>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A10A010-FB7F-7A4B-B39A-55BBBADA1235}"/>
                    </a:ext>
                  </a:extLst>
                </p:cNvPr>
                <p:cNvSpPr txBox="1"/>
                <p:nvPr/>
              </p:nvSpPr>
              <p:spPr>
                <a:xfrm>
                  <a:off x="2558175" y="2095499"/>
                  <a:ext cx="387839" cy="405709"/>
                </a:xfrm>
                <a:prstGeom prst="rect">
                  <a:avLst/>
                </a:prstGeom>
                <a:noFill/>
              </p:spPr>
              <p:txBody>
                <a:bodyPr wrap="none" lIns="0" tIns="0" rIns="0" bIns="0" rtlCol="0">
                  <a:spAutoFit/>
                </a:bodyPr>
                <a:lstStyle/>
                <a:p>
                  <a:pPr algn="ctr"/>
                  <a14:m>
                    <m:oMath xmlns:m="http://schemas.openxmlformats.org/officeDocument/2006/math">
                      <m:r>
                        <a:rPr lang="en-US" b="0" i="1" smtClean="0">
                          <a:latin typeface="Cambria Math" panose="02040503050406030204" pitchFamily="18" charset="0"/>
                        </a:rPr>
                        <m:t>𝐶</m:t>
                      </m:r>
                    </m:oMath>
                  </a14:m>
                  <a:r>
                    <a:rPr lang="en-US" dirty="0"/>
                    <a:t> </a:t>
                  </a:r>
                </a:p>
                <a:p>
                  <a:pPr algn="ctr"/>
                  <a:r>
                    <a:rPr lang="en-US" dirty="0"/>
                    <a:t>($/h)</a:t>
                  </a:r>
                </a:p>
              </p:txBody>
            </p:sp>
          </mc:Choice>
          <mc:Fallback xmlns="">
            <p:sp>
              <p:nvSpPr>
                <p:cNvPr id="8" name="TextBox 7">
                  <a:extLst>
                    <a:ext uri="{FF2B5EF4-FFF2-40B4-BE49-F238E27FC236}">
                      <a16:creationId xmlns:a16="http://schemas.microsoft.com/office/drawing/2014/main" id="{AA10A010-FB7F-7A4B-B39A-55BBBADA1235}"/>
                    </a:ext>
                  </a:extLst>
                </p:cNvPr>
                <p:cNvSpPr txBox="1">
                  <a:spLocks noRot="1" noChangeAspect="1" noMove="1" noResize="1" noEditPoints="1" noAdjustHandles="1" noChangeArrowheads="1" noChangeShapeType="1" noTextEdit="1"/>
                </p:cNvSpPr>
                <p:nvPr/>
              </p:nvSpPr>
              <p:spPr>
                <a:xfrm>
                  <a:off x="2558175" y="2095499"/>
                  <a:ext cx="387839" cy="405709"/>
                </a:xfrm>
                <a:prstGeom prst="rect">
                  <a:avLst/>
                </a:prstGeom>
                <a:blipFill>
                  <a:blip r:embed="rId2"/>
                  <a:stretch>
                    <a:fillRect l="-28947" r="-2894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1366D67-9D9B-CF39-9E77-F121620E3900}"/>
                    </a:ext>
                  </a:extLst>
                </p:cNvPr>
                <p:cNvSpPr txBox="1"/>
                <p:nvPr/>
              </p:nvSpPr>
              <p:spPr>
                <a:xfrm>
                  <a:off x="6018479" y="4634305"/>
                  <a:ext cx="718972" cy="202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𝑀𝑊</m:t>
                        </m:r>
                        <m:r>
                          <a:rPr lang="en-US" b="0" i="1" smtClean="0">
                            <a:latin typeface="Cambria Math" panose="02040503050406030204" pitchFamily="18" charset="0"/>
                          </a:rPr>
                          <m:t>)</m:t>
                        </m:r>
                      </m:oMath>
                    </m:oMathPara>
                  </a14:m>
                  <a:endParaRPr lang="en-US" dirty="0"/>
                </a:p>
              </p:txBody>
            </p:sp>
          </mc:Choice>
          <mc:Fallback xmlns="">
            <p:sp>
              <p:nvSpPr>
                <p:cNvPr id="9" name="TextBox 8">
                  <a:extLst>
                    <a:ext uri="{FF2B5EF4-FFF2-40B4-BE49-F238E27FC236}">
                      <a16:creationId xmlns:a16="http://schemas.microsoft.com/office/drawing/2014/main" id="{B1366D67-9D9B-CF39-9E77-F121620E3900}"/>
                    </a:ext>
                  </a:extLst>
                </p:cNvPr>
                <p:cNvSpPr txBox="1">
                  <a:spLocks noRot="1" noChangeAspect="1" noMove="1" noResize="1" noEditPoints="1" noAdjustHandles="1" noChangeArrowheads="1" noChangeShapeType="1" noTextEdit="1"/>
                </p:cNvSpPr>
                <p:nvPr/>
              </p:nvSpPr>
              <p:spPr>
                <a:xfrm>
                  <a:off x="6018479" y="4634305"/>
                  <a:ext cx="718972" cy="202854"/>
                </a:xfrm>
                <a:prstGeom prst="rect">
                  <a:avLst/>
                </a:prstGeom>
                <a:blipFill>
                  <a:blip r:embed="rId3"/>
                  <a:stretch>
                    <a:fillRect l="-5714" t="-8696" r="-8571" b="-34783"/>
                  </a:stretch>
                </a:blipFill>
              </p:spPr>
              <p:txBody>
                <a:bodyPr/>
                <a:lstStyle/>
                <a:p>
                  <a:r>
                    <a:rPr lang="en-US">
                      <a:noFill/>
                    </a:rPr>
                    <a:t> </a:t>
                  </a:r>
                </a:p>
              </p:txBody>
            </p:sp>
          </mc:Fallback>
        </mc:AlternateContent>
        <p:sp>
          <p:nvSpPr>
            <p:cNvPr id="10" name="Line 8">
              <a:extLst>
                <a:ext uri="{FF2B5EF4-FFF2-40B4-BE49-F238E27FC236}">
                  <a16:creationId xmlns:a16="http://schemas.microsoft.com/office/drawing/2014/main" id="{D51EA68A-6780-C232-7F26-4F92BD062051}"/>
                </a:ext>
              </a:extLst>
            </p:cNvPr>
            <p:cNvSpPr>
              <a:spLocks noChangeShapeType="1"/>
            </p:cNvSpPr>
            <p:nvPr/>
          </p:nvSpPr>
          <p:spPr bwMode="auto">
            <a:xfrm rot="16200000" flipH="1" flipV="1">
              <a:off x="4794433" y="3749791"/>
              <a:ext cx="1669591" cy="1"/>
            </a:xfrm>
            <a:prstGeom prst="line">
              <a:avLst/>
            </a:prstGeom>
            <a:noFill/>
            <a:ln w="19050">
              <a:solidFill>
                <a:srgbClr val="000000"/>
              </a:solidFill>
              <a:prstDash val="sysDash"/>
              <a:round/>
              <a:headEnd/>
              <a:tailEnd/>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AA85BE4-B43A-4C83-6714-4093CCEC5403}"/>
                    </a:ext>
                  </a:extLst>
                </p:cNvPr>
                <p:cNvSpPr txBox="1"/>
                <p:nvPr/>
              </p:nvSpPr>
              <p:spPr>
                <a:xfrm>
                  <a:off x="5408317" y="4634581"/>
                  <a:ext cx="476896" cy="202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𝑚𝑎𝑥</m:t>
                            </m:r>
                          </m:sup>
                        </m:sSup>
                      </m:oMath>
                    </m:oMathPara>
                  </a14:m>
                  <a:endParaRPr lang="en-US" dirty="0"/>
                </a:p>
              </p:txBody>
            </p:sp>
          </mc:Choice>
          <mc:Fallback xmlns="">
            <p:sp>
              <p:nvSpPr>
                <p:cNvPr id="11" name="TextBox 10">
                  <a:extLst>
                    <a:ext uri="{FF2B5EF4-FFF2-40B4-BE49-F238E27FC236}">
                      <a16:creationId xmlns:a16="http://schemas.microsoft.com/office/drawing/2014/main" id="{AAA85BE4-B43A-4C83-6714-4093CCEC5403}"/>
                    </a:ext>
                  </a:extLst>
                </p:cNvPr>
                <p:cNvSpPr txBox="1">
                  <a:spLocks noRot="1" noChangeAspect="1" noMove="1" noResize="1" noEditPoints="1" noAdjustHandles="1" noChangeArrowheads="1" noChangeShapeType="1" noTextEdit="1"/>
                </p:cNvSpPr>
                <p:nvPr/>
              </p:nvSpPr>
              <p:spPr>
                <a:xfrm>
                  <a:off x="5408317" y="4634581"/>
                  <a:ext cx="476896" cy="202854"/>
                </a:xfrm>
                <a:prstGeom prst="rect">
                  <a:avLst/>
                </a:prstGeom>
                <a:blipFill>
                  <a:blip r:embed="rId4"/>
                  <a:stretch>
                    <a:fillRect l="-8696" r="-2174"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01A083E-5AF8-7FE6-34D4-5A78E9323A1C}"/>
                    </a:ext>
                  </a:extLst>
                </p:cNvPr>
                <p:cNvSpPr txBox="1"/>
                <p:nvPr/>
              </p:nvSpPr>
              <p:spPr>
                <a:xfrm>
                  <a:off x="3471506" y="4634305"/>
                  <a:ext cx="445128" cy="2093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𝑚𝑖𝑛</m:t>
                            </m:r>
                          </m:sup>
                        </m:sSup>
                      </m:oMath>
                    </m:oMathPara>
                  </a14:m>
                  <a:endParaRPr lang="en-US" dirty="0"/>
                </a:p>
              </p:txBody>
            </p:sp>
          </mc:Choice>
          <mc:Fallback xmlns="">
            <p:sp>
              <p:nvSpPr>
                <p:cNvPr id="12" name="TextBox 11">
                  <a:extLst>
                    <a:ext uri="{FF2B5EF4-FFF2-40B4-BE49-F238E27FC236}">
                      <a16:creationId xmlns:a16="http://schemas.microsoft.com/office/drawing/2014/main" id="{701A083E-5AF8-7FE6-34D4-5A78E9323A1C}"/>
                    </a:ext>
                  </a:extLst>
                </p:cNvPr>
                <p:cNvSpPr txBox="1">
                  <a:spLocks noRot="1" noChangeAspect="1" noMove="1" noResize="1" noEditPoints="1" noAdjustHandles="1" noChangeArrowheads="1" noChangeShapeType="1" noTextEdit="1"/>
                </p:cNvSpPr>
                <p:nvPr/>
              </p:nvSpPr>
              <p:spPr>
                <a:xfrm>
                  <a:off x="3471506" y="4634305"/>
                  <a:ext cx="445128" cy="209382"/>
                </a:xfrm>
                <a:prstGeom prst="rect">
                  <a:avLst/>
                </a:prstGeom>
                <a:blipFill>
                  <a:blip r:embed="rId5"/>
                  <a:stretch>
                    <a:fillRect l="-9091" r="-2273" b="-4167"/>
                  </a:stretch>
                </a:blipFill>
              </p:spPr>
              <p:txBody>
                <a:bodyPr/>
                <a:lstStyle/>
                <a:p>
                  <a:r>
                    <a:rPr lang="en-US">
                      <a:noFill/>
                    </a:rPr>
                    <a:t> </a:t>
                  </a:r>
                </a:p>
              </p:txBody>
            </p:sp>
          </mc:Fallback>
        </mc:AlternateContent>
        <p:sp>
          <p:nvSpPr>
            <p:cNvPr id="13" name="Line 8">
              <a:extLst>
                <a:ext uri="{FF2B5EF4-FFF2-40B4-BE49-F238E27FC236}">
                  <a16:creationId xmlns:a16="http://schemas.microsoft.com/office/drawing/2014/main" id="{2F3E57D0-33A5-0498-DB44-741B93CC5DC9}"/>
                </a:ext>
              </a:extLst>
            </p:cNvPr>
            <p:cNvSpPr>
              <a:spLocks noChangeShapeType="1"/>
            </p:cNvSpPr>
            <p:nvPr/>
          </p:nvSpPr>
          <p:spPr bwMode="auto">
            <a:xfrm rot="16200000" flipH="1">
              <a:off x="3432605" y="4335101"/>
              <a:ext cx="472136" cy="1"/>
            </a:xfrm>
            <a:prstGeom prst="line">
              <a:avLst/>
            </a:prstGeom>
            <a:noFill/>
            <a:ln w="19050">
              <a:solidFill>
                <a:srgbClr val="000000"/>
              </a:solidFill>
              <a:prstDash val="sysDash"/>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3">
              <a:extLst>
                <a:ext uri="{FF2B5EF4-FFF2-40B4-BE49-F238E27FC236}">
                  <a16:creationId xmlns:a16="http://schemas.microsoft.com/office/drawing/2014/main" id="{0B5E4EBB-4213-C4A4-4B02-6EE7CF410600}"/>
                </a:ext>
              </a:extLst>
            </p:cNvPr>
            <p:cNvSpPr/>
            <p:nvPr/>
          </p:nvSpPr>
          <p:spPr>
            <a:xfrm>
              <a:off x="3663950" y="2911475"/>
              <a:ext cx="1965325" cy="1187450"/>
            </a:xfrm>
            <a:custGeom>
              <a:avLst/>
              <a:gdLst>
                <a:gd name="connsiteX0" fmla="*/ 0 w 1965325"/>
                <a:gd name="connsiteY0" fmla="*/ 1187450 h 1187450"/>
                <a:gd name="connsiteX1" fmla="*/ 1609725 w 1965325"/>
                <a:gd name="connsiteY1" fmla="*/ 406400 h 1187450"/>
                <a:gd name="connsiteX2" fmla="*/ 1965325 w 1965325"/>
                <a:gd name="connsiteY2" fmla="*/ 0 h 1187450"/>
              </a:gdLst>
              <a:ahLst/>
              <a:cxnLst>
                <a:cxn ang="0">
                  <a:pos x="connsiteX0" y="connsiteY0"/>
                </a:cxn>
                <a:cxn ang="0">
                  <a:pos x="connsiteX1" y="connsiteY1"/>
                </a:cxn>
                <a:cxn ang="0">
                  <a:pos x="connsiteX2" y="connsiteY2"/>
                </a:cxn>
              </a:cxnLst>
              <a:rect l="l" t="t" r="r" b="b"/>
              <a:pathLst>
                <a:path w="1965325" h="1187450">
                  <a:moveTo>
                    <a:pt x="0" y="1187450"/>
                  </a:moveTo>
                  <a:cubicBezTo>
                    <a:pt x="641085" y="895879"/>
                    <a:pt x="1282171" y="604308"/>
                    <a:pt x="1609725" y="406400"/>
                  </a:cubicBezTo>
                  <a:cubicBezTo>
                    <a:pt x="1937279" y="208492"/>
                    <a:pt x="1951302" y="104246"/>
                    <a:pt x="1965325"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Line 8">
              <a:extLst>
                <a:ext uri="{FF2B5EF4-FFF2-40B4-BE49-F238E27FC236}">
                  <a16:creationId xmlns:a16="http://schemas.microsoft.com/office/drawing/2014/main" id="{DEA6E3B0-7831-827B-0346-39771D76323B}"/>
                </a:ext>
              </a:extLst>
            </p:cNvPr>
            <p:cNvSpPr>
              <a:spLocks noChangeShapeType="1"/>
            </p:cNvSpPr>
            <p:nvPr/>
          </p:nvSpPr>
          <p:spPr bwMode="auto">
            <a:xfrm rot="16200000" flipH="1" flipV="1">
              <a:off x="3230560" y="3895607"/>
              <a:ext cx="230035" cy="636674"/>
            </a:xfrm>
            <a:prstGeom prst="line">
              <a:avLst/>
            </a:prstGeom>
            <a:noFill/>
            <a:ln w="190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46F0068-8B57-E38E-46E2-11872C52B802}"/>
                    </a:ext>
                  </a:extLst>
                </p:cNvPr>
                <p:cNvSpPr txBox="1"/>
                <p:nvPr/>
              </p:nvSpPr>
              <p:spPr>
                <a:xfrm>
                  <a:off x="2697417" y="4199609"/>
                  <a:ext cx="320331" cy="206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𝑛𝑙</m:t>
                            </m:r>
                          </m:sup>
                        </m:sSup>
                      </m:oMath>
                    </m:oMathPara>
                  </a14:m>
                  <a:endParaRPr lang="en-US" dirty="0"/>
                </a:p>
              </p:txBody>
            </p:sp>
          </mc:Choice>
          <mc:Fallback xmlns="">
            <p:sp>
              <p:nvSpPr>
                <p:cNvPr id="16" name="TextBox 15">
                  <a:extLst>
                    <a:ext uri="{FF2B5EF4-FFF2-40B4-BE49-F238E27FC236}">
                      <a16:creationId xmlns:a16="http://schemas.microsoft.com/office/drawing/2014/main" id="{846F0068-8B57-E38E-46E2-11872C52B802}"/>
                    </a:ext>
                  </a:extLst>
                </p:cNvPr>
                <p:cNvSpPr txBox="1">
                  <a:spLocks noRot="1" noChangeAspect="1" noMove="1" noResize="1" noEditPoints="1" noAdjustHandles="1" noChangeArrowheads="1" noChangeShapeType="1" noTextEdit="1"/>
                </p:cNvSpPr>
                <p:nvPr/>
              </p:nvSpPr>
              <p:spPr>
                <a:xfrm>
                  <a:off x="2697417" y="4199609"/>
                  <a:ext cx="320331" cy="206471"/>
                </a:xfrm>
                <a:prstGeom prst="rect">
                  <a:avLst/>
                </a:prstGeom>
                <a:blipFill>
                  <a:blip r:embed="rId6"/>
                  <a:stretch>
                    <a:fillRect l="-16129" t="-4167" r="-3226" b="-4167"/>
                  </a:stretch>
                </a:blipFill>
              </p:spPr>
              <p:txBody>
                <a:bodyPr/>
                <a:lstStyle/>
                <a:p>
                  <a:r>
                    <a:rPr lang="en-US">
                      <a:noFill/>
                    </a:rPr>
                    <a:t> </a:t>
                  </a:r>
                </a:p>
              </p:txBody>
            </p:sp>
          </mc:Fallback>
        </mc:AlternateContent>
      </p:grpSp>
      <p:grpSp>
        <p:nvGrpSpPr>
          <p:cNvPr id="55" name="Group 54">
            <a:extLst>
              <a:ext uri="{FF2B5EF4-FFF2-40B4-BE49-F238E27FC236}">
                <a16:creationId xmlns:a16="http://schemas.microsoft.com/office/drawing/2014/main" id="{5134D2F6-BD9F-0424-FD0B-8043691B14FB}"/>
              </a:ext>
            </a:extLst>
          </p:cNvPr>
          <p:cNvGrpSpPr/>
          <p:nvPr/>
        </p:nvGrpSpPr>
        <p:grpSpPr>
          <a:xfrm>
            <a:off x="6465703" y="2864896"/>
            <a:ext cx="5034473" cy="3724458"/>
            <a:chOff x="2569292" y="2095499"/>
            <a:chExt cx="4170445" cy="2735799"/>
          </a:xfrm>
        </p:grpSpPr>
        <p:sp>
          <p:nvSpPr>
            <p:cNvPr id="56" name="Line 22">
              <a:extLst>
                <a:ext uri="{FF2B5EF4-FFF2-40B4-BE49-F238E27FC236}">
                  <a16:creationId xmlns:a16="http://schemas.microsoft.com/office/drawing/2014/main" id="{3DCD78E2-06C7-B31C-A68D-4662488E2684}"/>
                </a:ext>
              </a:extLst>
            </p:cNvPr>
            <p:cNvSpPr>
              <a:spLocks noChangeShapeType="1"/>
            </p:cNvSpPr>
            <p:nvPr/>
          </p:nvSpPr>
          <p:spPr bwMode="auto">
            <a:xfrm flipV="1">
              <a:off x="3027250" y="2095499"/>
              <a:ext cx="0" cy="2635227"/>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57" name="Line 21">
              <a:extLst>
                <a:ext uri="{FF2B5EF4-FFF2-40B4-BE49-F238E27FC236}">
                  <a16:creationId xmlns:a16="http://schemas.microsoft.com/office/drawing/2014/main" id="{B45FDEDD-98F7-57F4-ED0B-078FF8D7DB62}"/>
                </a:ext>
              </a:extLst>
            </p:cNvPr>
            <p:cNvSpPr>
              <a:spLocks noChangeShapeType="1"/>
            </p:cNvSpPr>
            <p:nvPr/>
          </p:nvSpPr>
          <p:spPr bwMode="auto">
            <a:xfrm>
              <a:off x="2812848" y="4571170"/>
              <a:ext cx="3877418" cy="0"/>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3A29BB1-8929-BB7D-D307-EF2007B76CB8}"/>
                    </a:ext>
                  </a:extLst>
                </p:cNvPr>
                <p:cNvSpPr txBox="1"/>
                <p:nvPr/>
              </p:nvSpPr>
              <p:spPr>
                <a:xfrm>
                  <a:off x="2618312" y="2095499"/>
                  <a:ext cx="389072" cy="406939"/>
                </a:xfrm>
                <a:prstGeom prst="rect">
                  <a:avLst/>
                </a:prstGeom>
                <a:noFill/>
              </p:spPr>
              <p:txBody>
                <a:bodyPr wrap="none" lIns="0" tIns="0" rIns="0" bIns="0" rtlCol="0">
                  <a:spAutoFit/>
                </a:bodyPr>
                <a:lstStyle/>
                <a:p>
                  <a:pPr algn="ctr"/>
                  <a14:m>
                    <m:oMath xmlns:m="http://schemas.openxmlformats.org/officeDocument/2006/math">
                      <m:r>
                        <a:rPr lang="en-US" b="0" i="1" smtClean="0">
                          <a:latin typeface="Cambria Math" panose="02040503050406030204" pitchFamily="18" charset="0"/>
                        </a:rPr>
                        <m:t>𝐶</m:t>
                      </m:r>
                    </m:oMath>
                  </a14:m>
                  <a:r>
                    <a:rPr lang="en-US" dirty="0"/>
                    <a:t> </a:t>
                  </a:r>
                </a:p>
                <a:p>
                  <a:pPr algn="ctr"/>
                  <a:r>
                    <a:rPr lang="en-US" dirty="0"/>
                    <a:t>($/h)</a:t>
                  </a:r>
                </a:p>
              </p:txBody>
            </p:sp>
          </mc:Choice>
          <mc:Fallback xmlns="">
            <p:sp>
              <p:nvSpPr>
                <p:cNvPr id="58" name="TextBox 57">
                  <a:extLst>
                    <a:ext uri="{FF2B5EF4-FFF2-40B4-BE49-F238E27FC236}">
                      <a16:creationId xmlns:a16="http://schemas.microsoft.com/office/drawing/2014/main" id="{23A29BB1-8929-BB7D-D307-EF2007B76CB8}"/>
                    </a:ext>
                  </a:extLst>
                </p:cNvPr>
                <p:cNvSpPr txBox="1">
                  <a:spLocks noRot="1" noChangeAspect="1" noMove="1" noResize="1" noEditPoints="1" noAdjustHandles="1" noChangeArrowheads="1" noChangeShapeType="1" noTextEdit="1"/>
                </p:cNvSpPr>
                <p:nvPr/>
              </p:nvSpPr>
              <p:spPr>
                <a:xfrm>
                  <a:off x="2618312" y="2095499"/>
                  <a:ext cx="389072" cy="406939"/>
                </a:xfrm>
                <a:prstGeom prst="rect">
                  <a:avLst/>
                </a:prstGeom>
                <a:blipFill>
                  <a:blip r:embed="rId7"/>
                  <a:stretch>
                    <a:fillRect l="-28947" r="-2894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A55D975-83AB-B1FE-DA28-29B0B3A6EE3C}"/>
                    </a:ext>
                  </a:extLst>
                </p:cNvPr>
                <p:cNvSpPr txBox="1"/>
                <p:nvPr/>
              </p:nvSpPr>
              <p:spPr>
                <a:xfrm>
                  <a:off x="6018479" y="4621281"/>
                  <a:ext cx="721258" cy="2034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𝑀𝑊</m:t>
                        </m:r>
                        <m:r>
                          <a:rPr lang="en-US" b="0" i="1" smtClean="0">
                            <a:latin typeface="Cambria Math" panose="02040503050406030204" pitchFamily="18" charset="0"/>
                          </a:rPr>
                          <m:t>)</m:t>
                        </m:r>
                      </m:oMath>
                    </m:oMathPara>
                  </a14:m>
                  <a:endParaRPr lang="en-US" dirty="0"/>
                </a:p>
              </p:txBody>
            </p:sp>
          </mc:Choice>
          <mc:Fallback xmlns="">
            <p:sp>
              <p:nvSpPr>
                <p:cNvPr id="59" name="TextBox 58">
                  <a:extLst>
                    <a:ext uri="{FF2B5EF4-FFF2-40B4-BE49-F238E27FC236}">
                      <a16:creationId xmlns:a16="http://schemas.microsoft.com/office/drawing/2014/main" id="{5A55D975-83AB-B1FE-DA28-29B0B3A6EE3C}"/>
                    </a:ext>
                  </a:extLst>
                </p:cNvPr>
                <p:cNvSpPr txBox="1">
                  <a:spLocks noRot="1" noChangeAspect="1" noMove="1" noResize="1" noEditPoints="1" noAdjustHandles="1" noChangeArrowheads="1" noChangeShapeType="1" noTextEdit="1"/>
                </p:cNvSpPr>
                <p:nvPr/>
              </p:nvSpPr>
              <p:spPr>
                <a:xfrm>
                  <a:off x="6018479" y="4621281"/>
                  <a:ext cx="721258" cy="203469"/>
                </a:xfrm>
                <a:prstGeom prst="rect">
                  <a:avLst/>
                </a:prstGeom>
                <a:blipFill>
                  <a:blip r:embed="rId8"/>
                  <a:stretch>
                    <a:fillRect l="-5797" t="-9091" r="-10145" b="-40909"/>
                  </a:stretch>
                </a:blipFill>
              </p:spPr>
              <p:txBody>
                <a:bodyPr/>
                <a:lstStyle/>
                <a:p>
                  <a:r>
                    <a:rPr lang="en-US">
                      <a:noFill/>
                    </a:rPr>
                    <a:t> </a:t>
                  </a:r>
                </a:p>
              </p:txBody>
            </p:sp>
          </mc:Fallback>
        </mc:AlternateContent>
        <p:sp>
          <p:nvSpPr>
            <p:cNvPr id="60" name="Line 8">
              <a:extLst>
                <a:ext uri="{FF2B5EF4-FFF2-40B4-BE49-F238E27FC236}">
                  <a16:creationId xmlns:a16="http://schemas.microsoft.com/office/drawing/2014/main" id="{AFCFF47A-EDD3-5E10-0493-A91D059EF4AF}"/>
                </a:ext>
              </a:extLst>
            </p:cNvPr>
            <p:cNvSpPr>
              <a:spLocks noChangeShapeType="1"/>
            </p:cNvSpPr>
            <p:nvPr/>
          </p:nvSpPr>
          <p:spPr bwMode="auto">
            <a:xfrm rot="16200000" flipH="1" flipV="1">
              <a:off x="4794433" y="3749791"/>
              <a:ext cx="1669591" cy="1"/>
            </a:xfrm>
            <a:prstGeom prst="line">
              <a:avLst/>
            </a:prstGeom>
            <a:noFill/>
            <a:ln w="19050">
              <a:solidFill>
                <a:srgbClr val="000000"/>
              </a:solidFill>
              <a:prstDash val="sysDash"/>
              <a:round/>
              <a:headEnd/>
              <a:tailEnd/>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C9AC40C-0CFE-40FB-3DBF-75D59F20ECC5}"/>
                    </a:ext>
                  </a:extLst>
                </p:cNvPr>
                <p:cNvSpPr txBox="1"/>
                <p:nvPr/>
              </p:nvSpPr>
              <p:spPr>
                <a:xfrm>
                  <a:off x="5408317" y="4621281"/>
                  <a:ext cx="478413" cy="2034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𝑚𝑎𝑥</m:t>
                            </m:r>
                          </m:sup>
                        </m:sSup>
                      </m:oMath>
                    </m:oMathPara>
                  </a14:m>
                  <a:endParaRPr lang="en-US" dirty="0"/>
                </a:p>
              </p:txBody>
            </p:sp>
          </mc:Choice>
          <mc:Fallback xmlns="">
            <p:sp>
              <p:nvSpPr>
                <p:cNvPr id="61" name="TextBox 60">
                  <a:extLst>
                    <a:ext uri="{FF2B5EF4-FFF2-40B4-BE49-F238E27FC236}">
                      <a16:creationId xmlns:a16="http://schemas.microsoft.com/office/drawing/2014/main" id="{DC9AC40C-0CFE-40FB-3DBF-75D59F20ECC5}"/>
                    </a:ext>
                  </a:extLst>
                </p:cNvPr>
                <p:cNvSpPr txBox="1">
                  <a:spLocks noRot="1" noChangeAspect="1" noMove="1" noResize="1" noEditPoints="1" noAdjustHandles="1" noChangeArrowheads="1" noChangeShapeType="1" noTextEdit="1"/>
                </p:cNvSpPr>
                <p:nvPr/>
              </p:nvSpPr>
              <p:spPr>
                <a:xfrm>
                  <a:off x="5408317" y="4621281"/>
                  <a:ext cx="478413" cy="203469"/>
                </a:xfrm>
                <a:prstGeom prst="rect">
                  <a:avLst/>
                </a:prstGeom>
                <a:blipFill>
                  <a:blip r:embed="rId9"/>
                  <a:stretch>
                    <a:fillRect l="-8696"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9350942-CB11-9637-7427-7628557BA65C}"/>
                    </a:ext>
                  </a:extLst>
                </p:cNvPr>
                <p:cNvSpPr txBox="1"/>
                <p:nvPr/>
              </p:nvSpPr>
              <p:spPr>
                <a:xfrm>
                  <a:off x="3471506" y="4621281"/>
                  <a:ext cx="446543" cy="2100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𝑚𝑖𝑛</m:t>
                            </m:r>
                          </m:sup>
                        </m:sSup>
                      </m:oMath>
                    </m:oMathPara>
                  </a14:m>
                  <a:endParaRPr lang="en-US" dirty="0"/>
                </a:p>
              </p:txBody>
            </p:sp>
          </mc:Choice>
          <mc:Fallback xmlns="">
            <p:sp>
              <p:nvSpPr>
                <p:cNvPr id="62" name="TextBox 61">
                  <a:extLst>
                    <a:ext uri="{FF2B5EF4-FFF2-40B4-BE49-F238E27FC236}">
                      <a16:creationId xmlns:a16="http://schemas.microsoft.com/office/drawing/2014/main" id="{B9350942-CB11-9637-7427-7628557BA65C}"/>
                    </a:ext>
                  </a:extLst>
                </p:cNvPr>
                <p:cNvSpPr txBox="1">
                  <a:spLocks noRot="1" noChangeAspect="1" noMove="1" noResize="1" noEditPoints="1" noAdjustHandles="1" noChangeArrowheads="1" noChangeShapeType="1" noTextEdit="1"/>
                </p:cNvSpPr>
                <p:nvPr/>
              </p:nvSpPr>
              <p:spPr>
                <a:xfrm>
                  <a:off x="3471506" y="4621281"/>
                  <a:ext cx="446543" cy="210017"/>
                </a:xfrm>
                <a:prstGeom prst="rect">
                  <a:avLst/>
                </a:prstGeom>
                <a:blipFill>
                  <a:blip r:embed="rId10"/>
                  <a:stretch>
                    <a:fillRect l="-9091" r="-2273" b="-8696"/>
                  </a:stretch>
                </a:blipFill>
              </p:spPr>
              <p:txBody>
                <a:bodyPr/>
                <a:lstStyle/>
                <a:p>
                  <a:r>
                    <a:rPr lang="en-US">
                      <a:noFill/>
                    </a:rPr>
                    <a:t> </a:t>
                  </a:r>
                </a:p>
              </p:txBody>
            </p:sp>
          </mc:Fallback>
        </mc:AlternateContent>
        <p:sp>
          <p:nvSpPr>
            <p:cNvPr id="63" name="Line 8">
              <a:extLst>
                <a:ext uri="{FF2B5EF4-FFF2-40B4-BE49-F238E27FC236}">
                  <a16:creationId xmlns:a16="http://schemas.microsoft.com/office/drawing/2014/main" id="{018121E2-D8D2-DA86-5117-8DC9EF4144F5}"/>
                </a:ext>
              </a:extLst>
            </p:cNvPr>
            <p:cNvSpPr>
              <a:spLocks noChangeShapeType="1"/>
            </p:cNvSpPr>
            <p:nvPr/>
          </p:nvSpPr>
          <p:spPr bwMode="auto">
            <a:xfrm rot="16200000" flipH="1">
              <a:off x="3432605" y="4335101"/>
              <a:ext cx="472136" cy="1"/>
            </a:xfrm>
            <a:prstGeom prst="line">
              <a:avLst/>
            </a:prstGeom>
            <a:noFill/>
            <a:ln w="19050">
              <a:solidFill>
                <a:srgbClr val="000000"/>
              </a:solidFill>
              <a:prstDash val="sysDash"/>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Line 8">
              <a:extLst>
                <a:ext uri="{FF2B5EF4-FFF2-40B4-BE49-F238E27FC236}">
                  <a16:creationId xmlns:a16="http://schemas.microsoft.com/office/drawing/2014/main" id="{94FE47FE-1F7C-1A62-0B56-67D33FC46181}"/>
                </a:ext>
              </a:extLst>
            </p:cNvPr>
            <p:cNvSpPr>
              <a:spLocks noChangeShapeType="1"/>
            </p:cNvSpPr>
            <p:nvPr/>
          </p:nvSpPr>
          <p:spPr bwMode="auto">
            <a:xfrm rot="16200000" flipH="1" flipV="1">
              <a:off x="3230560" y="3895607"/>
              <a:ext cx="230035" cy="636674"/>
            </a:xfrm>
            <a:prstGeom prst="line">
              <a:avLst/>
            </a:prstGeom>
            <a:noFill/>
            <a:ln w="190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F87F405-32D3-D7FC-A71F-B26BC68DDD07}"/>
                    </a:ext>
                  </a:extLst>
                </p:cNvPr>
                <p:cNvSpPr txBox="1"/>
                <p:nvPr/>
              </p:nvSpPr>
              <p:spPr>
                <a:xfrm>
                  <a:off x="2717409" y="4222523"/>
                  <a:ext cx="321350" cy="2070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𝑛𝑙</m:t>
                            </m:r>
                          </m:sup>
                        </m:sSup>
                      </m:oMath>
                    </m:oMathPara>
                  </a14:m>
                  <a:endParaRPr lang="en-US" dirty="0"/>
                </a:p>
              </p:txBody>
            </p:sp>
          </mc:Choice>
          <mc:Fallback xmlns="">
            <p:sp>
              <p:nvSpPr>
                <p:cNvPr id="65" name="TextBox 64">
                  <a:extLst>
                    <a:ext uri="{FF2B5EF4-FFF2-40B4-BE49-F238E27FC236}">
                      <a16:creationId xmlns:a16="http://schemas.microsoft.com/office/drawing/2014/main" id="{1F87F405-32D3-D7FC-A71F-B26BC68DDD07}"/>
                    </a:ext>
                  </a:extLst>
                </p:cNvPr>
                <p:cNvSpPr txBox="1">
                  <a:spLocks noRot="1" noChangeAspect="1" noMove="1" noResize="1" noEditPoints="1" noAdjustHandles="1" noChangeArrowheads="1" noChangeShapeType="1" noTextEdit="1"/>
                </p:cNvSpPr>
                <p:nvPr/>
              </p:nvSpPr>
              <p:spPr>
                <a:xfrm>
                  <a:off x="2717409" y="4222523"/>
                  <a:ext cx="321350" cy="207097"/>
                </a:xfrm>
                <a:prstGeom prst="rect">
                  <a:avLst/>
                </a:prstGeom>
                <a:blipFill>
                  <a:blip r:embed="rId11"/>
                  <a:stretch>
                    <a:fillRect l="-12903" t="-4348" r="-3226" b="-4348"/>
                  </a:stretch>
                </a:blipFill>
              </p:spPr>
              <p:txBody>
                <a:bodyPr/>
                <a:lstStyle/>
                <a:p>
                  <a:r>
                    <a:rPr lang="en-US">
                      <a:noFill/>
                    </a:rPr>
                    <a:t> </a:t>
                  </a:r>
                </a:p>
              </p:txBody>
            </p:sp>
          </mc:Fallback>
        </mc:AlternateContent>
        <p:sp>
          <p:nvSpPr>
            <p:cNvPr id="66" name="Line 8">
              <a:extLst>
                <a:ext uri="{FF2B5EF4-FFF2-40B4-BE49-F238E27FC236}">
                  <a16:creationId xmlns:a16="http://schemas.microsoft.com/office/drawing/2014/main" id="{4EC9DA95-F731-7A87-7EE2-C6E598BC8C14}"/>
                </a:ext>
              </a:extLst>
            </p:cNvPr>
            <p:cNvSpPr>
              <a:spLocks noChangeShapeType="1"/>
            </p:cNvSpPr>
            <p:nvPr/>
          </p:nvSpPr>
          <p:spPr bwMode="auto">
            <a:xfrm rot="16200000" flipH="1" flipV="1">
              <a:off x="3874781" y="3665572"/>
              <a:ext cx="230035" cy="636674"/>
            </a:xfrm>
            <a:prstGeom prst="line">
              <a:avLst/>
            </a:prstGeom>
            <a:noFill/>
            <a:ln w="28575">
              <a:solidFill>
                <a:srgbClr val="00B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Line 8">
              <a:extLst>
                <a:ext uri="{FF2B5EF4-FFF2-40B4-BE49-F238E27FC236}">
                  <a16:creationId xmlns:a16="http://schemas.microsoft.com/office/drawing/2014/main" id="{D2C29DFF-CBC4-CBBE-84B8-56AC953A914A}"/>
                </a:ext>
              </a:extLst>
            </p:cNvPr>
            <p:cNvSpPr>
              <a:spLocks noChangeShapeType="1"/>
            </p:cNvSpPr>
            <p:nvPr/>
          </p:nvSpPr>
          <p:spPr bwMode="auto">
            <a:xfrm rot="16200000" flipH="1" flipV="1">
              <a:off x="4473770" y="3358036"/>
              <a:ext cx="349594" cy="672119"/>
            </a:xfrm>
            <a:prstGeom prst="line">
              <a:avLst/>
            </a:prstGeom>
            <a:noFill/>
            <a:ln w="28575">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Line 8">
              <a:extLst>
                <a:ext uri="{FF2B5EF4-FFF2-40B4-BE49-F238E27FC236}">
                  <a16:creationId xmlns:a16="http://schemas.microsoft.com/office/drawing/2014/main" id="{024B449F-9F9E-2E19-CAE2-7FAD22F3E503}"/>
                </a:ext>
              </a:extLst>
            </p:cNvPr>
            <p:cNvSpPr>
              <a:spLocks noChangeShapeType="1"/>
            </p:cNvSpPr>
            <p:nvPr/>
          </p:nvSpPr>
          <p:spPr bwMode="auto">
            <a:xfrm rot="16200000" flipH="1" flipV="1">
              <a:off x="5006363" y="2896435"/>
              <a:ext cx="604302" cy="6414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Line 8">
              <a:extLst>
                <a:ext uri="{FF2B5EF4-FFF2-40B4-BE49-F238E27FC236}">
                  <a16:creationId xmlns:a16="http://schemas.microsoft.com/office/drawing/2014/main" id="{F64E4A7E-8364-C375-7489-90C5C494A75A}"/>
                </a:ext>
              </a:extLst>
            </p:cNvPr>
            <p:cNvSpPr>
              <a:spLocks noChangeShapeType="1"/>
            </p:cNvSpPr>
            <p:nvPr/>
          </p:nvSpPr>
          <p:spPr bwMode="auto">
            <a:xfrm rot="16200000" flipH="1">
              <a:off x="3964492" y="4223049"/>
              <a:ext cx="696032" cy="2"/>
            </a:xfrm>
            <a:prstGeom prst="line">
              <a:avLst/>
            </a:prstGeom>
            <a:noFill/>
            <a:ln w="19050">
              <a:solidFill>
                <a:srgbClr val="000000"/>
              </a:solidFill>
              <a:prstDash val="sysDash"/>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Line 8">
              <a:extLst>
                <a:ext uri="{FF2B5EF4-FFF2-40B4-BE49-F238E27FC236}">
                  <a16:creationId xmlns:a16="http://schemas.microsoft.com/office/drawing/2014/main" id="{73366CC0-5AA0-A3C7-40B6-1A059A552608}"/>
                </a:ext>
              </a:extLst>
            </p:cNvPr>
            <p:cNvSpPr>
              <a:spLocks noChangeShapeType="1"/>
            </p:cNvSpPr>
            <p:nvPr/>
          </p:nvSpPr>
          <p:spPr bwMode="auto">
            <a:xfrm rot="16200000" flipH="1" flipV="1">
              <a:off x="4455155" y="4051942"/>
              <a:ext cx="1065289" cy="0"/>
            </a:xfrm>
            <a:prstGeom prst="line">
              <a:avLst/>
            </a:prstGeom>
            <a:noFill/>
            <a:ln w="19050">
              <a:solidFill>
                <a:srgbClr val="000000"/>
              </a:solidFill>
              <a:prstDash val="sysDash"/>
              <a:round/>
              <a:headEnd/>
              <a:tailEnd/>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70AAD2BC-2EE5-2C66-519A-9A0CC31094C8}"/>
                    </a:ext>
                  </a:extLst>
                </p:cNvPr>
                <p:cNvSpPr txBox="1"/>
                <p:nvPr/>
              </p:nvSpPr>
              <p:spPr>
                <a:xfrm>
                  <a:off x="4211110" y="4621281"/>
                  <a:ext cx="217031" cy="203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1</m:t>
                            </m:r>
                          </m:sub>
                        </m:sSub>
                      </m:oMath>
                    </m:oMathPara>
                  </a14:m>
                  <a:endParaRPr lang="en-US" dirty="0"/>
                </a:p>
              </p:txBody>
            </p:sp>
          </mc:Choice>
          <mc:Fallback xmlns="">
            <p:sp>
              <p:nvSpPr>
                <p:cNvPr id="71" name="TextBox 70">
                  <a:extLst>
                    <a:ext uri="{FF2B5EF4-FFF2-40B4-BE49-F238E27FC236}">
                      <a16:creationId xmlns:a16="http://schemas.microsoft.com/office/drawing/2014/main" id="{70AAD2BC-2EE5-2C66-519A-9A0CC31094C8}"/>
                    </a:ext>
                  </a:extLst>
                </p:cNvPr>
                <p:cNvSpPr txBox="1">
                  <a:spLocks noRot="1" noChangeAspect="1" noMove="1" noResize="1" noEditPoints="1" noAdjustHandles="1" noChangeArrowheads="1" noChangeShapeType="1" noTextEdit="1"/>
                </p:cNvSpPr>
                <p:nvPr/>
              </p:nvSpPr>
              <p:spPr>
                <a:xfrm>
                  <a:off x="4211110" y="4621281"/>
                  <a:ext cx="217031" cy="203470"/>
                </a:xfrm>
                <a:prstGeom prst="rect">
                  <a:avLst/>
                </a:prstGeom>
                <a:blipFill>
                  <a:blip r:embed="rId12"/>
                  <a:stretch>
                    <a:fillRect l="-14286" r="-9524" b="-18182"/>
                  </a:stretch>
                </a:blipFill>
              </p:spPr>
              <p:txBody>
                <a:bodyPr/>
                <a:lstStyle/>
                <a:p>
                  <a:r>
                    <a:rPr lang="en-US">
                      <a:noFill/>
                    </a:rPr>
                    <a:t> </a:t>
                  </a:r>
                </a:p>
              </p:txBody>
            </p:sp>
          </mc:Fallback>
        </mc:AlternateContent>
        <p:sp>
          <p:nvSpPr>
            <p:cNvPr id="72" name="Line 8">
              <a:extLst>
                <a:ext uri="{FF2B5EF4-FFF2-40B4-BE49-F238E27FC236}">
                  <a16:creationId xmlns:a16="http://schemas.microsoft.com/office/drawing/2014/main" id="{F9537F54-26A0-F7D9-E034-5FC02AC900AC}"/>
                </a:ext>
              </a:extLst>
            </p:cNvPr>
            <p:cNvSpPr>
              <a:spLocks noChangeShapeType="1"/>
            </p:cNvSpPr>
            <p:nvPr/>
          </p:nvSpPr>
          <p:spPr bwMode="auto">
            <a:xfrm rot="16200000" flipH="1" flipV="1">
              <a:off x="4004924" y="2537181"/>
              <a:ext cx="3744" cy="1959664"/>
            </a:xfrm>
            <a:prstGeom prst="line">
              <a:avLst/>
            </a:prstGeom>
            <a:noFill/>
            <a:ln w="190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59C8B212-4496-67D9-96B1-640FBA88589C}"/>
                    </a:ext>
                  </a:extLst>
                </p:cNvPr>
                <p:cNvSpPr txBox="1"/>
                <p:nvPr/>
              </p:nvSpPr>
              <p:spPr>
                <a:xfrm>
                  <a:off x="2719333" y="3754700"/>
                  <a:ext cx="319862" cy="203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1</m:t>
                                </m:r>
                              </m:sub>
                            </m:sSub>
                          </m:sup>
                        </m:sSup>
                      </m:oMath>
                    </m:oMathPara>
                  </a14:m>
                  <a:endParaRPr lang="en-US" dirty="0"/>
                </a:p>
              </p:txBody>
            </p:sp>
          </mc:Choice>
          <mc:Fallback xmlns="">
            <p:sp>
              <p:nvSpPr>
                <p:cNvPr id="73" name="TextBox 72">
                  <a:extLst>
                    <a:ext uri="{FF2B5EF4-FFF2-40B4-BE49-F238E27FC236}">
                      <a16:creationId xmlns:a16="http://schemas.microsoft.com/office/drawing/2014/main" id="{59C8B212-4496-67D9-96B1-640FBA88589C}"/>
                    </a:ext>
                  </a:extLst>
                </p:cNvPr>
                <p:cNvSpPr txBox="1">
                  <a:spLocks noRot="1" noChangeAspect="1" noMove="1" noResize="1" noEditPoints="1" noAdjustHandles="1" noChangeArrowheads="1" noChangeShapeType="1" noTextEdit="1"/>
                </p:cNvSpPr>
                <p:nvPr/>
              </p:nvSpPr>
              <p:spPr>
                <a:xfrm>
                  <a:off x="2719333" y="3754700"/>
                  <a:ext cx="319862" cy="203470"/>
                </a:xfrm>
                <a:prstGeom prst="rect">
                  <a:avLst/>
                </a:prstGeom>
                <a:blipFill>
                  <a:blip r:embed="rId13"/>
                  <a:stretch>
                    <a:fillRect l="-12903"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3E4598A4-5935-A863-BEE3-4FF4C20C72F5}"/>
                    </a:ext>
                  </a:extLst>
                </p:cNvPr>
                <p:cNvSpPr txBox="1"/>
                <p:nvPr/>
              </p:nvSpPr>
              <p:spPr>
                <a:xfrm>
                  <a:off x="2719333" y="3413567"/>
                  <a:ext cx="319862" cy="203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2</m:t>
                                </m:r>
                              </m:sub>
                            </m:sSub>
                          </m:sup>
                        </m:sSup>
                      </m:oMath>
                    </m:oMathPara>
                  </a14:m>
                  <a:endParaRPr lang="en-US" dirty="0"/>
                </a:p>
              </p:txBody>
            </p:sp>
          </mc:Choice>
          <mc:Fallback xmlns="">
            <p:sp>
              <p:nvSpPr>
                <p:cNvPr id="74" name="TextBox 73">
                  <a:extLst>
                    <a:ext uri="{FF2B5EF4-FFF2-40B4-BE49-F238E27FC236}">
                      <a16:creationId xmlns:a16="http://schemas.microsoft.com/office/drawing/2014/main" id="{3E4598A4-5935-A863-BEE3-4FF4C20C72F5}"/>
                    </a:ext>
                  </a:extLst>
                </p:cNvPr>
                <p:cNvSpPr txBox="1">
                  <a:spLocks noRot="1" noChangeAspect="1" noMove="1" noResize="1" noEditPoints="1" noAdjustHandles="1" noChangeArrowheads="1" noChangeShapeType="1" noTextEdit="1"/>
                </p:cNvSpPr>
                <p:nvPr/>
              </p:nvSpPr>
              <p:spPr>
                <a:xfrm>
                  <a:off x="2719333" y="3413567"/>
                  <a:ext cx="319862" cy="203470"/>
                </a:xfrm>
                <a:prstGeom prst="rect">
                  <a:avLst/>
                </a:prstGeom>
                <a:blipFill>
                  <a:blip r:embed="rId14"/>
                  <a:stretch>
                    <a:fillRect l="-12903" b="-8696"/>
                  </a:stretch>
                </a:blipFill>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8BD40092-893A-78F0-BF90-4791C414A904}"/>
                </a:ext>
              </a:extLst>
            </p:cNvPr>
            <p:cNvGrpSpPr/>
            <p:nvPr/>
          </p:nvGrpSpPr>
          <p:grpSpPr>
            <a:xfrm>
              <a:off x="3811355" y="3959802"/>
              <a:ext cx="256145" cy="92989"/>
              <a:chOff x="3708773" y="3992875"/>
              <a:chExt cx="256145" cy="92989"/>
            </a:xfrm>
          </p:grpSpPr>
          <p:sp>
            <p:nvSpPr>
              <p:cNvPr id="91" name="Line 8">
                <a:extLst>
                  <a:ext uri="{FF2B5EF4-FFF2-40B4-BE49-F238E27FC236}">
                    <a16:creationId xmlns:a16="http://schemas.microsoft.com/office/drawing/2014/main" id="{51B43BA8-E5F8-E4C7-64D0-D4E2E7C69EDE}"/>
                  </a:ext>
                </a:extLst>
              </p:cNvPr>
              <p:cNvSpPr>
                <a:spLocks noChangeShapeType="1"/>
              </p:cNvSpPr>
              <p:nvPr/>
            </p:nvSpPr>
            <p:spPr bwMode="auto">
              <a:xfrm rot="16200000" flipH="1" flipV="1">
                <a:off x="3833359" y="3958499"/>
                <a:ext cx="2779" cy="251951"/>
              </a:xfrm>
              <a:prstGeom prst="line">
                <a:avLst/>
              </a:prstGeom>
              <a:no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Line 8">
                <a:extLst>
                  <a:ext uri="{FF2B5EF4-FFF2-40B4-BE49-F238E27FC236}">
                    <a16:creationId xmlns:a16="http://schemas.microsoft.com/office/drawing/2014/main" id="{EC51020D-1C04-ACB4-6894-B63CC9C8A9B1}"/>
                  </a:ext>
                </a:extLst>
              </p:cNvPr>
              <p:cNvSpPr>
                <a:spLocks noChangeShapeType="1"/>
              </p:cNvSpPr>
              <p:nvPr/>
            </p:nvSpPr>
            <p:spPr bwMode="auto">
              <a:xfrm rot="16200000">
                <a:off x="3919813" y="4037980"/>
                <a:ext cx="90209" cy="0"/>
              </a:xfrm>
              <a:prstGeom prst="line">
                <a:avLst/>
              </a:prstGeom>
              <a:no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A4BA467-EBEA-35A0-9806-BAF0AC364288}"/>
                    </a:ext>
                  </a:extLst>
                </p:cNvPr>
                <p:cNvSpPr txBox="1"/>
                <p:nvPr/>
              </p:nvSpPr>
              <p:spPr>
                <a:xfrm>
                  <a:off x="4885260" y="4621281"/>
                  <a:ext cx="221439" cy="203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2</m:t>
                            </m:r>
                          </m:sub>
                        </m:sSub>
                      </m:oMath>
                    </m:oMathPara>
                  </a14:m>
                  <a:endParaRPr lang="en-US" dirty="0"/>
                </a:p>
              </p:txBody>
            </p:sp>
          </mc:Choice>
          <mc:Fallback xmlns="">
            <p:sp>
              <p:nvSpPr>
                <p:cNvPr id="76" name="TextBox 75">
                  <a:extLst>
                    <a:ext uri="{FF2B5EF4-FFF2-40B4-BE49-F238E27FC236}">
                      <a16:creationId xmlns:a16="http://schemas.microsoft.com/office/drawing/2014/main" id="{6A4BA467-EBEA-35A0-9806-BAF0AC364288}"/>
                    </a:ext>
                  </a:extLst>
                </p:cNvPr>
                <p:cNvSpPr txBox="1">
                  <a:spLocks noRot="1" noChangeAspect="1" noMove="1" noResize="1" noEditPoints="1" noAdjustHandles="1" noChangeArrowheads="1" noChangeShapeType="1" noTextEdit="1"/>
                </p:cNvSpPr>
                <p:nvPr/>
              </p:nvSpPr>
              <p:spPr>
                <a:xfrm>
                  <a:off x="4885260" y="4621281"/>
                  <a:ext cx="221439" cy="203470"/>
                </a:xfrm>
                <a:prstGeom prst="rect">
                  <a:avLst/>
                </a:prstGeom>
                <a:blipFill>
                  <a:blip r:embed="rId15"/>
                  <a:stretch>
                    <a:fillRect l="-13636" r="-4545" b="-18182"/>
                  </a:stretch>
                </a:blipFill>
              </p:spPr>
              <p:txBody>
                <a:bodyPr/>
                <a:lstStyle/>
                <a:p>
                  <a:r>
                    <a:rPr lang="en-US">
                      <a:noFill/>
                    </a:rPr>
                    <a:t> </a:t>
                  </a:r>
                </a:p>
              </p:txBody>
            </p:sp>
          </mc:Fallback>
        </mc:AlternateContent>
        <p:grpSp>
          <p:nvGrpSpPr>
            <p:cNvPr id="77" name="Group 76">
              <a:extLst>
                <a:ext uri="{FF2B5EF4-FFF2-40B4-BE49-F238E27FC236}">
                  <a16:creationId xmlns:a16="http://schemas.microsoft.com/office/drawing/2014/main" id="{F8D8D930-E131-0745-6D0F-3AD5C30EAD0C}"/>
                </a:ext>
              </a:extLst>
            </p:cNvPr>
            <p:cNvGrpSpPr/>
            <p:nvPr/>
          </p:nvGrpSpPr>
          <p:grpSpPr>
            <a:xfrm>
              <a:off x="4440118" y="3674394"/>
              <a:ext cx="251951" cy="129975"/>
              <a:chOff x="3708773" y="3955889"/>
              <a:chExt cx="251951" cy="129975"/>
            </a:xfrm>
          </p:grpSpPr>
          <p:sp>
            <p:nvSpPr>
              <p:cNvPr id="89" name="Line 8">
                <a:extLst>
                  <a:ext uri="{FF2B5EF4-FFF2-40B4-BE49-F238E27FC236}">
                    <a16:creationId xmlns:a16="http://schemas.microsoft.com/office/drawing/2014/main" id="{8AD90BE0-58CB-0439-BB19-13A3C5C97EA4}"/>
                  </a:ext>
                </a:extLst>
              </p:cNvPr>
              <p:cNvSpPr>
                <a:spLocks noChangeShapeType="1"/>
              </p:cNvSpPr>
              <p:nvPr/>
            </p:nvSpPr>
            <p:spPr bwMode="auto">
              <a:xfrm rot="16200000" flipH="1" flipV="1">
                <a:off x="3833359" y="3958499"/>
                <a:ext cx="2779" cy="251951"/>
              </a:xfrm>
              <a:prstGeom prst="line">
                <a:avLst/>
              </a:prstGeom>
              <a:no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Line 8">
                <a:extLst>
                  <a:ext uri="{FF2B5EF4-FFF2-40B4-BE49-F238E27FC236}">
                    <a16:creationId xmlns:a16="http://schemas.microsoft.com/office/drawing/2014/main" id="{65A68773-CE10-060A-C6F4-E775DDD41F58}"/>
                  </a:ext>
                </a:extLst>
              </p:cNvPr>
              <p:cNvSpPr>
                <a:spLocks noChangeShapeType="1"/>
              </p:cNvSpPr>
              <p:nvPr/>
            </p:nvSpPr>
            <p:spPr bwMode="auto">
              <a:xfrm rot="16200000" flipV="1">
                <a:off x="3897126" y="4019487"/>
                <a:ext cx="127196" cy="0"/>
              </a:xfrm>
              <a:prstGeom prst="line">
                <a:avLst/>
              </a:prstGeom>
              <a:no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8" name="Group 77">
              <a:extLst>
                <a:ext uri="{FF2B5EF4-FFF2-40B4-BE49-F238E27FC236}">
                  <a16:creationId xmlns:a16="http://schemas.microsoft.com/office/drawing/2014/main" id="{48BAA7E7-D56F-CD8C-0CB8-DA12B4C6651C}"/>
                </a:ext>
              </a:extLst>
            </p:cNvPr>
            <p:cNvGrpSpPr/>
            <p:nvPr/>
          </p:nvGrpSpPr>
          <p:grpSpPr>
            <a:xfrm>
              <a:off x="5103900" y="3173722"/>
              <a:ext cx="251951" cy="234456"/>
              <a:chOff x="3708773" y="3851408"/>
              <a:chExt cx="251951" cy="234456"/>
            </a:xfrm>
          </p:grpSpPr>
          <p:sp>
            <p:nvSpPr>
              <p:cNvPr id="87" name="Line 8">
                <a:extLst>
                  <a:ext uri="{FF2B5EF4-FFF2-40B4-BE49-F238E27FC236}">
                    <a16:creationId xmlns:a16="http://schemas.microsoft.com/office/drawing/2014/main" id="{18FC0D28-37F8-F54F-7F63-87347EFEA8BB}"/>
                  </a:ext>
                </a:extLst>
              </p:cNvPr>
              <p:cNvSpPr>
                <a:spLocks noChangeShapeType="1"/>
              </p:cNvSpPr>
              <p:nvPr/>
            </p:nvSpPr>
            <p:spPr bwMode="auto">
              <a:xfrm rot="16200000" flipH="1" flipV="1">
                <a:off x="3833359" y="3958499"/>
                <a:ext cx="2779" cy="251951"/>
              </a:xfrm>
              <a:prstGeom prst="line">
                <a:avLst/>
              </a:prstGeom>
              <a:no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Line 8">
                <a:extLst>
                  <a:ext uri="{FF2B5EF4-FFF2-40B4-BE49-F238E27FC236}">
                    <a16:creationId xmlns:a16="http://schemas.microsoft.com/office/drawing/2014/main" id="{5BCB56F1-50B0-80C0-57FC-D7273AE4E42B}"/>
                  </a:ext>
                </a:extLst>
              </p:cNvPr>
              <p:cNvSpPr>
                <a:spLocks noChangeShapeType="1"/>
              </p:cNvSpPr>
              <p:nvPr/>
            </p:nvSpPr>
            <p:spPr bwMode="auto">
              <a:xfrm rot="16200000" flipV="1">
                <a:off x="3843496" y="3968636"/>
                <a:ext cx="234456" cy="0"/>
              </a:xfrm>
              <a:prstGeom prst="line">
                <a:avLst/>
              </a:prstGeom>
              <a:no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9" name="Line 8">
              <a:extLst>
                <a:ext uri="{FF2B5EF4-FFF2-40B4-BE49-F238E27FC236}">
                  <a16:creationId xmlns:a16="http://schemas.microsoft.com/office/drawing/2014/main" id="{BE00B6C4-0C70-A3A0-A1F2-10EEA59209A1}"/>
                </a:ext>
              </a:extLst>
            </p:cNvPr>
            <p:cNvSpPr>
              <a:spLocks noChangeShapeType="1"/>
            </p:cNvSpPr>
            <p:nvPr/>
          </p:nvSpPr>
          <p:spPr bwMode="auto">
            <a:xfrm rot="16200000" flipV="1">
              <a:off x="3668650" y="3223695"/>
              <a:ext cx="3745" cy="1280200"/>
            </a:xfrm>
            <a:prstGeom prst="line">
              <a:avLst/>
            </a:prstGeom>
            <a:noFill/>
            <a:ln w="190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Line 8">
              <a:extLst>
                <a:ext uri="{FF2B5EF4-FFF2-40B4-BE49-F238E27FC236}">
                  <a16:creationId xmlns:a16="http://schemas.microsoft.com/office/drawing/2014/main" id="{149352CC-5BA9-A94A-B96F-F0194A2E4FC5}"/>
                </a:ext>
              </a:extLst>
            </p:cNvPr>
            <p:cNvSpPr>
              <a:spLocks noChangeShapeType="1"/>
            </p:cNvSpPr>
            <p:nvPr/>
          </p:nvSpPr>
          <p:spPr bwMode="auto">
            <a:xfrm rot="16200000" flipV="1">
              <a:off x="3344793" y="3776527"/>
              <a:ext cx="0" cy="642097"/>
            </a:xfrm>
            <a:prstGeom prst="line">
              <a:avLst/>
            </a:prstGeom>
            <a:noFill/>
            <a:ln w="190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Line 8">
              <a:extLst>
                <a:ext uri="{FF2B5EF4-FFF2-40B4-BE49-F238E27FC236}">
                  <a16:creationId xmlns:a16="http://schemas.microsoft.com/office/drawing/2014/main" id="{37EB6726-9845-FCD6-849E-FF4F02216014}"/>
                </a:ext>
              </a:extLst>
            </p:cNvPr>
            <p:cNvSpPr>
              <a:spLocks noChangeShapeType="1"/>
            </p:cNvSpPr>
            <p:nvPr/>
          </p:nvSpPr>
          <p:spPr bwMode="auto">
            <a:xfrm rot="16200000" flipH="1" flipV="1">
              <a:off x="4326071" y="1612759"/>
              <a:ext cx="1" cy="2604655"/>
            </a:xfrm>
            <a:prstGeom prst="line">
              <a:avLst/>
            </a:prstGeom>
            <a:noFill/>
            <a:ln w="190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E7626BF-030F-3702-2747-0007C078B11A}"/>
                    </a:ext>
                  </a:extLst>
                </p:cNvPr>
                <p:cNvSpPr txBox="1"/>
                <p:nvPr/>
              </p:nvSpPr>
              <p:spPr>
                <a:xfrm>
                  <a:off x="2597825" y="3990906"/>
                  <a:ext cx="449093" cy="2100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𝑚𝑖𝑛</m:t>
                            </m:r>
                          </m:sup>
                        </m:sSup>
                      </m:oMath>
                    </m:oMathPara>
                  </a14:m>
                  <a:endParaRPr lang="en-US" dirty="0"/>
                </a:p>
              </p:txBody>
            </p:sp>
          </mc:Choice>
          <mc:Fallback xmlns="">
            <p:sp>
              <p:nvSpPr>
                <p:cNvPr id="82" name="TextBox 81">
                  <a:extLst>
                    <a:ext uri="{FF2B5EF4-FFF2-40B4-BE49-F238E27FC236}">
                      <a16:creationId xmlns:a16="http://schemas.microsoft.com/office/drawing/2014/main" id="{BE7626BF-030F-3702-2747-0007C078B11A}"/>
                    </a:ext>
                  </a:extLst>
                </p:cNvPr>
                <p:cNvSpPr txBox="1">
                  <a:spLocks noRot="1" noChangeAspect="1" noMove="1" noResize="1" noEditPoints="1" noAdjustHandles="1" noChangeArrowheads="1" noChangeShapeType="1" noTextEdit="1"/>
                </p:cNvSpPr>
                <p:nvPr/>
              </p:nvSpPr>
              <p:spPr>
                <a:xfrm>
                  <a:off x="2597825" y="3990906"/>
                  <a:ext cx="449093" cy="210017"/>
                </a:xfrm>
                <a:prstGeom prst="rect">
                  <a:avLst/>
                </a:prstGeom>
                <a:blipFill>
                  <a:blip r:embed="rId16"/>
                  <a:stretch>
                    <a:fillRect l="-9091" r="-2273"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3999FB4-2387-D787-9E03-1CB5E710A7F0}"/>
                    </a:ext>
                  </a:extLst>
                </p:cNvPr>
                <p:cNvSpPr txBox="1"/>
                <p:nvPr/>
              </p:nvSpPr>
              <p:spPr>
                <a:xfrm>
                  <a:off x="2569292" y="2810160"/>
                  <a:ext cx="480962" cy="2034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𝑚𝑎𝑥</m:t>
                            </m:r>
                          </m:sup>
                        </m:sSup>
                      </m:oMath>
                    </m:oMathPara>
                  </a14:m>
                  <a:endParaRPr lang="en-US" dirty="0"/>
                </a:p>
              </p:txBody>
            </p:sp>
          </mc:Choice>
          <mc:Fallback xmlns="">
            <p:sp>
              <p:nvSpPr>
                <p:cNvPr id="83" name="TextBox 82">
                  <a:extLst>
                    <a:ext uri="{FF2B5EF4-FFF2-40B4-BE49-F238E27FC236}">
                      <a16:creationId xmlns:a16="http://schemas.microsoft.com/office/drawing/2014/main" id="{83999FB4-2387-D787-9E03-1CB5E710A7F0}"/>
                    </a:ext>
                  </a:extLst>
                </p:cNvPr>
                <p:cNvSpPr txBox="1">
                  <a:spLocks noRot="1" noChangeAspect="1" noMove="1" noResize="1" noEditPoints="1" noAdjustHandles="1" noChangeArrowheads="1" noChangeShapeType="1" noTextEdit="1"/>
                </p:cNvSpPr>
                <p:nvPr/>
              </p:nvSpPr>
              <p:spPr>
                <a:xfrm>
                  <a:off x="2569292" y="2810160"/>
                  <a:ext cx="480962" cy="203469"/>
                </a:xfrm>
                <a:prstGeom prst="rect">
                  <a:avLst/>
                </a:prstGeom>
                <a:blipFill>
                  <a:blip r:embed="rId17"/>
                  <a:stretch>
                    <a:fillRect l="-10870" r="-2174"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98625FEC-5D6C-708D-37BE-2850A9E998A7}"/>
                    </a:ext>
                  </a:extLst>
                </p:cNvPr>
                <p:cNvSpPr txBox="1"/>
                <p:nvPr/>
              </p:nvSpPr>
              <p:spPr>
                <a:xfrm>
                  <a:off x="4084782" y="3876780"/>
                  <a:ext cx="211294" cy="2034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98625FEC-5D6C-708D-37BE-2850A9E998A7}"/>
                    </a:ext>
                  </a:extLst>
                </p:cNvPr>
                <p:cNvSpPr txBox="1">
                  <a:spLocks noRot="1" noChangeAspect="1" noMove="1" noResize="1" noEditPoints="1" noAdjustHandles="1" noChangeArrowheads="1" noChangeShapeType="1" noTextEdit="1"/>
                </p:cNvSpPr>
                <p:nvPr/>
              </p:nvSpPr>
              <p:spPr>
                <a:xfrm>
                  <a:off x="4084782" y="3876780"/>
                  <a:ext cx="211294" cy="203469"/>
                </a:xfrm>
                <a:prstGeom prst="rect">
                  <a:avLst/>
                </a:prstGeom>
                <a:blipFill>
                  <a:blip r:embed="rId18"/>
                  <a:stretch>
                    <a:fillRect l="-14286" r="-476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D9D74FC1-F0A0-DF91-15F0-3F477CC1E1E2}"/>
                    </a:ext>
                  </a:extLst>
                </p:cNvPr>
                <p:cNvSpPr txBox="1"/>
                <p:nvPr/>
              </p:nvSpPr>
              <p:spPr>
                <a:xfrm>
                  <a:off x="4695324" y="3623015"/>
                  <a:ext cx="215703" cy="203469"/>
                </a:xfrm>
                <a:prstGeom prst="rect">
                  <a:avLst/>
                </a:prstGeom>
                <a:noFill/>
                <a:ln w="127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D9D74FC1-F0A0-DF91-15F0-3F477CC1E1E2}"/>
                    </a:ext>
                  </a:extLst>
                </p:cNvPr>
                <p:cNvSpPr txBox="1">
                  <a:spLocks noRot="1" noChangeAspect="1" noMove="1" noResize="1" noEditPoints="1" noAdjustHandles="1" noChangeArrowheads="1" noChangeShapeType="1" noTextEdit="1"/>
                </p:cNvSpPr>
                <p:nvPr/>
              </p:nvSpPr>
              <p:spPr>
                <a:xfrm>
                  <a:off x="4695324" y="3623015"/>
                  <a:ext cx="215703" cy="203469"/>
                </a:xfrm>
                <a:prstGeom prst="rect">
                  <a:avLst/>
                </a:prstGeom>
                <a:blipFill>
                  <a:blip r:embed="rId19"/>
                  <a:stretch>
                    <a:fillRect l="-14286" r="-4762" b="-13043"/>
                  </a:stretch>
                </a:blipFill>
                <a:ln w="127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38E064B-71B2-AD29-BEBC-5A9FB5014AA2}"/>
                    </a:ext>
                  </a:extLst>
                </p:cNvPr>
                <p:cNvSpPr txBox="1"/>
                <p:nvPr/>
              </p:nvSpPr>
              <p:spPr>
                <a:xfrm>
                  <a:off x="5357909" y="3173023"/>
                  <a:ext cx="215703" cy="2034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3</m:t>
                            </m:r>
                          </m:sub>
                        </m:sSub>
                      </m:oMath>
                    </m:oMathPara>
                  </a14:m>
                  <a:endParaRPr lang="en-US" dirty="0"/>
                </a:p>
              </p:txBody>
            </p:sp>
          </mc:Choice>
          <mc:Fallback xmlns="">
            <p:sp>
              <p:nvSpPr>
                <p:cNvPr id="86" name="TextBox 85">
                  <a:extLst>
                    <a:ext uri="{FF2B5EF4-FFF2-40B4-BE49-F238E27FC236}">
                      <a16:creationId xmlns:a16="http://schemas.microsoft.com/office/drawing/2014/main" id="{838E064B-71B2-AD29-BEBC-5A9FB5014AA2}"/>
                    </a:ext>
                  </a:extLst>
                </p:cNvPr>
                <p:cNvSpPr txBox="1">
                  <a:spLocks noRot="1" noChangeAspect="1" noMove="1" noResize="1" noEditPoints="1" noAdjustHandles="1" noChangeArrowheads="1" noChangeShapeType="1" noTextEdit="1"/>
                </p:cNvSpPr>
                <p:nvPr/>
              </p:nvSpPr>
              <p:spPr>
                <a:xfrm>
                  <a:off x="5357909" y="3173023"/>
                  <a:ext cx="215703" cy="203469"/>
                </a:xfrm>
                <a:prstGeom prst="rect">
                  <a:avLst/>
                </a:prstGeom>
                <a:blipFill>
                  <a:blip r:embed="rId20"/>
                  <a:stretch>
                    <a:fillRect l="-14286" r="-4762" b="-18182"/>
                  </a:stretch>
                </a:blipFill>
              </p:spPr>
              <p:txBody>
                <a:bodyPr/>
                <a:lstStyle/>
                <a:p>
                  <a:r>
                    <a:rPr lang="en-US">
                      <a:noFill/>
                    </a:rPr>
                    <a:t> </a:t>
                  </a:r>
                </a:p>
              </p:txBody>
            </p:sp>
          </mc:Fallback>
        </mc:AlternateContent>
      </p:grpSp>
    </p:spTree>
    <p:extLst>
      <p:ext uri="{BB962C8B-B14F-4D97-AF65-F5344CB8AC3E}">
        <p14:creationId xmlns:p14="http://schemas.microsoft.com/office/powerpoint/2010/main" val="21440563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9F02E2-FBA3-8435-2260-18814FA28FDB}"/>
              </a:ext>
            </a:extLst>
          </p:cNvPr>
          <p:cNvSpPr>
            <a:spLocks noGrp="1"/>
          </p:cNvSpPr>
          <p:nvPr>
            <p:ph type="body" sz="quarter" idx="10"/>
          </p:nvPr>
        </p:nvSpPr>
        <p:spPr/>
        <p:txBody>
          <a:bodyPr/>
          <a:lstStyle/>
          <a:p>
            <a:r>
              <a:rPr lang="en-US" dirty="0"/>
              <a:t>Piecewise linear cost curves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215C962-38B8-9D6C-A0FD-2CE109903591}"/>
                  </a:ext>
                </a:extLst>
              </p:cNvPr>
              <p:cNvSpPr>
                <a:spLocks noGrp="1"/>
              </p:cNvSpPr>
              <p:nvPr>
                <p:ph sz="quarter" idx="12"/>
              </p:nvPr>
            </p:nvSpPr>
            <p:spPr>
              <a:xfrm>
                <a:off x="627020" y="1642118"/>
                <a:ext cx="5300814" cy="4730750"/>
              </a:xfrm>
            </p:spPr>
            <p:txBody>
              <a:bodyPr/>
              <a:lstStyle/>
              <a:p>
                <a:pPr marL="0" marR="0" indent="0">
                  <a:spcBef>
                    <a:spcPts val="0"/>
                  </a:spcBef>
                  <a:spcAft>
                    <a:spcPts val="0"/>
                  </a:spcAft>
                  <a:buNone/>
                </a:pPr>
                <a14:m>
                  <m:oMath xmlns:m="http://schemas.openxmlformats.org/officeDocument/2006/math">
                    <m: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𝑛𝑙</m:t>
                        </m:r>
                      </m:sup>
                    </m:s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200">
                            <a:solidFill>
                              <a:srgbClr val="000000"/>
                            </a:solidFill>
                            <a:effectLst/>
                            <a:latin typeface="Cambria Math" panose="02040503050406030204" pitchFamily="18" charset="0"/>
                            <a:ea typeface="Times New Roman" panose="02020603050405020304" pitchFamily="18" charset="0"/>
                          </a:rPr>
                          <m:t>𝑐</m:t>
                        </m:r>
                      </m:e>
                      <m:sup>
                        <m:r>
                          <a:rPr lang="en-US" i="1" kern="1200">
                            <a:solidFill>
                              <a:srgbClr val="000000"/>
                            </a:solidFill>
                            <a:effectLst/>
                            <a:latin typeface="Cambria Math" panose="02040503050406030204" pitchFamily="18" charset="0"/>
                            <a:ea typeface="Times New Roman" panose="02020603050405020304" pitchFamily="18" charset="0"/>
                          </a:rPr>
                          <m:t>1</m:t>
                        </m:r>
                      </m:sup>
                    </m:s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𝑚𝑖𝑛</m:t>
                            </m:r>
                          </m:sup>
                        </m:s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e>
                    </m:d>
                  </m:oMath>
                </a14:m>
                <a:r>
                  <a:rPr lang="en-US" dirty="0">
                    <a:effectLst/>
                    <a:latin typeface="Times New Roman" panose="02020603050405020304" pitchFamily="18" charset="0"/>
                    <a:ea typeface="Times New Roman" panose="02020603050405020304" pitchFamily="18" charset="0"/>
                  </a:rPr>
                  <a:t> </a:t>
                </a:r>
              </a:p>
              <a:p>
                <a:pPr marL="0" marR="0" indent="0">
                  <a:spcBef>
                    <a:spcPts val="0"/>
                  </a:spcBef>
                  <a:spcAft>
                    <a:spcPts val="0"/>
                  </a:spcAft>
                  <a:buNone/>
                </a:pPr>
                <a14:m>
                  <m:oMath xmlns:m="http://schemas.openxmlformats.org/officeDocument/2006/math">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p>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sup>
                    </m:s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200">
                            <a:solidFill>
                              <a:srgbClr val="000000"/>
                            </a:solidFill>
                            <a:effectLst/>
                            <a:latin typeface="Cambria Math" panose="02040503050406030204" pitchFamily="18" charset="0"/>
                            <a:ea typeface="Times New Roman" panose="02020603050405020304" pitchFamily="18" charset="0"/>
                          </a:rPr>
                          <m:t>𝑐</m:t>
                        </m:r>
                      </m:e>
                      <m:sup>
                        <m:r>
                          <a:rPr lang="en-US" i="1" kern="1200">
                            <a:solidFill>
                              <a:srgbClr val="000000"/>
                            </a:solidFill>
                            <a:effectLst/>
                            <a:latin typeface="Cambria Math" panose="02040503050406030204" pitchFamily="18" charset="0"/>
                            <a:ea typeface="Times New Roman" panose="02020603050405020304" pitchFamily="18" charset="0"/>
                          </a:rPr>
                          <m:t>2</m:t>
                        </m:r>
                      </m:sup>
                    </m:s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e>
                    </m:d>
                  </m:oMath>
                </a14:m>
                <a:r>
                  <a:rPr lang="en-US" dirty="0">
                    <a:effectLst/>
                    <a:latin typeface="Times New Roman" panose="02020603050405020304" pitchFamily="18" charset="0"/>
                    <a:ea typeface="Times New Roman" panose="02020603050405020304" pitchFamily="18" charset="0"/>
                  </a:rPr>
                  <a:t> </a:t>
                </a:r>
              </a:p>
              <a:p>
                <a:pPr marL="0" marR="0" indent="0">
                  <a:spcBef>
                    <a:spcPts val="0"/>
                  </a:spcBef>
                  <a:spcAft>
                    <a:spcPts val="0"/>
                  </a:spcAft>
                  <a:buNone/>
                </a:pPr>
                <a14:m>
                  <m:oMath xmlns:m="http://schemas.openxmlformats.org/officeDocument/2006/math">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p>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sup>
                    </m:s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200">
                            <a:solidFill>
                              <a:srgbClr val="000000"/>
                            </a:solidFill>
                            <a:effectLst/>
                            <a:latin typeface="Cambria Math" panose="02040503050406030204" pitchFamily="18" charset="0"/>
                            <a:ea typeface="Times New Roman" panose="02020603050405020304" pitchFamily="18" charset="0"/>
                          </a:rPr>
                          <m:t>𝑐</m:t>
                        </m:r>
                      </m:e>
                      <m:sup>
                        <m:r>
                          <a:rPr lang="en-US" i="1" kern="1200">
                            <a:solidFill>
                              <a:srgbClr val="000000"/>
                            </a:solidFill>
                            <a:effectLst/>
                            <a:latin typeface="Cambria Math" panose="02040503050406030204" pitchFamily="18" charset="0"/>
                            <a:ea typeface="Times New Roman" panose="02020603050405020304" pitchFamily="18" charset="0"/>
                          </a:rPr>
                          <m:t>3</m:t>
                        </m:r>
                      </m:sup>
                    </m:s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𝑚𝑎𝑥</m:t>
                            </m:r>
                          </m:sup>
                        </m:sSup>
                      </m:e>
                    </m:d>
                  </m:oMath>
                </a14:m>
                <a:r>
                  <a:rPr lang="en-US" dirty="0">
                    <a:effectLst/>
                    <a:latin typeface="Times New Roman" panose="02020603050405020304" pitchFamily="18" charset="0"/>
                    <a:ea typeface="Times New Roman" panose="02020603050405020304" pitchFamily="18" charset="0"/>
                  </a:rPr>
                  <a:t> </a:t>
                </a:r>
              </a:p>
              <a:p>
                <a:pPr marL="0" marR="0" indent="0">
                  <a:spcBef>
                    <a:spcPts val="0"/>
                  </a:spcBef>
                  <a:spcAft>
                    <a:spcPts val="600"/>
                  </a:spcAft>
                  <a:buNone/>
                </a:pP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indent="0">
                  <a:spcBef>
                    <a:spcPts val="0"/>
                  </a:spcBef>
                  <a:spcAft>
                    <a:spcPts val="600"/>
                  </a:spcAft>
                  <a:buNone/>
                </a:pPr>
                <a:r>
                  <a:rPr lang="en-US" dirty="0">
                    <a:effectLst/>
                    <a:latin typeface="Calibri" panose="020F0502020204030204" pitchFamily="34" charset="0"/>
                    <a:ea typeface="Times New Roman" panose="02020603050405020304" pitchFamily="18" charset="0"/>
                    <a:cs typeface="Times New Roman" panose="02020603050405020304" pitchFamily="18" charset="0"/>
                  </a:rPr>
                  <a:t>Where: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600"/>
                  </a:spcAft>
                  <a:buNone/>
                </a:pPr>
                <a14:m>
                  <m:oMath xmlns:m="http://schemas.openxmlformats.org/officeDocument/2006/math">
                    <m:sSup>
                      <m:sSup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𝑐</m:t>
                        </m:r>
                      </m:e>
                      <m: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p>
                    </m:sSup>
                  </m:oMath>
                </a14:m>
                <a:r>
                  <a:rPr lang="en-US"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slope of the first segment</a:t>
                </a:r>
              </a:p>
              <a:p>
                <a:pPr marL="0" marR="0" indent="0">
                  <a:spcBef>
                    <a:spcPts val="0"/>
                  </a:spcBef>
                  <a:spcAft>
                    <a:spcPts val="600"/>
                  </a:spcAft>
                  <a:buNone/>
                </a:pPr>
                <a14:m>
                  <m:oMath xmlns:m="http://schemas.openxmlformats.org/officeDocument/2006/math">
                    <m:sSup>
                      <m:sSup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𝑐</m:t>
                        </m:r>
                      </m:e>
                      <m: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oMath>
                </a14:m>
                <a:r>
                  <a:rPr lang="en-US"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 slope of the second segment</a:t>
                </a:r>
              </a:p>
              <a:p>
                <a:pPr marL="0" marR="0" indent="0">
                  <a:spcBef>
                    <a:spcPts val="0"/>
                  </a:spcBef>
                  <a:spcAft>
                    <a:spcPts val="600"/>
                  </a:spcAft>
                  <a:buNone/>
                </a:pPr>
                <a14:m>
                  <m:oMath xmlns:m="http://schemas.openxmlformats.org/officeDocument/2006/math">
                    <m:sSup>
                      <m:sSup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𝑐</m:t>
                        </m:r>
                      </m:e>
                      <m: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p>
                    </m:sSup>
                  </m:oMath>
                </a14:m>
                <a:r>
                  <a:rPr lang="en-US"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 slope of the third segment</a:t>
                </a:r>
                <a:endParaRPr lang="en-US" i="1" kern="12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endParaRPr>
              </a:p>
              <a:p>
                <a:pPr marL="0" marR="0" indent="0">
                  <a:spcBef>
                    <a:spcPts val="0"/>
                  </a:spcBef>
                  <a:spcAft>
                    <a:spcPts val="600"/>
                  </a:spcAft>
                  <a:buNone/>
                </a:pPr>
                <a:endParaRPr lang="en-US" i="1" kern="12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endParaRPr>
              </a:p>
              <a:p>
                <a:pPr marL="0" marR="0" indent="0">
                  <a:spcBef>
                    <a:spcPts val="0"/>
                  </a:spcBef>
                  <a:spcAft>
                    <a:spcPts val="600"/>
                  </a:spcAft>
                  <a:buNone/>
                </a:pPr>
                <a14:m>
                  <m:oMath xmlns:m="http://schemas.openxmlformats.org/officeDocument/2006/math">
                    <m:sSup>
                      <m:sSup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p>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sup>
                    </m:s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𝑛𝑙</m:t>
                        </m:r>
                      </m:sup>
                    </m:s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𝑐</m:t>
                        </m:r>
                      </m:e>
                      <m: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p>
                    </m:sSup>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en-US"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14:m>
                  <m:oMath xmlns:m="http://schemas.openxmlformats.org/officeDocument/2006/math">
                    <m:sSup>
                      <m:sSupPr>
                        <m:ctrlPr>
                          <a:rPr lang="en-US" i="1" kern="1200">
                            <a:solidFill>
                              <a:srgbClr val="000000"/>
                            </a:solidFill>
                            <a:effectLst/>
                            <a:latin typeface="Cambria Math" panose="02040503050406030204" pitchFamily="18" charset="0"/>
                            <a:ea typeface="Times New Roman" panose="02020603050405020304" pitchFamily="18" charset="0"/>
                          </a:rPr>
                        </m:ctrlPr>
                      </m:s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p>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sup>
                    </m:s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kern="1200">
                            <a:solidFill>
                              <a:srgbClr val="000000"/>
                            </a:solidFill>
                            <a:effectLst/>
                            <a:latin typeface="Cambria Math" panose="02040503050406030204" pitchFamily="18" charset="0"/>
                            <a:ea typeface="Times New Roman" panose="02020603050405020304" pitchFamily="18" charset="0"/>
                          </a:rPr>
                        </m:ctrlPr>
                      </m:s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p>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sup>
                    </m:s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kern="1200">
                            <a:solidFill>
                              <a:srgbClr val="000000"/>
                            </a:solidFill>
                            <a:effectLst/>
                            <a:latin typeface="Cambria Math" panose="02040503050406030204" pitchFamily="18" charset="0"/>
                            <a:ea typeface="Times New Roman" panose="02020603050405020304" pitchFamily="18" charset="0"/>
                          </a:rPr>
                        </m:ctrlPr>
                      </m:s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𝑐</m:t>
                        </m:r>
                      </m:e>
                      <m: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kern="1200">
                            <a:solidFill>
                              <a:srgbClr val="000000"/>
                            </a:solidFill>
                            <a:effectLst/>
                            <a:latin typeface="Cambria Math" panose="02040503050406030204" pitchFamily="18" charset="0"/>
                            <a:ea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effectLst/>
                  </a:rPr>
                  <a:t> </a:t>
                </a:r>
                <a:endParaRPr lang="en-US" dirty="0"/>
              </a:p>
            </p:txBody>
          </p:sp>
        </mc:Choice>
        <mc:Fallback xmlns="">
          <p:sp>
            <p:nvSpPr>
              <p:cNvPr id="4" name="Content Placeholder 3">
                <a:extLst>
                  <a:ext uri="{FF2B5EF4-FFF2-40B4-BE49-F238E27FC236}">
                    <a16:creationId xmlns:a16="http://schemas.microsoft.com/office/drawing/2014/main" id="{F215C962-38B8-9D6C-A0FD-2CE109903591}"/>
                  </a:ext>
                </a:extLst>
              </p:cNvPr>
              <p:cNvSpPr>
                <a:spLocks noGrp="1" noRot="1" noChangeAspect="1" noMove="1" noResize="1" noEditPoints="1" noAdjustHandles="1" noChangeArrowheads="1" noChangeShapeType="1" noTextEdit="1"/>
              </p:cNvSpPr>
              <p:nvPr>
                <p:ph sz="quarter" idx="12"/>
              </p:nvPr>
            </p:nvSpPr>
            <p:spPr>
              <a:xfrm>
                <a:off x="627020" y="1642118"/>
                <a:ext cx="5300814" cy="4730750"/>
              </a:xfrm>
              <a:blipFill>
                <a:blip r:embed="rId2"/>
                <a:stretch>
                  <a:fillRect l="-1914" b="-2949"/>
                </a:stretch>
              </a:blipFill>
            </p:spPr>
            <p:txBody>
              <a:bodyPr/>
              <a:lstStyle/>
              <a:p>
                <a:r>
                  <a:rPr lang="en-US">
                    <a:noFill/>
                  </a:rPr>
                  <a:t> </a:t>
                </a:r>
              </a:p>
            </p:txBody>
          </p:sp>
        </mc:Fallback>
      </mc:AlternateContent>
      <p:grpSp>
        <p:nvGrpSpPr>
          <p:cNvPr id="55" name="Group 54">
            <a:extLst>
              <a:ext uri="{FF2B5EF4-FFF2-40B4-BE49-F238E27FC236}">
                <a16:creationId xmlns:a16="http://schemas.microsoft.com/office/drawing/2014/main" id="{5134D2F6-BD9F-0424-FD0B-8043691B14FB}"/>
              </a:ext>
            </a:extLst>
          </p:cNvPr>
          <p:cNvGrpSpPr/>
          <p:nvPr/>
        </p:nvGrpSpPr>
        <p:grpSpPr>
          <a:xfrm>
            <a:off x="6465703" y="2864896"/>
            <a:ext cx="5034473" cy="3724458"/>
            <a:chOff x="2569292" y="2095499"/>
            <a:chExt cx="4170445" cy="2735799"/>
          </a:xfrm>
        </p:grpSpPr>
        <p:sp>
          <p:nvSpPr>
            <p:cNvPr id="56" name="Line 22">
              <a:extLst>
                <a:ext uri="{FF2B5EF4-FFF2-40B4-BE49-F238E27FC236}">
                  <a16:creationId xmlns:a16="http://schemas.microsoft.com/office/drawing/2014/main" id="{3DCD78E2-06C7-B31C-A68D-4662488E2684}"/>
                </a:ext>
              </a:extLst>
            </p:cNvPr>
            <p:cNvSpPr>
              <a:spLocks noChangeShapeType="1"/>
            </p:cNvSpPr>
            <p:nvPr/>
          </p:nvSpPr>
          <p:spPr bwMode="auto">
            <a:xfrm flipV="1">
              <a:off x="3027250" y="2095499"/>
              <a:ext cx="0" cy="2635227"/>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57" name="Line 21">
              <a:extLst>
                <a:ext uri="{FF2B5EF4-FFF2-40B4-BE49-F238E27FC236}">
                  <a16:creationId xmlns:a16="http://schemas.microsoft.com/office/drawing/2014/main" id="{B45FDEDD-98F7-57F4-ED0B-078FF8D7DB62}"/>
                </a:ext>
              </a:extLst>
            </p:cNvPr>
            <p:cNvSpPr>
              <a:spLocks noChangeShapeType="1"/>
            </p:cNvSpPr>
            <p:nvPr/>
          </p:nvSpPr>
          <p:spPr bwMode="auto">
            <a:xfrm>
              <a:off x="2812848" y="4571170"/>
              <a:ext cx="3877418" cy="0"/>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3A29BB1-8929-BB7D-D307-EF2007B76CB8}"/>
                    </a:ext>
                  </a:extLst>
                </p:cNvPr>
                <p:cNvSpPr txBox="1"/>
                <p:nvPr/>
              </p:nvSpPr>
              <p:spPr>
                <a:xfrm>
                  <a:off x="2618312" y="2095499"/>
                  <a:ext cx="389072" cy="406939"/>
                </a:xfrm>
                <a:prstGeom prst="rect">
                  <a:avLst/>
                </a:prstGeom>
                <a:noFill/>
              </p:spPr>
              <p:txBody>
                <a:bodyPr wrap="none" lIns="0" tIns="0" rIns="0" bIns="0" rtlCol="0">
                  <a:spAutoFit/>
                </a:bodyPr>
                <a:lstStyle/>
                <a:p>
                  <a:pPr algn="ctr"/>
                  <a14:m>
                    <m:oMath xmlns:m="http://schemas.openxmlformats.org/officeDocument/2006/math">
                      <m:r>
                        <a:rPr lang="en-US" b="0" i="1" smtClean="0">
                          <a:latin typeface="Cambria Math" panose="02040503050406030204" pitchFamily="18" charset="0"/>
                        </a:rPr>
                        <m:t>𝐶</m:t>
                      </m:r>
                    </m:oMath>
                  </a14:m>
                  <a:r>
                    <a:rPr lang="en-US" dirty="0"/>
                    <a:t> </a:t>
                  </a:r>
                </a:p>
                <a:p>
                  <a:pPr algn="ctr"/>
                  <a:r>
                    <a:rPr lang="en-US" dirty="0"/>
                    <a:t>($/h)</a:t>
                  </a:r>
                </a:p>
              </p:txBody>
            </p:sp>
          </mc:Choice>
          <mc:Fallback xmlns="">
            <p:sp>
              <p:nvSpPr>
                <p:cNvPr id="58" name="TextBox 57">
                  <a:extLst>
                    <a:ext uri="{FF2B5EF4-FFF2-40B4-BE49-F238E27FC236}">
                      <a16:creationId xmlns:a16="http://schemas.microsoft.com/office/drawing/2014/main" id="{23A29BB1-8929-BB7D-D307-EF2007B76CB8}"/>
                    </a:ext>
                  </a:extLst>
                </p:cNvPr>
                <p:cNvSpPr txBox="1">
                  <a:spLocks noRot="1" noChangeAspect="1" noMove="1" noResize="1" noEditPoints="1" noAdjustHandles="1" noChangeArrowheads="1" noChangeShapeType="1" noTextEdit="1"/>
                </p:cNvSpPr>
                <p:nvPr/>
              </p:nvSpPr>
              <p:spPr>
                <a:xfrm>
                  <a:off x="2618312" y="2095499"/>
                  <a:ext cx="389072" cy="406939"/>
                </a:xfrm>
                <a:prstGeom prst="rect">
                  <a:avLst/>
                </a:prstGeom>
                <a:blipFill>
                  <a:blip r:embed="rId3"/>
                  <a:stretch>
                    <a:fillRect l="-28947" r="-2894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A55D975-83AB-B1FE-DA28-29B0B3A6EE3C}"/>
                    </a:ext>
                  </a:extLst>
                </p:cNvPr>
                <p:cNvSpPr txBox="1"/>
                <p:nvPr/>
              </p:nvSpPr>
              <p:spPr>
                <a:xfrm>
                  <a:off x="6018479" y="4621281"/>
                  <a:ext cx="721258" cy="2034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𝑀𝑊</m:t>
                        </m:r>
                        <m:r>
                          <a:rPr lang="en-US" b="0" i="1" smtClean="0">
                            <a:latin typeface="Cambria Math" panose="02040503050406030204" pitchFamily="18" charset="0"/>
                          </a:rPr>
                          <m:t>)</m:t>
                        </m:r>
                      </m:oMath>
                    </m:oMathPara>
                  </a14:m>
                  <a:endParaRPr lang="en-US" dirty="0"/>
                </a:p>
              </p:txBody>
            </p:sp>
          </mc:Choice>
          <mc:Fallback xmlns="">
            <p:sp>
              <p:nvSpPr>
                <p:cNvPr id="59" name="TextBox 58">
                  <a:extLst>
                    <a:ext uri="{FF2B5EF4-FFF2-40B4-BE49-F238E27FC236}">
                      <a16:creationId xmlns:a16="http://schemas.microsoft.com/office/drawing/2014/main" id="{5A55D975-83AB-B1FE-DA28-29B0B3A6EE3C}"/>
                    </a:ext>
                  </a:extLst>
                </p:cNvPr>
                <p:cNvSpPr txBox="1">
                  <a:spLocks noRot="1" noChangeAspect="1" noMove="1" noResize="1" noEditPoints="1" noAdjustHandles="1" noChangeArrowheads="1" noChangeShapeType="1" noTextEdit="1"/>
                </p:cNvSpPr>
                <p:nvPr/>
              </p:nvSpPr>
              <p:spPr>
                <a:xfrm>
                  <a:off x="6018479" y="4621281"/>
                  <a:ext cx="721258" cy="203469"/>
                </a:xfrm>
                <a:prstGeom prst="rect">
                  <a:avLst/>
                </a:prstGeom>
                <a:blipFill>
                  <a:blip r:embed="rId4"/>
                  <a:stretch>
                    <a:fillRect l="-5797" t="-9091" r="-10145" b="-40909"/>
                  </a:stretch>
                </a:blipFill>
              </p:spPr>
              <p:txBody>
                <a:bodyPr/>
                <a:lstStyle/>
                <a:p>
                  <a:r>
                    <a:rPr lang="en-US">
                      <a:noFill/>
                    </a:rPr>
                    <a:t> </a:t>
                  </a:r>
                </a:p>
              </p:txBody>
            </p:sp>
          </mc:Fallback>
        </mc:AlternateContent>
        <p:sp>
          <p:nvSpPr>
            <p:cNvPr id="60" name="Line 8">
              <a:extLst>
                <a:ext uri="{FF2B5EF4-FFF2-40B4-BE49-F238E27FC236}">
                  <a16:creationId xmlns:a16="http://schemas.microsoft.com/office/drawing/2014/main" id="{AFCFF47A-EDD3-5E10-0493-A91D059EF4AF}"/>
                </a:ext>
              </a:extLst>
            </p:cNvPr>
            <p:cNvSpPr>
              <a:spLocks noChangeShapeType="1"/>
            </p:cNvSpPr>
            <p:nvPr/>
          </p:nvSpPr>
          <p:spPr bwMode="auto">
            <a:xfrm rot="16200000" flipH="1" flipV="1">
              <a:off x="4794433" y="3749791"/>
              <a:ext cx="1669591" cy="1"/>
            </a:xfrm>
            <a:prstGeom prst="line">
              <a:avLst/>
            </a:prstGeom>
            <a:noFill/>
            <a:ln w="19050">
              <a:solidFill>
                <a:srgbClr val="000000"/>
              </a:solidFill>
              <a:prstDash val="sysDash"/>
              <a:round/>
              <a:headEnd/>
              <a:tailEnd/>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C9AC40C-0CFE-40FB-3DBF-75D59F20ECC5}"/>
                    </a:ext>
                  </a:extLst>
                </p:cNvPr>
                <p:cNvSpPr txBox="1"/>
                <p:nvPr/>
              </p:nvSpPr>
              <p:spPr>
                <a:xfrm>
                  <a:off x="5408317" y="4621281"/>
                  <a:ext cx="478413" cy="2034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𝑚𝑎𝑥</m:t>
                            </m:r>
                          </m:sup>
                        </m:sSup>
                      </m:oMath>
                    </m:oMathPara>
                  </a14:m>
                  <a:endParaRPr lang="en-US" dirty="0"/>
                </a:p>
              </p:txBody>
            </p:sp>
          </mc:Choice>
          <mc:Fallback xmlns="">
            <p:sp>
              <p:nvSpPr>
                <p:cNvPr id="61" name="TextBox 60">
                  <a:extLst>
                    <a:ext uri="{FF2B5EF4-FFF2-40B4-BE49-F238E27FC236}">
                      <a16:creationId xmlns:a16="http://schemas.microsoft.com/office/drawing/2014/main" id="{DC9AC40C-0CFE-40FB-3DBF-75D59F20ECC5}"/>
                    </a:ext>
                  </a:extLst>
                </p:cNvPr>
                <p:cNvSpPr txBox="1">
                  <a:spLocks noRot="1" noChangeAspect="1" noMove="1" noResize="1" noEditPoints="1" noAdjustHandles="1" noChangeArrowheads="1" noChangeShapeType="1" noTextEdit="1"/>
                </p:cNvSpPr>
                <p:nvPr/>
              </p:nvSpPr>
              <p:spPr>
                <a:xfrm>
                  <a:off x="5408317" y="4621281"/>
                  <a:ext cx="478413" cy="203469"/>
                </a:xfrm>
                <a:prstGeom prst="rect">
                  <a:avLst/>
                </a:prstGeom>
                <a:blipFill>
                  <a:blip r:embed="rId5"/>
                  <a:stretch>
                    <a:fillRect l="-8696"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9350942-CB11-9637-7427-7628557BA65C}"/>
                    </a:ext>
                  </a:extLst>
                </p:cNvPr>
                <p:cNvSpPr txBox="1"/>
                <p:nvPr/>
              </p:nvSpPr>
              <p:spPr>
                <a:xfrm>
                  <a:off x="3471506" y="4621281"/>
                  <a:ext cx="446543" cy="2100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𝑚𝑖𝑛</m:t>
                            </m:r>
                          </m:sup>
                        </m:sSup>
                      </m:oMath>
                    </m:oMathPara>
                  </a14:m>
                  <a:endParaRPr lang="en-US" dirty="0"/>
                </a:p>
              </p:txBody>
            </p:sp>
          </mc:Choice>
          <mc:Fallback xmlns="">
            <p:sp>
              <p:nvSpPr>
                <p:cNvPr id="62" name="TextBox 61">
                  <a:extLst>
                    <a:ext uri="{FF2B5EF4-FFF2-40B4-BE49-F238E27FC236}">
                      <a16:creationId xmlns:a16="http://schemas.microsoft.com/office/drawing/2014/main" id="{B9350942-CB11-9637-7427-7628557BA65C}"/>
                    </a:ext>
                  </a:extLst>
                </p:cNvPr>
                <p:cNvSpPr txBox="1">
                  <a:spLocks noRot="1" noChangeAspect="1" noMove="1" noResize="1" noEditPoints="1" noAdjustHandles="1" noChangeArrowheads="1" noChangeShapeType="1" noTextEdit="1"/>
                </p:cNvSpPr>
                <p:nvPr/>
              </p:nvSpPr>
              <p:spPr>
                <a:xfrm>
                  <a:off x="3471506" y="4621281"/>
                  <a:ext cx="446543" cy="210017"/>
                </a:xfrm>
                <a:prstGeom prst="rect">
                  <a:avLst/>
                </a:prstGeom>
                <a:blipFill>
                  <a:blip r:embed="rId6"/>
                  <a:stretch>
                    <a:fillRect l="-9091" r="-2273" b="-8696"/>
                  </a:stretch>
                </a:blipFill>
              </p:spPr>
              <p:txBody>
                <a:bodyPr/>
                <a:lstStyle/>
                <a:p>
                  <a:r>
                    <a:rPr lang="en-US">
                      <a:noFill/>
                    </a:rPr>
                    <a:t> </a:t>
                  </a:r>
                </a:p>
              </p:txBody>
            </p:sp>
          </mc:Fallback>
        </mc:AlternateContent>
        <p:sp>
          <p:nvSpPr>
            <p:cNvPr id="63" name="Line 8">
              <a:extLst>
                <a:ext uri="{FF2B5EF4-FFF2-40B4-BE49-F238E27FC236}">
                  <a16:creationId xmlns:a16="http://schemas.microsoft.com/office/drawing/2014/main" id="{018121E2-D8D2-DA86-5117-8DC9EF4144F5}"/>
                </a:ext>
              </a:extLst>
            </p:cNvPr>
            <p:cNvSpPr>
              <a:spLocks noChangeShapeType="1"/>
            </p:cNvSpPr>
            <p:nvPr/>
          </p:nvSpPr>
          <p:spPr bwMode="auto">
            <a:xfrm rot="16200000" flipH="1">
              <a:off x="3432605" y="4335101"/>
              <a:ext cx="472136" cy="1"/>
            </a:xfrm>
            <a:prstGeom prst="line">
              <a:avLst/>
            </a:prstGeom>
            <a:noFill/>
            <a:ln w="19050">
              <a:solidFill>
                <a:srgbClr val="000000"/>
              </a:solidFill>
              <a:prstDash val="sysDash"/>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Line 8">
              <a:extLst>
                <a:ext uri="{FF2B5EF4-FFF2-40B4-BE49-F238E27FC236}">
                  <a16:creationId xmlns:a16="http://schemas.microsoft.com/office/drawing/2014/main" id="{94FE47FE-1F7C-1A62-0B56-67D33FC46181}"/>
                </a:ext>
              </a:extLst>
            </p:cNvPr>
            <p:cNvSpPr>
              <a:spLocks noChangeShapeType="1"/>
            </p:cNvSpPr>
            <p:nvPr/>
          </p:nvSpPr>
          <p:spPr bwMode="auto">
            <a:xfrm rot="16200000" flipH="1" flipV="1">
              <a:off x="3230560" y="3895607"/>
              <a:ext cx="230035" cy="636674"/>
            </a:xfrm>
            <a:prstGeom prst="line">
              <a:avLst/>
            </a:prstGeom>
            <a:noFill/>
            <a:ln w="190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F87F405-32D3-D7FC-A71F-B26BC68DDD07}"/>
                    </a:ext>
                  </a:extLst>
                </p:cNvPr>
                <p:cNvSpPr txBox="1"/>
                <p:nvPr/>
              </p:nvSpPr>
              <p:spPr>
                <a:xfrm>
                  <a:off x="2717409" y="4222523"/>
                  <a:ext cx="321350" cy="2070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𝑛𝑙</m:t>
                            </m:r>
                          </m:sup>
                        </m:sSup>
                      </m:oMath>
                    </m:oMathPara>
                  </a14:m>
                  <a:endParaRPr lang="en-US" dirty="0"/>
                </a:p>
              </p:txBody>
            </p:sp>
          </mc:Choice>
          <mc:Fallback xmlns="">
            <p:sp>
              <p:nvSpPr>
                <p:cNvPr id="65" name="TextBox 64">
                  <a:extLst>
                    <a:ext uri="{FF2B5EF4-FFF2-40B4-BE49-F238E27FC236}">
                      <a16:creationId xmlns:a16="http://schemas.microsoft.com/office/drawing/2014/main" id="{1F87F405-32D3-D7FC-A71F-B26BC68DDD07}"/>
                    </a:ext>
                  </a:extLst>
                </p:cNvPr>
                <p:cNvSpPr txBox="1">
                  <a:spLocks noRot="1" noChangeAspect="1" noMove="1" noResize="1" noEditPoints="1" noAdjustHandles="1" noChangeArrowheads="1" noChangeShapeType="1" noTextEdit="1"/>
                </p:cNvSpPr>
                <p:nvPr/>
              </p:nvSpPr>
              <p:spPr>
                <a:xfrm>
                  <a:off x="2717409" y="4222523"/>
                  <a:ext cx="321350" cy="207097"/>
                </a:xfrm>
                <a:prstGeom prst="rect">
                  <a:avLst/>
                </a:prstGeom>
                <a:blipFill>
                  <a:blip r:embed="rId7"/>
                  <a:stretch>
                    <a:fillRect l="-12903" t="-4348" r="-3226" b="-4348"/>
                  </a:stretch>
                </a:blipFill>
              </p:spPr>
              <p:txBody>
                <a:bodyPr/>
                <a:lstStyle/>
                <a:p>
                  <a:r>
                    <a:rPr lang="en-US">
                      <a:noFill/>
                    </a:rPr>
                    <a:t> </a:t>
                  </a:r>
                </a:p>
              </p:txBody>
            </p:sp>
          </mc:Fallback>
        </mc:AlternateContent>
        <p:sp>
          <p:nvSpPr>
            <p:cNvPr id="66" name="Line 8">
              <a:extLst>
                <a:ext uri="{FF2B5EF4-FFF2-40B4-BE49-F238E27FC236}">
                  <a16:creationId xmlns:a16="http://schemas.microsoft.com/office/drawing/2014/main" id="{4EC9DA95-F731-7A87-7EE2-C6E598BC8C14}"/>
                </a:ext>
              </a:extLst>
            </p:cNvPr>
            <p:cNvSpPr>
              <a:spLocks noChangeShapeType="1"/>
            </p:cNvSpPr>
            <p:nvPr/>
          </p:nvSpPr>
          <p:spPr bwMode="auto">
            <a:xfrm rot="16200000" flipH="1" flipV="1">
              <a:off x="3874781" y="3665572"/>
              <a:ext cx="230035" cy="636674"/>
            </a:xfrm>
            <a:prstGeom prst="line">
              <a:avLst/>
            </a:prstGeom>
            <a:noFill/>
            <a:ln w="28575">
              <a:solidFill>
                <a:srgbClr val="00B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Line 8">
              <a:extLst>
                <a:ext uri="{FF2B5EF4-FFF2-40B4-BE49-F238E27FC236}">
                  <a16:creationId xmlns:a16="http://schemas.microsoft.com/office/drawing/2014/main" id="{D2C29DFF-CBC4-CBBE-84B8-56AC953A914A}"/>
                </a:ext>
              </a:extLst>
            </p:cNvPr>
            <p:cNvSpPr>
              <a:spLocks noChangeShapeType="1"/>
            </p:cNvSpPr>
            <p:nvPr/>
          </p:nvSpPr>
          <p:spPr bwMode="auto">
            <a:xfrm rot="16200000" flipH="1" flipV="1">
              <a:off x="4473770" y="3358036"/>
              <a:ext cx="349594" cy="672119"/>
            </a:xfrm>
            <a:prstGeom prst="line">
              <a:avLst/>
            </a:prstGeom>
            <a:noFill/>
            <a:ln w="28575">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Line 8">
              <a:extLst>
                <a:ext uri="{FF2B5EF4-FFF2-40B4-BE49-F238E27FC236}">
                  <a16:creationId xmlns:a16="http://schemas.microsoft.com/office/drawing/2014/main" id="{024B449F-9F9E-2E19-CAE2-7FAD22F3E503}"/>
                </a:ext>
              </a:extLst>
            </p:cNvPr>
            <p:cNvSpPr>
              <a:spLocks noChangeShapeType="1"/>
            </p:cNvSpPr>
            <p:nvPr/>
          </p:nvSpPr>
          <p:spPr bwMode="auto">
            <a:xfrm rot="16200000" flipH="1" flipV="1">
              <a:off x="5006363" y="2896435"/>
              <a:ext cx="604302" cy="6414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Line 8">
              <a:extLst>
                <a:ext uri="{FF2B5EF4-FFF2-40B4-BE49-F238E27FC236}">
                  <a16:creationId xmlns:a16="http://schemas.microsoft.com/office/drawing/2014/main" id="{F64E4A7E-8364-C375-7489-90C5C494A75A}"/>
                </a:ext>
              </a:extLst>
            </p:cNvPr>
            <p:cNvSpPr>
              <a:spLocks noChangeShapeType="1"/>
            </p:cNvSpPr>
            <p:nvPr/>
          </p:nvSpPr>
          <p:spPr bwMode="auto">
            <a:xfrm rot="16200000" flipH="1">
              <a:off x="3964492" y="4223049"/>
              <a:ext cx="696032" cy="2"/>
            </a:xfrm>
            <a:prstGeom prst="line">
              <a:avLst/>
            </a:prstGeom>
            <a:noFill/>
            <a:ln w="19050">
              <a:solidFill>
                <a:srgbClr val="000000"/>
              </a:solidFill>
              <a:prstDash val="sysDash"/>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Line 8">
              <a:extLst>
                <a:ext uri="{FF2B5EF4-FFF2-40B4-BE49-F238E27FC236}">
                  <a16:creationId xmlns:a16="http://schemas.microsoft.com/office/drawing/2014/main" id="{73366CC0-5AA0-A3C7-40B6-1A059A552608}"/>
                </a:ext>
              </a:extLst>
            </p:cNvPr>
            <p:cNvSpPr>
              <a:spLocks noChangeShapeType="1"/>
            </p:cNvSpPr>
            <p:nvPr/>
          </p:nvSpPr>
          <p:spPr bwMode="auto">
            <a:xfrm rot="16200000" flipH="1" flipV="1">
              <a:off x="4455155" y="4051942"/>
              <a:ext cx="1065289" cy="0"/>
            </a:xfrm>
            <a:prstGeom prst="line">
              <a:avLst/>
            </a:prstGeom>
            <a:noFill/>
            <a:ln w="19050">
              <a:solidFill>
                <a:srgbClr val="000000"/>
              </a:solidFill>
              <a:prstDash val="sysDash"/>
              <a:round/>
              <a:headEnd/>
              <a:tailEnd/>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70AAD2BC-2EE5-2C66-519A-9A0CC31094C8}"/>
                    </a:ext>
                  </a:extLst>
                </p:cNvPr>
                <p:cNvSpPr txBox="1"/>
                <p:nvPr/>
              </p:nvSpPr>
              <p:spPr>
                <a:xfrm>
                  <a:off x="4211110" y="4621281"/>
                  <a:ext cx="217031" cy="203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1</m:t>
                            </m:r>
                          </m:sub>
                        </m:sSub>
                      </m:oMath>
                    </m:oMathPara>
                  </a14:m>
                  <a:endParaRPr lang="en-US" dirty="0"/>
                </a:p>
              </p:txBody>
            </p:sp>
          </mc:Choice>
          <mc:Fallback xmlns="">
            <p:sp>
              <p:nvSpPr>
                <p:cNvPr id="71" name="TextBox 70">
                  <a:extLst>
                    <a:ext uri="{FF2B5EF4-FFF2-40B4-BE49-F238E27FC236}">
                      <a16:creationId xmlns:a16="http://schemas.microsoft.com/office/drawing/2014/main" id="{70AAD2BC-2EE5-2C66-519A-9A0CC31094C8}"/>
                    </a:ext>
                  </a:extLst>
                </p:cNvPr>
                <p:cNvSpPr txBox="1">
                  <a:spLocks noRot="1" noChangeAspect="1" noMove="1" noResize="1" noEditPoints="1" noAdjustHandles="1" noChangeArrowheads="1" noChangeShapeType="1" noTextEdit="1"/>
                </p:cNvSpPr>
                <p:nvPr/>
              </p:nvSpPr>
              <p:spPr>
                <a:xfrm>
                  <a:off x="4211110" y="4621281"/>
                  <a:ext cx="217031" cy="203470"/>
                </a:xfrm>
                <a:prstGeom prst="rect">
                  <a:avLst/>
                </a:prstGeom>
                <a:blipFill>
                  <a:blip r:embed="rId8"/>
                  <a:stretch>
                    <a:fillRect l="-14286" r="-9524" b="-18182"/>
                  </a:stretch>
                </a:blipFill>
              </p:spPr>
              <p:txBody>
                <a:bodyPr/>
                <a:lstStyle/>
                <a:p>
                  <a:r>
                    <a:rPr lang="en-US">
                      <a:noFill/>
                    </a:rPr>
                    <a:t> </a:t>
                  </a:r>
                </a:p>
              </p:txBody>
            </p:sp>
          </mc:Fallback>
        </mc:AlternateContent>
        <p:sp>
          <p:nvSpPr>
            <p:cNvPr id="72" name="Line 8">
              <a:extLst>
                <a:ext uri="{FF2B5EF4-FFF2-40B4-BE49-F238E27FC236}">
                  <a16:creationId xmlns:a16="http://schemas.microsoft.com/office/drawing/2014/main" id="{F9537F54-26A0-F7D9-E034-5FC02AC900AC}"/>
                </a:ext>
              </a:extLst>
            </p:cNvPr>
            <p:cNvSpPr>
              <a:spLocks noChangeShapeType="1"/>
            </p:cNvSpPr>
            <p:nvPr/>
          </p:nvSpPr>
          <p:spPr bwMode="auto">
            <a:xfrm rot="16200000" flipH="1" flipV="1">
              <a:off x="4004924" y="2537181"/>
              <a:ext cx="3744" cy="1959664"/>
            </a:xfrm>
            <a:prstGeom prst="line">
              <a:avLst/>
            </a:prstGeom>
            <a:noFill/>
            <a:ln w="190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59C8B212-4496-67D9-96B1-640FBA88589C}"/>
                    </a:ext>
                  </a:extLst>
                </p:cNvPr>
                <p:cNvSpPr txBox="1"/>
                <p:nvPr/>
              </p:nvSpPr>
              <p:spPr>
                <a:xfrm>
                  <a:off x="2719333" y="3754700"/>
                  <a:ext cx="319862" cy="203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1</m:t>
                                </m:r>
                              </m:sub>
                            </m:sSub>
                          </m:sup>
                        </m:sSup>
                      </m:oMath>
                    </m:oMathPara>
                  </a14:m>
                  <a:endParaRPr lang="en-US" dirty="0"/>
                </a:p>
              </p:txBody>
            </p:sp>
          </mc:Choice>
          <mc:Fallback xmlns="">
            <p:sp>
              <p:nvSpPr>
                <p:cNvPr id="73" name="TextBox 72">
                  <a:extLst>
                    <a:ext uri="{FF2B5EF4-FFF2-40B4-BE49-F238E27FC236}">
                      <a16:creationId xmlns:a16="http://schemas.microsoft.com/office/drawing/2014/main" id="{59C8B212-4496-67D9-96B1-640FBA88589C}"/>
                    </a:ext>
                  </a:extLst>
                </p:cNvPr>
                <p:cNvSpPr txBox="1">
                  <a:spLocks noRot="1" noChangeAspect="1" noMove="1" noResize="1" noEditPoints="1" noAdjustHandles="1" noChangeArrowheads="1" noChangeShapeType="1" noTextEdit="1"/>
                </p:cNvSpPr>
                <p:nvPr/>
              </p:nvSpPr>
              <p:spPr>
                <a:xfrm>
                  <a:off x="2719333" y="3754700"/>
                  <a:ext cx="319862" cy="203470"/>
                </a:xfrm>
                <a:prstGeom prst="rect">
                  <a:avLst/>
                </a:prstGeom>
                <a:blipFill>
                  <a:blip r:embed="rId9"/>
                  <a:stretch>
                    <a:fillRect l="-12903"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3E4598A4-5935-A863-BEE3-4FF4C20C72F5}"/>
                    </a:ext>
                  </a:extLst>
                </p:cNvPr>
                <p:cNvSpPr txBox="1"/>
                <p:nvPr/>
              </p:nvSpPr>
              <p:spPr>
                <a:xfrm>
                  <a:off x="2719333" y="3413567"/>
                  <a:ext cx="319862" cy="203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2</m:t>
                                </m:r>
                              </m:sub>
                            </m:sSub>
                          </m:sup>
                        </m:sSup>
                      </m:oMath>
                    </m:oMathPara>
                  </a14:m>
                  <a:endParaRPr lang="en-US" dirty="0"/>
                </a:p>
              </p:txBody>
            </p:sp>
          </mc:Choice>
          <mc:Fallback xmlns="">
            <p:sp>
              <p:nvSpPr>
                <p:cNvPr id="74" name="TextBox 73">
                  <a:extLst>
                    <a:ext uri="{FF2B5EF4-FFF2-40B4-BE49-F238E27FC236}">
                      <a16:creationId xmlns:a16="http://schemas.microsoft.com/office/drawing/2014/main" id="{3E4598A4-5935-A863-BEE3-4FF4C20C72F5}"/>
                    </a:ext>
                  </a:extLst>
                </p:cNvPr>
                <p:cNvSpPr txBox="1">
                  <a:spLocks noRot="1" noChangeAspect="1" noMove="1" noResize="1" noEditPoints="1" noAdjustHandles="1" noChangeArrowheads="1" noChangeShapeType="1" noTextEdit="1"/>
                </p:cNvSpPr>
                <p:nvPr/>
              </p:nvSpPr>
              <p:spPr>
                <a:xfrm>
                  <a:off x="2719333" y="3413567"/>
                  <a:ext cx="319862" cy="203470"/>
                </a:xfrm>
                <a:prstGeom prst="rect">
                  <a:avLst/>
                </a:prstGeom>
                <a:blipFill>
                  <a:blip r:embed="rId10"/>
                  <a:stretch>
                    <a:fillRect l="-12903" b="-8696"/>
                  </a:stretch>
                </a:blipFill>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8BD40092-893A-78F0-BF90-4791C414A904}"/>
                </a:ext>
              </a:extLst>
            </p:cNvPr>
            <p:cNvGrpSpPr/>
            <p:nvPr/>
          </p:nvGrpSpPr>
          <p:grpSpPr>
            <a:xfrm>
              <a:off x="3811355" y="3959802"/>
              <a:ext cx="256145" cy="92989"/>
              <a:chOff x="3708773" y="3992875"/>
              <a:chExt cx="256145" cy="92989"/>
            </a:xfrm>
          </p:grpSpPr>
          <p:sp>
            <p:nvSpPr>
              <p:cNvPr id="91" name="Line 8">
                <a:extLst>
                  <a:ext uri="{FF2B5EF4-FFF2-40B4-BE49-F238E27FC236}">
                    <a16:creationId xmlns:a16="http://schemas.microsoft.com/office/drawing/2014/main" id="{51B43BA8-E5F8-E4C7-64D0-D4E2E7C69EDE}"/>
                  </a:ext>
                </a:extLst>
              </p:cNvPr>
              <p:cNvSpPr>
                <a:spLocks noChangeShapeType="1"/>
              </p:cNvSpPr>
              <p:nvPr/>
            </p:nvSpPr>
            <p:spPr bwMode="auto">
              <a:xfrm rot="16200000" flipH="1" flipV="1">
                <a:off x="3833359" y="3958499"/>
                <a:ext cx="2779" cy="251951"/>
              </a:xfrm>
              <a:prstGeom prst="line">
                <a:avLst/>
              </a:prstGeom>
              <a:no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Line 8">
                <a:extLst>
                  <a:ext uri="{FF2B5EF4-FFF2-40B4-BE49-F238E27FC236}">
                    <a16:creationId xmlns:a16="http://schemas.microsoft.com/office/drawing/2014/main" id="{EC51020D-1C04-ACB4-6894-B63CC9C8A9B1}"/>
                  </a:ext>
                </a:extLst>
              </p:cNvPr>
              <p:cNvSpPr>
                <a:spLocks noChangeShapeType="1"/>
              </p:cNvSpPr>
              <p:nvPr/>
            </p:nvSpPr>
            <p:spPr bwMode="auto">
              <a:xfrm rot="16200000">
                <a:off x="3919813" y="4037980"/>
                <a:ext cx="90209" cy="0"/>
              </a:xfrm>
              <a:prstGeom prst="line">
                <a:avLst/>
              </a:prstGeom>
              <a:no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A4BA467-EBEA-35A0-9806-BAF0AC364288}"/>
                    </a:ext>
                  </a:extLst>
                </p:cNvPr>
                <p:cNvSpPr txBox="1"/>
                <p:nvPr/>
              </p:nvSpPr>
              <p:spPr>
                <a:xfrm>
                  <a:off x="4885260" y="4621281"/>
                  <a:ext cx="221439" cy="203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2</m:t>
                            </m:r>
                          </m:sub>
                        </m:sSub>
                      </m:oMath>
                    </m:oMathPara>
                  </a14:m>
                  <a:endParaRPr lang="en-US" dirty="0"/>
                </a:p>
              </p:txBody>
            </p:sp>
          </mc:Choice>
          <mc:Fallback xmlns="">
            <p:sp>
              <p:nvSpPr>
                <p:cNvPr id="76" name="TextBox 75">
                  <a:extLst>
                    <a:ext uri="{FF2B5EF4-FFF2-40B4-BE49-F238E27FC236}">
                      <a16:creationId xmlns:a16="http://schemas.microsoft.com/office/drawing/2014/main" id="{6A4BA467-EBEA-35A0-9806-BAF0AC364288}"/>
                    </a:ext>
                  </a:extLst>
                </p:cNvPr>
                <p:cNvSpPr txBox="1">
                  <a:spLocks noRot="1" noChangeAspect="1" noMove="1" noResize="1" noEditPoints="1" noAdjustHandles="1" noChangeArrowheads="1" noChangeShapeType="1" noTextEdit="1"/>
                </p:cNvSpPr>
                <p:nvPr/>
              </p:nvSpPr>
              <p:spPr>
                <a:xfrm>
                  <a:off x="4885260" y="4621281"/>
                  <a:ext cx="221439" cy="203470"/>
                </a:xfrm>
                <a:prstGeom prst="rect">
                  <a:avLst/>
                </a:prstGeom>
                <a:blipFill>
                  <a:blip r:embed="rId11"/>
                  <a:stretch>
                    <a:fillRect l="-13636" r="-4545" b="-18182"/>
                  </a:stretch>
                </a:blipFill>
              </p:spPr>
              <p:txBody>
                <a:bodyPr/>
                <a:lstStyle/>
                <a:p>
                  <a:r>
                    <a:rPr lang="en-US">
                      <a:noFill/>
                    </a:rPr>
                    <a:t> </a:t>
                  </a:r>
                </a:p>
              </p:txBody>
            </p:sp>
          </mc:Fallback>
        </mc:AlternateContent>
        <p:grpSp>
          <p:nvGrpSpPr>
            <p:cNvPr id="77" name="Group 76">
              <a:extLst>
                <a:ext uri="{FF2B5EF4-FFF2-40B4-BE49-F238E27FC236}">
                  <a16:creationId xmlns:a16="http://schemas.microsoft.com/office/drawing/2014/main" id="{F8D8D930-E131-0745-6D0F-3AD5C30EAD0C}"/>
                </a:ext>
              </a:extLst>
            </p:cNvPr>
            <p:cNvGrpSpPr/>
            <p:nvPr/>
          </p:nvGrpSpPr>
          <p:grpSpPr>
            <a:xfrm>
              <a:off x="4440118" y="3674394"/>
              <a:ext cx="251951" cy="129975"/>
              <a:chOff x="3708773" y="3955889"/>
              <a:chExt cx="251951" cy="129975"/>
            </a:xfrm>
          </p:grpSpPr>
          <p:sp>
            <p:nvSpPr>
              <p:cNvPr id="89" name="Line 8">
                <a:extLst>
                  <a:ext uri="{FF2B5EF4-FFF2-40B4-BE49-F238E27FC236}">
                    <a16:creationId xmlns:a16="http://schemas.microsoft.com/office/drawing/2014/main" id="{8AD90BE0-58CB-0439-BB19-13A3C5C97EA4}"/>
                  </a:ext>
                </a:extLst>
              </p:cNvPr>
              <p:cNvSpPr>
                <a:spLocks noChangeShapeType="1"/>
              </p:cNvSpPr>
              <p:nvPr/>
            </p:nvSpPr>
            <p:spPr bwMode="auto">
              <a:xfrm rot="16200000" flipH="1" flipV="1">
                <a:off x="3833359" y="3958499"/>
                <a:ext cx="2779" cy="251951"/>
              </a:xfrm>
              <a:prstGeom prst="line">
                <a:avLst/>
              </a:prstGeom>
              <a:no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Line 8">
                <a:extLst>
                  <a:ext uri="{FF2B5EF4-FFF2-40B4-BE49-F238E27FC236}">
                    <a16:creationId xmlns:a16="http://schemas.microsoft.com/office/drawing/2014/main" id="{65A68773-CE10-060A-C6F4-E775DDD41F58}"/>
                  </a:ext>
                </a:extLst>
              </p:cNvPr>
              <p:cNvSpPr>
                <a:spLocks noChangeShapeType="1"/>
              </p:cNvSpPr>
              <p:nvPr/>
            </p:nvSpPr>
            <p:spPr bwMode="auto">
              <a:xfrm rot="16200000" flipV="1">
                <a:off x="3897126" y="4019487"/>
                <a:ext cx="127196" cy="0"/>
              </a:xfrm>
              <a:prstGeom prst="line">
                <a:avLst/>
              </a:prstGeom>
              <a:no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8" name="Group 77">
              <a:extLst>
                <a:ext uri="{FF2B5EF4-FFF2-40B4-BE49-F238E27FC236}">
                  <a16:creationId xmlns:a16="http://schemas.microsoft.com/office/drawing/2014/main" id="{48BAA7E7-D56F-CD8C-0CB8-DA12B4C6651C}"/>
                </a:ext>
              </a:extLst>
            </p:cNvPr>
            <p:cNvGrpSpPr/>
            <p:nvPr/>
          </p:nvGrpSpPr>
          <p:grpSpPr>
            <a:xfrm>
              <a:off x="5103900" y="3173722"/>
              <a:ext cx="251951" cy="234456"/>
              <a:chOff x="3708773" y="3851408"/>
              <a:chExt cx="251951" cy="234456"/>
            </a:xfrm>
          </p:grpSpPr>
          <p:sp>
            <p:nvSpPr>
              <p:cNvPr id="87" name="Line 8">
                <a:extLst>
                  <a:ext uri="{FF2B5EF4-FFF2-40B4-BE49-F238E27FC236}">
                    <a16:creationId xmlns:a16="http://schemas.microsoft.com/office/drawing/2014/main" id="{18FC0D28-37F8-F54F-7F63-87347EFEA8BB}"/>
                  </a:ext>
                </a:extLst>
              </p:cNvPr>
              <p:cNvSpPr>
                <a:spLocks noChangeShapeType="1"/>
              </p:cNvSpPr>
              <p:nvPr/>
            </p:nvSpPr>
            <p:spPr bwMode="auto">
              <a:xfrm rot="16200000" flipH="1" flipV="1">
                <a:off x="3833359" y="3958499"/>
                <a:ext cx="2779" cy="251951"/>
              </a:xfrm>
              <a:prstGeom prst="line">
                <a:avLst/>
              </a:prstGeom>
              <a:no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Line 8">
                <a:extLst>
                  <a:ext uri="{FF2B5EF4-FFF2-40B4-BE49-F238E27FC236}">
                    <a16:creationId xmlns:a16="http://schemas.microsoft.com/office/drawing/2014/main" id="{5BCB56F1-50B0-80C0-57FC-D7273AE4E42B}"/>
                  </a:ext>
                </a:extLst>
              </p:cNvPr>
              <p:cNvSpPr>
                <a:spLocks noChangeShapeType="1"/>
              </p:cNvSpPr>
              <p:nvPr/>
            </p:nvSpPr>
            <p:spPr bwMode="auto">
              <a:xfrm rot="16200000" flipV="1">
                <a:off x="3843496" y="3968636"/>
                <a:ext cx="234456" cy="0"/>
              </a:xfrm>
              <a:prstGeom prst="line">
                <a:avLst/>
              </a:prstGeom>
              <a:no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9" name="Line 8">
              <a:extLst>
                <a:ext uri="{FF2B5EF4-FFF2-40B4-BE49-F238E27FC236}">
                  <a16:creationId xmlns:a16="http://schemas.microsoft.com/office/drawing/2014/main" id="{BE00B6C4-0C70-A3A0-A1F2-10EEA59209A1}"/>
                </a:ext>
              </a:extLst>
            </p:cNvPr>
            <p:cNvSpPr>
              <a:spLocks noChangeShapeType="1"/>
            </p:cNvSpPr>
            <p:nvPr/>
          </p:nvSpPr>
          <p:spPr bwMode="auto">
            <a:xfrm rot="16200000" flipV="1">
              <a:off x="3668650" y="3223695"/>
              <a:ext cx="3745" cy="1280200"/>
            </a:xfrm>
            <a:prstGeom prst="line">
              <a:avLst/>
            </a:prstGeom>
            <a:noFill/>
            <a:ln w="190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Line 8">
              <a:extLst>
                <a:ext uri="{FF2B5EF4-FFF2-40B4-BE49-F238E27FC236}">
                  <a16:creationId xmlns:a16="http://schemas.microsoft.com/office/drawing/2014/main" id="{149352CC-5BA9-A94A-B96F-F0194A2E4FC5}"/>
                </a:ext>
              </a:extLst>
            </p:cNvPr>
            <p:cNvSpPr>
              <a:spLocks noChangeShapeType="1"/>
            </p:cNvSpPr>
            <p:nvPr/>
          </p:nvSpPr>
          <p:spPr bwMode="auto">
            <a:xfrm rot="16200000" flipV="1">
              <a:off x="3344793" y="3776527"/>
              <a:ext cx="0" cy="642097"/>
            </a:xfrm>
            <a:prstGeom prst="line">
              <a:avLst/>
            </a:prstGeom>
            <a:noFill/>
            <a:ln w="190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Line 8">
              <a:extLst>
                <a:ext uri="{FF2B5EF4-FFF2-40B4-BE49-F238E27FC236}">
                  <a16:creationId xmlns:a16="http://schemas.microsoft.com/office/drawing/2014/main" id="{37EB6726-9845-FCD6-849E-FF4F02216014}"/>
                </a:ext>
              </a:extLst>
            </p:cNvPr>
            <p:cNvSpPr>
              <a:spLocks noChangeShapeType="1"/>
            </p:cNvSpPr>
            <p:nvPr/>
          </p:nvSpPr>
          <p:spPr bwMode="auto">
            <a:xfrm rot="16200000" flipH="1" flipV="1">
              <a:off x="4326071" y="1612759"/>
              <a:ext cx="1" cy="2604655"/>
            </a:xfrm>
            <a:prstGeom prst="line">
              <a:avLst/>
            </a:prstGeom>
            <a:noFill/>
            <a:ln w="190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E7626BF-030F-3702-2747-0007C078B11A}"/>
                    </a:ext>
                  </a:extLst>
                </p:cNvPr>
                <p:cNvSpPr txBox="1"/>
                <p:nvPr/>
              </p:nvSpPr>
              <p:spPr>
                <a:xfrm>
                  <a:off x="2597825" y="3990906"/>
                  <a:ext cx="449093" cy="2100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𝑚𝑖𝑛</m:t>
                            </m:r>
                          </m:sup>
                        </m:sSup>
                      </m:oMath>
                    </m:oMathPara>
                  </a14:m>
                  <a:endParaRPr lang="en-US" dirty="0"/>
                </a:p>
              </p:txBody>
            </p:sp>
          </mc:Choice>
          <mc:Fallback xmlns="">
            <p:sp>
              <p:nvSpPr>
                <p:cNvPr id="82" name="TextBox 81">
                  <a:extLst>
                    <a:ext uri="{FF2B5EF4-FFF2-40B4-BE49-F238E27FC236}">
                      <a16:creationId xmlns:a16="http://schemas.microsoft.com/office/drawing/2014/main" id="{BE7626BF-030F-3702-2747-0007C078B11A}"/>
                    </a:ext>
                  </a:extLst>
                </p:cNvPr>
                <p:cNvSpPr txBox="1">
                  <a:spLocks noRot="1" noChangeAspect="1" noMove="1" noResize="1" noEditPoints="1" noAdjustHandles="1" noChangeArrowheads="1" noChangeShapeType="1" noTextEdit="1"/>
                </p:cNvSpPr>
                <p:nvPr/>
              </p:nvSpPr>
              <p:spPr>
                <a:xfrm>
                  <a:off x="2597825" y="3990906"/>
                  <a:ext cx="449093" cy="210017"/>
                </a:xfrm>
                <a:prstGeom prst="rect">
                  <a:avLst/>
                </a:prstGeom>
                <a:blipFill>
                  <a:blip r:embed="rId12"/>
                  <a:stretch>
                    <a:fillRect l="-9091" r="-2273"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3999FB4-2387-D787-9E03-1CB5E710A7F0}"/>
                    </a:ext>
                  </a:extLst>
                </p:cNvPr>
                <p:cNvSpPr txBox="1"/>
                <p:nvPr/>
              </p:nvSpPr>
              <p:spPr>
                <a:xfrm>
                  <a:off x="2569292" y="2810160"/>
                  <a:ext cx="480962" cy="2034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𝑚𝑎𝑥</m:t>
                            </m:r>
                          </m:sup>
                        </m:sSup>
                      </m:oMath>
                    </m:oMathPara>
                  </a14:m>
                  <a:endParaRPr lang="en-US" dirty="0"/>
                </a:p>
              </p:txBody>
            </p:sp>
          </mc:Choice>
          <mc:Fallback xmlns="">
            <p:sp>
              <p:nvSpPr>
                <p:cNvPr id="83" name="TextBox 82">
                  <a:extLst>
                    <a:ext uri="{FF2B5EF4-FFF2-40B4-BE49-F238E27FC236}">
                      <a16:creationId xmlns:a16="http://schemas.microsoft.com/office/drawing/2014/main" id="{83999FB4-2387-D787-9E03-1CB5E710A7F0}"/>
                    </a:ext>
                  </a:extLst>
                </p:cNvPr>
                <p:cNvSpPr txBox="1">
                  <a:spLocks noRot="1" noChangeAspect="1" noMove="1" noResize="1" noEditPoints="1" noAdjustHandles="1" noChangeArrowheads="1" noChangeShapeType="1" noTextEdit="1"/>
                </p:cNvSpPr>
                <p:nvPr/>
              </p:nvSpPr>
              <p:spPr>
                <a:xfrm>
                  <a:off x="2569292" y="2810160"/>
                  <a:ext cx="480962" cy="203469"/>
                </a:xfrm>
                <a:prstGeom prst="rect">
                  <a:avLst/>
                </a:prstGeom>
                <a:blipFill>
                  <a:blip r:embed="rId13"/>
                  <a:stretch>
                    <a:fillRect l="-10870" r="-2174"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98625FEC-5D6C-708D-37BE-2850A9E998A7}"/>
                    </a:ext>
                  </a:extLst>
                </p:cNvPr>
                <p:cNvSpPr txBox="1"/>
                <p:nvPr/>
              </p:nvSpPr>
              <p:spPr>
                <a:xfrm>
                  <a:off x="4084782" y="3876780"/>
                  <a:ext cx="211294" cy="2034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98625FEC-5D6C-708D-37BE-2850A9E998A7}"/>
                    </a:ext>
                  </a:extLst>
                </p:cNvPr>
                <p:cNvSpPr txBox="1">
                  <a:spLocks noRot="1" noChangeAspect="1" noMove="1" noResize="1" noEditPoints="1" noAdjustHandles="1" noChangeArrowheads="1" noChangeShapeType="1" noTextEdit="1"/>
                </p:cNvSpPr>
                <p:nvPr/>
              </p:nvSpPr>
              <p:spPr>
                <a:xfrm>
                  <a:off x="4084782" y="3876780"/>
                  <a:ext cx="211294" cy="203469"/>
                </a:xfrm>
                <a:prstGeom prst="rect">
                  <a:avLst/>
                </a:prstGeom>
                <a:blipFill>
                  <a:blip r:embed="rId14"/>
                  <a:stretch>
                    <a:fillRect l="-14286" r="-476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D9D74FC1-F0A0-DF91-15F0-3F477CC1E1E2}"/>
                    </a:ext>
                  </a:extLst>
                </p:cNvPr>
                <p:cNvSpPr txBox="1"/>
                <p:nvPr/>
              </p:nvSpPr>
              <p:spPr>
                <a:xfrm>
                  <a:off x="4695324" y="3623015"/>
                  <a:ext cx="215703" cy="203469"/>
                </a:xfrm>
                <a:prstGeom prst="rect">
                  <a:avLst/>
                </a:prstGeom>
                <a:noFill/>
                <a:ln w="127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D9D74FC1-F0A0-DF91-15F0-3F477CC1E1E2}"/>
                    </a:ext>
                  </a:extLst>
                </p:cNvPr>
                <p:cNvSpPr txBox="1">
                  <a:spLocks noRot="1" noChangeAspect="1" noMove="1" noResize="1" noEditPoints="1" noAdjustHandles="1" noChangeArrowheads="1" noChangeShapeType="1" noTextEdit="1"/>
                </p:cNvSpPr>
                <p:nvPr/>
              </p:nvSpPr>
              <p:spPr>
                <a:xfrm>
                  <a:off x="4695324" y="3623015"/>
                  <a:ext cx="215703" cy="203469"/>
                </a:xfrm>
                <a:prstGeom prst="rect">
                  <a:avLst/>
                </a:prstGeom>
                <a:blipFill>
                  <a:blip r:embed="rId15"/>
                  <a:stretch>
                    <a:fillRect l="-14286" r="-4762" b="-13043"/>
                  </a:stretch>
                </a:blipFill>
                <a:ln w="127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38E064B-71B2-AD29-BEBC-5A9FB5014AA2}"/>
                    </a:ext>
                  </a:extLst>
                </p:cNvPr>
                <p:cNvSpPr txBox="1"/>
                <p:nvPr/>
              </p:nvSpPr>
              <p:spPr>
                <a:xfrm>
                  <a:off x="5357909" y="3173023"/>
                  <a:ext cx="215703" cy="2034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3</m:t>
                            </m:r>
                          </m:sub>
                        </m:sSub>
                      </m:oMath>
                    </m:oMathPara>
                  </a14:m>
                  <a:endParaRPr lang="en-US" dirty="0"/>
                </a:p>
              </p:txBody>
            </p:sp>
          </mc:Choice>
          <mc:Fallback xmlns="">
            <p:sp>
              <p:nvSpPr>
                <p:cNvPr id="86" name="TextBox 85">
                  <a:extLst>
                    <a:ext uri="{FF2B5EF4-FFF2-40B4-BE49-F238E27FC236}">
                      <a16:creationId xmlns:a16="http://schemas.microsoft.com/office/drawing/2014/main" id="{838E064B-71B2-AD29-BEBC-5A9FB5014AA2}"/>
                    </a:ext>
                  </a:extLst>
                </p:cNvPr>
                <p:cNvSpPr txBox="1">
                  <a:spLocks noRot="1" noChangeAspect="1" noMove="1" noResize="1" noEditPoints="1" noAdjustHandles="1" noChangeArrowheads="1" noChangeShapeType="1" noTextEdit="1"/>
                </p:cNvSpPr>
                <p:nvPr/>
              </p:nvSpPr>
              <p:spPr>
                <a:xfrm>
                  <a:off x="5357909" y="3173023"/>
                  <a:ext cx="215703" cy="203469"/>
                </a:xfrm>
                <a:prstGeom prst="rect">
                  <a:avLst/>
                </a:prstGeom>
                <a:blipFill>
                  <a:blip r:embed="rId16"/>
                  <a:stretch>
                    <a:fillRect l="-14286" r="-4762" b="-18182"/>
                  </a:stretch>
                </a:blipFill>
              </p:spPr>
              <p:txBody>
                <a:bodyPr/>
                <a:lstStyle/>
                <a:p>
                  <a:r>
                    <a:rPr lang="en-US">
                      <a:noFill/>
                    </a:rPr>
                    <a:t> </a:t>
                  </a:r>
                </a:p>
              </p:txBody>
            </p:sp>
          </mc:Fallback>
        </mc:AlternateContent>
      </p:grpSp>
    </p:spTree>
    <p:extLst>
      <p:ext uri="{BB962C8B-B14F-4D97-AF65-F5344CB8AC3E}">
        <p14:creationId xmlns:p14="http://schemas.microsoft.com/office/powerpoint/2010/main" val="7728920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0ADC26-8C8F-241D-9F57-C2B42C594300}"/>
              </a:ext>
            </a:extLst>
          </p:cNvPr>
          <p:cNvSpPr>
            <a:spLocks noGrp="1"/>
          </p:cNvSpPr>
          <p:nvPr>
            <p:ph type="body" sz="quarter" idx="10"/>
          </p:nvPr>
        </p:nvSpPr>
        <p:spPr/>
        <p:txBody>
          <a:bodyPr/>
          <a:lstStyle/>
          <a:p>
            <a:r>
              <a:rPr lang="en-US" dirty="0"/>
              <a:t>Example 6.7: Piecewise linear cost curves</a:t>
            </a:r>
          </a:p>
          <a:p>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15FF25-E52D-0CCE-2690-46271AA1BF01}"/>
                  </a:ext>
                </a:extLst>
              </p:cNvPr>
              <p:cNvSpPr>
                <a:spLocks noGrp="1"/>
              </p:cNvSpPr>
              <p:nvPr>
                <p:ph sz="quarter" idx="12"/>
              </p:nvPr>
            </p:nvSpPr>
            <p:spPr/>
            <p:txBody>
              <a:bodyPr/>
              <a:lstStyle/>
              <a:p>
                <a:pPr marL="0" marR="0" indent="0">
                  <a:spcBef>
                    <a:spcPts val="0"/>
                  </a:spcBef>
                  <a:spcAft>
                    <a:spcPts val="600"/>
                  </a:spcAft>
                  <a:buNone/>
                </a:pPr>
                <a14:m>
                  <m:oMath xmlns:m="http://schemas.openxmlformats.org/officeDocument/2006/math">
                    <m:sSub>
                      <m:sSubPr>
                        <m:ctrlP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e>
                    </m:d>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=2100+8</m:t>
                    </m:r>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+0.1 </m:t>
                    </m:r>
                    <m:sSubSup>
                      <m:sSubSup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spcBef>
                    <a:spcPts val="0"/>
                  </a:spcBef>
                  <a:spcAft>
                    <a:spcPts val="600"/>
                  </a:spcAft>
                  <a:buNone/>
                </a:pPr>
                <a14:m>
                  <m:oMath xmlns:m="http://schemas.openxmlformats.org/officeDocument/2006/math">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d>
                      <m:d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e>
                    </m:d>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=7200+7</m:t>
                    </m:r>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+0.06 </m:t>
                    </m:r>
                    <m:sSubSup>
                      <m:sSubSup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bSup>
                  </m:oMath>
                </a14:m>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spcBef>
                    <a:spcPts val="0"/>
                  </a:spcBef>
                  <a:spcAft>
                    <a:spcPts val="600"/>
                  </a:spcAft>
                  <a:buNone/>
                </a:pPr>
                <a14:m>
                  <m:oMath xmlns:m="http://schemas.openxmlformats.org/officeDocument/2006/math">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d>
                      <m:d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e>
                    </m:d>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=6250+9</m:t>
                    </m:r>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+0.07 </m:t>
                    </m:r>
                    <m:sSubSup>
                      <m:sSubSup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bSup>
                  </m:oMath>
                </a14:m>
                <a:r>
                  <a:rPr lang="en-US" dirty="0"/>
                  <a:t> </a:t>
                </a:r>
              </a:p>
              <a:p>
                <a:pPr marL="0" marR="0" indent="0">
                  <a:spcBef>
                    <a:spcPts val="0"/>
                  </a:spcBef>
                  <a:spcAft>
                    <a:spcPts val="600"/>
                  </a:spcAft>
                  <a:buNone/>
                </a:pPr>
                <a:endParaRPr lang="en-US" dirty="0"/>
              </a:p>
              <a:p>
                <a:pPr marL="0" indent="0">
                  <a:spcBef>
                    <a:spcPts val="0"/>
                  </a:spcBef>
                  <a:spcAft>
                    <a:spcPts val="600"/>
                  </a:spcAft>
                  <a:buNone/>
                </a:pPr>
                <a14:m>
                  <m:oMath xmlns:m="http://schemas.openxmlformats.org/officeDocument/2006/math">
                    <m:r>
                      <a:rPr lang="en-US" i="1" kern="12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200≤</m:t>
                    </m:r>
                    <m:sSub>
                      <m:sSubPr>
                        <m:ctrlPr>
                          <a:rPr lang="en-US"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≤500</m:t>
                    </m:r>
                  </m:oMath>
                </a14:m>
                <a:r>
                  <a:rPr lang="en-US"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MW</a:t>
                </a:r>
                <a:endParaRPr lang="en-US"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600"/>
                  </a:spcAft>
                  <a:buNone/>
                </a:pPr>
                <a14:m>
                  <m:oMath xmlns:m="http://schemas.openxmlformats.org/officeDocument/2006/math">
                    <m:r>
                      <a:rPr lang="en-US"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200≤</m:t>
                    </m:r>
                    <m:sSub>
                      <m:sSubPr>
                        <m:ctrlPr>
                          <a:rPr lang="en-US"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≤450</m:t>
                    </m:r>
                  </m:oMath>
                </a14:m>
                <a:r>
                  <a:rPr lang="en-US"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MW</a:t>
                </a:r>
                <a:endParaRPr lang="en-US"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600"/>
                  </a:spcAft>
                  <a:buNone/>
                </a:pPr>
                <a14:m>
                  <m:oMath xmlns:m="http://schemas.openxmlformats.org/officeDocument/2006/math">
                    <m:r>
                      <a:rPr lang="en-US"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150≤</m:t>
                    </m:r>
                    <m:sSub>
                      <m:sSubPr>
                        <m:ctrlPr>
                          <a:rPr lang="en-US"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US" i="1" kern="12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≤500</m:t>
                    </m:r>
                  </m:oMath>
                </a14:m>
                <a:r>
                  <a:rPr lang="en-US"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MW</a:t>
                </a:r>
              </a:p>
              <a:p>
                <a:pPr marL="0" indent="0">
                  <a:spcBef>
                    <a:spcPts val="0"/>
                  </a:spcBef>
                  <a:spcAft>
                    <a:spcPts val="600"/>
                  </a:spcAft>
                  <a:buNone/>
                </a:pPr>
                <a:endParaRPr lang="en-US" dirty="0">
                  <a:latin typeface="Calibri" panose="020F0502020204030204" pitchFamily="34" charset="0"/>
                  <a:ea typeface="Times New Roman" panose="02020603050405020304" pitchFamily="18" charset="0"/>
                  <a:cs typeface="Times New Roman" panose="02020603050405020304" pitchFamily="18" charset="0"/>
                </a:endParaRPr>
              </a:p>
              <a:p>
                <a:pPr marL="0" indent="0">
                  <a:spcBef>
                    <a:spcPts val="0"/>
                  </a:spcBef>
                  <a:spcAft>
                    <a:spcPts val="600"/>
                  </a:spcAft>
                  <a:buNone/>
                </a:pPr>
                <a:r>
                  <a:rPr lang="en-US"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Arbitrary choice of elbow points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1</m:t>
                        </m:r>
                      </m:sub>
                    </m:sSub>
                  </m:oMath>
                </a14:m>
                <a:r>
                  <a:rPr lang="en-US"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2</m:t>
                        </m:r>
                      </m:sub>
                    </m:sSub>
                  </m:oMath>
                </a14:m>
                <a:r>
                  <a:rPr lang="en-US"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3</m:t>
                        </m:r>
                      </m:sub>
                    </m:sSub>
                  </m:oMath>
                </a14:m>
                <a:endParaRPr lang="en-US"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indent="0">
                  <a:spcBef>
                    <a:spcPts val="0"/>
                  </a:spcBef>
                  <a:spcAft>
                    <a:spcPts val="600"/>
                  </a:spcAft>
                  <a:buNone/>
                </a:pPr>
                <a:endParaRPr lang="en-US" dirty="0"/>
              </a:p>
            </p:txBody>
          </p:sp>
        </mc:Choice>
        <mc:Fallback xmlns="">
          <p:sp>
            <p:nvSpPr>
              <p:cNvPr id="4" name="Content Placeholder 3">
                <a:extLst>
                  <a:ext uri="{FF2B5EF4-FFF2-40B4-BE49-F238E27FC236}">
                    <a16:creationId xmlns:a16="http://schemas.microsoft.com/office/drawing/2014/main" id="{C515FF25-E52D-0CCE-2690-46271AA1BF01}"/>
                  </a:ext>
                </a:extLst>
              </p:cNvPr>
              <p:cNvSpPr>
                <a:spLocks noGrp="1" noRot="1" noChangeAspect="1" noMove="1" noResize="1" noEditPoints="1" noAdjustHandles="1" noChangeArrowheads="1" noChangeShapeType="1" noTextEdit="1"/>
              </p:cNvSpPr>
              <p:nvPr>
                <p:ph sz="quarter" idx="12"/>
              </p:nvPr>
            </p:nvSpPr>
            <p:spPr>
              <a:blipFill>
                <a:blip r:embed="rId2"/>
                <a:stretch>
                  <a:fillRect l="-2015" r="-12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D824CEA5-2F3E-2920-8608-58A0CF8A7391}"/>
                  </a:ext>
                </a:extLst>
              </p:cNvPr>
              <p:cNvGraphicFramePr>
                <a:graphicFrameLocks noGrp="1"/>
              </p:cNvGraphicFramePr>
              <p:nvPr>
                <p:extLst>
                  <p:ext uri="{D42A27DB-BD31-4B8C-83A1-F6EECF244321}">
                    <p14:modId xmlns:p14="http://schemas.microsoft.com/office/powerpoint/2010/main" val="422819953"/>
                  </p:ext>
                </p:extLst>
              </p:nvPr>
            </p:nvGraphicFramePr>
            <p:xfrm>
              <a:off x="6165668" y="1231967"/>
              <a:ext cx="5525484" cy="5038200"/>
            </p:xfrm>
            <a:graphic>
              <a:graphicData uri="http://schemas.openxmlformats.org/drawingml/2006/table">
                <a:tbl>
                  <a:tblPr firstRow="1" firstCol="1" bandRow="1">
                    <a:tableStyleId>{5C22544A-7EE6-4342-B048-85BDC9FD1C3A}</a:tableStyleId>
                  </a:tblPr>
                  <a:tblGrid>
                    <a:gridCol w="1381371">
                      <a:extLst>
                        <a:ext uri="{9D8B030D-6E8A-4147-A177-3AD203B41FA5}">
                          <a16:colId xmlns:a16="http://schemas.microsoft.com/office/drawing/2014/main" val="1065501614"/>
                        </a:ext>
                      </a:extLst>
                    </a:gridCol>
                    <a:gridCol w="1381371">
                      <a:extLst>
                        <a:ext uri="{9D8B030D-6E8A-4147-A177-3AD203B41FA5}">
                          <a16:colId xmlns:a16="http://schemas.microsoft.com/office/drawing/2014/main" val="2331261697"/>
                        </a:ext>
                      </a:extLst>
                    </a:gridCol>
                    <a:gridCol w="1381371">
                      <a:extLst>
                        <a:ext uri="{9D8B030D-6E8A-4147-A177-3AD203B41FA5}">
                          <a16:colId xmlns:a16="http://schemas.microsoft.com/office/drawing/2014/main" val="65733883"/>
                        </a:ext>
                      </a:extLst>
                    </a:gridCol>
                    <a:gridCol w="1381371">
                      <a:extLst>
                        <a:ext uri="{9D8B030D-6E8A-4147-A177-3AD203B41FA5}">
                          <a16:colId xmlns:a16="http://schemas.microsoft.com/office/drawing/2014/main" val="2010377237"/>
                        </a:ext>
                      </a:extLst>
                    </a:gridCol>
                  </a:tblGrid>
                  <a:tr h="419850">
                    <a:tc>
                      <a:txBody>
                        <a:bodyPr/>
                        <a:lstStyle/>
                        <a:p>
                          <a:pPr marL="0" marR="0">
                            <a:spcBef>
                              <a:spcPts val="0"/>
                            </a:spcBef>
                            <a:spcAft>
                              <a:spcPts val="0"/>
                            </a:spcAft>
                          </a:pPr>
                          <a:r>
                            <a:rPr lang="en-US" sz="1600" kern="12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Unit 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Unit 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Unit 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41633103"/>
                      </a:ext>
                    </a:extLst>
                  </a:tr>
                  <a:tr h="419850">
                    <a:tc>
                      <a:txBody>
                        <a:bodyPr/>
                        <a:lstStyle/>
                        <a:p>
                          <a:pPr marL="0" marR="0">
                            <a:spcBef>
                              <a:spcPts val="0"/>
                            </a:spcBef>
                            <a:spcAft>
                              <a:spcPts val="0"/>
                            </a:spcAft>
                          </a:pPr>
                          <a14:m>
                            <m:oMath xmlns:m="http://schemas.openxmlformats.org/officeDocument/2006/math">
                              <m:sSup>
                                <m:sSupPr>
                                  <m:ctrlPr>
                                    <a:rPr lang="en-US" sz="1600" i="1" kern="1200">
                                      <a:effectLst/>
                                      <a:latin typeface="Cambria Math" panose="02040503050406030204" pitchFamily="18" charset="0"/>
                                    </a:rPr>
                                  </m:ctrlPr>
                                </m:sSupPr>
                                <m:e>
                                  <m:r>
                                    <a:rPr lang="en-US" sz="1600" kern="1200">
                                      <a:effectLst/>
                                      <a:latin typeface="Cambria Math" panose="02040503050406030204" pitchFamily="18" charset="0"/>
                                    </a:rPr>
                                    <m:t>𝑃</m:t>
                                  </m:r>
                                </m:e>
                                <m:sup>
                                  <m:r>
                                    <a:rPr lang="en-US" sz="1600" kern="1200">
                                      <a:effectLst/>
                                      <a:latin typeface="Cambria Math" panose="02040503050406030204" pitchFamily="18" charset="0"/>
                                    </a:rPr>
                                    <m:t>𝑚𝑖𝑛</m:t>
                                  </m:r>
                                </m:sup>
                              </m:sSup>
                            </m:oMath>
                          </a14:m>
                          <a:r>
                            <a:rPr lang="en-US" sz="1600" kern="1200">
                              <a:effectLst/>
                            </a:rPr>
                            <a:t> (MW)</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05205430"/>
                      </a:ext>
                    </a:extLst>
                  </a:tr>
                  <a:tr h="419850">
                    <a:tc>
                      <a:txBody>
                        <a:bodyPr/>
                        <a:lstStyle/>
                        <a:p>
                          <a:pPr marL="0" marR="0">
                            <a:spcBef>
                              <a:spcPts val="0"/>
                            </a:spcBef>
                            <a:spcAft>
                              <a:spcPts val="0"/>
                            </a:spcAft>
                          </a:pPr>
                          <a14:m>
                            <m:oMath xmlns:m="http://schemas.openxmlformats.org/officeDocument/2006/math">
                              <m:sSub>
                                <m:sSubPr>
                                  <m:ctrlPr>
                                    <a:rPr lang="en-US" sz="1600" i="1" kern="1200">
                                      <a:effectLst/>
                                      <a:latin typeface="Cambria Math" panose="02040503050406030204" pitchFamily="18" charset="0"/>
                                    </a:rPr>
                                  </m:ctrlPr>
                                </m:sSubPr>
                                <m:e>
                                  <m:r>
                                    <a:rPr lang="en-US" sz="1600" kern="1200">
                                      <a:effectLst/>
                                      <a:latin typeface="Cambria Math" panose="02040503050406030204" pitchFamily="18" charset="0"/>
                                    </a:rPr>
                                    <m:t>𝑒</m:t>
                                  </m:r>
                                </m:e>
                                <m:sub>
                                  <m:r>
                                    <a:rPr lang="en-US" sz="1600" kern="1200">
                                      <a:effectLst/>
                                      <a:latin typeface="Cambria Math" panose="02040503050406030204" pitchFamily="18" charset="0"/>
                                    </a:rPr>
                                    <m:t>1</m:t>
                                  </m:r>
                                </m:sub>
                              </m:sSub>
                            </m:oMath>
                          </a14:m>
                          <a:r>
                            <a:rPr lang="en-US" sz="1600" kern="1200">
                              <a:effectLst/>
                            </a:rPr>
                            <a:t> (MW)</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300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300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300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01510226"/>
                      </a:ext>
                    </a:extLst>
                  </a:tr>
                  <a:tr h="419850">
                    <a:tc>
                      <a:txBody>
                        <a:bodyPr/>
                        <a:lstStyle/>
                        <a:p>
                          <a:pPr marL="0" marR="0">
                            <a:spcBef>
                              <a:spcPts val="0"/>
                            </a:spcBef>
                            <a:spcAft>
                              <a:spcPts val="0"/>
                            </a:spcAft>
                          </a:pPr>
                          <a14:m>
                            <m:oMath xmlns:m="http://schemas.openxmlformats.org/officeDocument/2006/math">
                              <m:sSub>
                                <m:sSubPr>
                                  <m:ctrlPr>
                                    <a:rPr lang="en-US" sz="1600" i="1" kern="1200">
                                      <a:effectLst/>
                                      <a:latin typeface="Cambria Math" panose="02040503050406030204" pitchFamily="18" charset="0"/>
                                    </a:rPr>
                                  </m:ctrlPr>
                                </m:sSubPr>
                                <m:e>
                                  <m:r>
                                    <a:rPr lang="en-US" sz="1600" kern="1200">
                                      <a:effectLst/>
                                      <a:latin typeface="Cambria Math" panose="02040503050406030204" pitchFamily="18" charset="0"/>
                                    </a:rPr>
                                    <m:t>𝑒</m:t>
                                  </m:r>
                                </m:e>
                                <m:sub>
                                  <m:r>
                                    <a:rPr lang="en-US" sz="1600" kern="1200">
                                      <a:effectLst/>
                                      <a:latin typeface="Cambria Math" panose="02040503050406030204" pitchFamily="18" charset="0"/>
                                    </a:rPr>
                                    <m:t>2</m:t>
                                  </m:r>
                                </m:sub>
                              </m:sSub>
                            </m:oMath>
                          </a14:m>
                          <a:r>
                            <a:rPr lang="en-US" sz="1600" kern="1200">
                              <a:effectLst/>
                            </a:rPr>
                            <a:t> (MW)</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420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420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17504654"/>
                      </a:ext>
                    </a:extLst>
                  </a:tr>
                  <a:tr h="419850">
                    <a:tc>
                      <a:txBody>
                        <a:bodyPr/>
                        <a:lstStyle/>
                        <a:p>
                          <a:pPr marL="0" marR="0">
                            <a:spcBef>
                              <a:spcPts val="0"/>
                            </a:spcBef>
                            <a:spcAft>
                              <a:spcPts val="0"/>
                            </a:spcAft>
                          </a:pPr>
                          <a14:m>
                            <m:oMath xmlns:m="http://schemas.openxmlformats.org/officeDocument/2006/math">
                              <m:sSup>
                                <m:sSupPr>
                                  <m:ctrlPr>
                                    <a:rPr lang="en-US" sz="1600" i="1" kern="1200">
                                      <a:effectLst/>
                                      <a:latin typeface="Cambria Math" panose="02040503050406030204" pitchFamily="18" charset="0"/>
                                    </a:rPr>
                                  </m:ctrlPr>
                                </m:sSupPr>
                                <m:e>
                                  <m:r>
                                    <a:rPr lang="en-US" sz="1600" kern="1200">
                                      <a:effectLst/>
                                      <a:latin typeface="Cambria Math" panose="02040503050406030204" pitchFamily="18" charset="0"/>
                                    </a:rPr>
                                    <m:t>𝑃</m:t>
                                  </m:r>
                                </m:e>
                                <m:sup>
                                  <m:r>
                                    <a:rPr lang="en-US" sz="1600" kern="1200">
                                      <a:effectLst/>
                                      <a:latin typeface="Cambria Math" panose="02040503050406030204" pitchFamily="18" charset="0"/>
                                    </a:rPr>
                                    <m:t>𝑚𝑎𝑥</m:t>
                                  </m:r>
                                </m:sup>
                              </m:sSup>
                            </m:oMath>
                          </a14:m>
                          <a:r>
                            <a:rPr lang="en-US" sz="1600" kern="1200">
                              <a:effectLst/>
                            </a:rPr>
                            <a:t> (MW)</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450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61175269"/>
                      </a:ext>
                    </a:extLst>
                  </a:tr>
                  <a:tr h="419850">
                    <a:tc>
                      <a:txBody>
                        <a:bodyPr/>
                        <a:lstStyle/>
                        <a:p>
                          <a:pPr marL="0" marR="0">
                            <a:spcBef>
                              <a:spcPts val="0"/>
                            </a:spcBef>
                            <a:spcAft>
                              <a:spcPts val="0"/>
                            </a:spcAft>
                          </a:pPr>
                          <a14:m>
                            <m:oMath xmlns:m="http://schemas.openxmlformats.org/officeDocument/2006/math">
                              <m:sSup>
                                <m:sSupPr>
                                  <m:ctrlPr>
                                    <a:rPr lang="en-US" sz="1600" i="1" kern="1200">
                                      <a:effectLst/>
                                      <a:latin typeface="Cambria Math" panose="02040503050406030204" pitchFamily="18" charset="0"/>
                                    </a:rPr>
                                  </m:ctrlPr>
                                </m:sSupPr>
                                <m:e>
                                  <m:r>
                                    <a:rPr lang="en-US" sz="1600" kern="1200">
                                      <a:effectLst/>
                                      <a:latin typeface="Cambria Math" panose="02040503050406030204" pitchFamily="18" charset="0"/>
                                    </a:rPr>
                                    <m:t>𝐶</m:t>
                                  </m:r>
                                </m:e>
                                <m:sup>
                                  <m:r>
                                    <a:rPr lang="en-US" sz="1600" kern="1200">
                                      <a:effectLst/>
                                      <a:latin typeface="Cambria Math" panose="02040503050406030204" pitchFamily="18" charset="0"/>
                                    </a:rPr>
                                    <m:t>𝑚𝑖𝑛</m:t>
                                  </m:r>
                                </m:sup>
                              </m:sSup>
                            </m:oMath>
                          </a14:m>
                          <a:r>
                            <a:rPr lang="en-US" sz="1600" kern="1200">
                              <a:effectLst/>
                            </a:rPr>
                            <a:t> ($/h)</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7700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11000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10850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90038268"/>
                      </a:ext>
                    </a:extLst>
                  </a:tr>
                  <a:tr h="419850">
                    <a:tc>
                      <a:txBody>
                        <a:bodyPr/>
                        <a:lstStyle/>
                        <a:p>
                          <a:pPr marL="0" marR="0">
                            <a:spcBef>
                              <a:spcPts val="0"/>
                            </a:spcBef>
                            <a:spcAft>
                              <a:spcPts val="0"/>
                            </a:spcAft>
                          </a:pPr>
                          <a14:m>
                            <m:oMath xmlns:m="http://schemas.openxmlformats.org/officeDocument/2006/math">
                              <m:sSup>
                                <m:sSupPr>
                                  <m:ctrlPr>
                                    <a:rPr lang="en-US" sz="1600" i="1" kern="1200">
                                      <a:effectLst/>
                                      <a:latin typeface="Cambria Math" panose="02040503050406030204" pitchFamily="18" charset="0"/>
                                    </a:rPr>
                                  </m:ctrlPr>
                                </m:sSupPr>
                                <m:e>
                                  <m:r>
                                    <a:rPr lang="en-US" sz="1600" kern="1200">
                                      <a:effectLst/>
                                      <a:latin typeface="Cambria Math" panose="02040503050406030204" pitchFamily="18" charset="0"/>
                                    </a:rPr>
                                    <m:t>𝐶</m:t>
                                  </m:r>
                                </m:e>
                                <m:sup>
                                  <m:sSub>
                                    <m:sSubPr>
                                      <m:ctrlPr>
                                        <a:rPr lang="en-US" sz="1600" i="1" kern="1200">
                                          <a:effectLst/>
                                          <a:latin typeface="Cambria Math" panose="02040503050406030204" pitchFamily="18" charset="0"/>
                                        </a:rPr>
                                      </m:ctrlPr>
                                    </m:sSubPr>
                                    <m:e>
                                      <m:r>
                                        <a:rPr lang="en-US" sz="1600" kern="1200">
                                          <a:effectLst/>
                                          <a:latin typeface="Cambria Math" panose="02040503050406030204" pitchFamily="18" charset="0"/>
                                        </a:rPr>
                                        <m:t>𝑒</m:t>
                                      </m:r>
                                    </m:e>
                                    <m:sub>
                                      <m:r>
                                        <a:rPr lang="en-US" sz="1600" kern="1200">
                                          <a:effectLst/>
                                          <a:latin typeface="Cambria Math" panose="02040503050406030204" pitchFamily="18" charset="0"/>
                                        </a:rPr>
                                        <m:t>1</m:t>
                                      </m:r>
                                    </m:sub>
                                  </m:sSub>
                                </m:sup>
                              </m:sSup>
                            </m:oMath>
                          </a14:m>
                          <a:r>
                            <a:rPr lang="en-US" sz="1600" kern="1200">
                              <a:effectLst/>
                            </a:rPr>
                            <a:t> ($/h)</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13500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14700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15250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42499487"/>
                      </a:ext>
                    </a:extLst>
                  </a:tr>
                  <a:tr h="419850">
                    <a:tc>
                      <a:txBody>
                        <a:bodyPr/>
                        <a:lstStyle/>
                        <a:p>
                          <a:pPr marL="0" marR="0">
                            <a:spcBef>
                              <a:spcPts val="0"/>
                            </a:spcBef>
                            <a:spcAft>
                              <a:spcPts val="0"/>
                            </a:spcAft>
                          </a:pPr>
                          <a14:m>
                            <m:oMath xmlns:m="http://schemas.openxmlformats.org/officeDocument/2006/math">
                              <m:sSup>
                                <m:sSupPr>
                                  <m:ctrlPr>
                                    <a:rPr lang="en-US" sz="1600" i="1" kern="1200">
                                      <a:effectLst/>
                                      <a:latin typeface="Cambria Math" panose="02040503050406030204" pitchFamily="18" charset="0"/>
                                    </a:rPr>
                                  </m:ctrlPr>
                                </m:sSupPr>
                                <m:e>
                                  <m:r>
                                    <a:rPr lang="en-US" sz="1600" kern="1200">
                                      <a:effectLst/>
                                      <a:latin typeface="Cambria Math" panose="02040503050406030204" pitchFamily="18" charset="0"/>
                                    </a:rPr>
                                    <m:t>𝐶</m:t>
                                  </m:r>
                                </m:e>
                                <m:sup>
                                  <m:sSub>
                                    <m:sSubPr>
                                      <m:ctrlPr>
                                        <a:rPr lang="en-US" sz="1600" i="1" kern="1200">
                                          <a:effectLst/>
                                          <a:latin typeface="Cambria Math" panose="02040503050406030204" pitchFamily="18" charset="0"/>
                                        </a:rPr>
                                      </m:ctrlPr>
                                    </m:sSubPr>
                                    <m:e>
                                      <m:r>
                                        <a:rPr lang="en-US" sz="1600" kern="1200">
                                          <a:effectLst/>
                                          <a:latin typeface="Cambria Math" panose="02040503050406030204" pitchFamily="18" charset="0"/>
                                        </a:rPr>
                                        <m:t>𝑒</m:t>
                                      </m:r>
                                    </m:e>
                                    <m:sub>
                                      <m:r>
                                        <a:rPr lang="en-US" sz="1600" kern="1200">
                                          <a:effectLst/>
                                          <a:latin typeface="Cambria Math" panose="02040503050406030204" pitchFamily="18" charset="0"/>
                                        </a:rPr>
                                        <m:t>2</m:t>
                                      </m:r>
                                    </m:sub>
                                  </m:sSub>
                                </m:sup>
                              </m:sSup>
                            </m:oMath>
                          </a14:m>
                          <a:r>
                            <a:rPr lang="en-US" sz="1600" kern="1200">
                              <a:effectLst/>
                            </a:rPr>
                            <a:t> ($/h)</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21300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20724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22378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08366742"/>
                      </a:ext>
                    </a:extLst>
                  </a:tr>
                  <a:tr h="419850">
                    <a:tc>
                      <a:txBody>
                        <a:bodyPr/>
                        <a:lstStyle/>
                        <a:p>
                          <a:pPr marL="0" marR="0">
                            <a:spcBef>
                              <a:spcPts val="0"/>
                            </a:spcBef>
                            <a:spcAft>
                              <a:spcPts val="0"/>
                            </a:spcAft>
                          </a:pPr>
                          <a14:m>
                            <m:oMath xmlns:m="http://schemas.openxmlformats.org/officeDocument/2006/math">
                              <m:sSup>
                                <m:sSupPr>
                                  <m:ctrlPr>
                                    <a:rPr lang="en-US" sz="1600" i="1" kern="1200">
                                      <a:effectLst/>
                                      <a:latin typeface="Cambria Math" panose="02040503050406030204" pitchFamily="18" charset="0"/>
                                    </a:rPr>
                                  </m:ctrlPr>
                                </m:sSupPr>
                                <m:e>
                                  <m:r>
                                    <a:rPr lang="en-US" sz="1600" kern="1200">
                                      <a:effectLst/>
                                      <a:latin typeface="Cambria Math" panose="02040503050406030204" pitchFamily="18" charset="0"/>
                                    </a:rPr>
                                    <m:t>𝐶</m:t>
                                  </m:r>
                                </m:e>
                                <m:sup>
                                  <m:r>
                                    <a:rPr lang="en-US" sz="1600" kern="1200">
                                      <a:effectLst/>
                                      <a:latin typeface="Cambria Math" panose="02040503050406030204" pitchFamily="18" charset="0"/>
                                    </a:rPr>
                                    <m:t>𝑚𝑎𝑥</m:t>
                                  </m:r>
                                </m:sup>
                              </m:sSup>
                            </m:oMath>
                          </a14:m>
                          <a:r>
                            <a:rPr lang="en-US" sz="1600" kern="1200">
                              <a:effectLst/>
                            </a:rPr>
                            <a:t> ($/h)</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31100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22500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28250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8276525"/>
                      </a:ext>
                    </a:extLst>
                  </a:tr>
                  <a:tr h="419850">
                    <a:tc>
                      <a:txBody>
                        <a:bodyPr/>
                        <a:lstStyle/>
                        <a:p>
                          <a:pPr marL="0" marR="0">
                            <a:spcBef>
                              <a:spcPts val="0"/>
                            </a:spcBef>
                            <a:spcAft>
                              <a:spcPts val="0"/>
                            </a:spcAft>
                          </a:pPr>
                          <a14:m>
                            <m:oMath xmlns:m="http://schemas.openxmlformats.org/officeDocument/2006/math">
                              <m:sSup>
                                <m:sSupPr>
                                  <m:ctrlPr>
                                    <a:rPr lang="en-US" sz="1600" i="1" kern="1200">
                                      <a:effectLst/>
                                      <a:latin typeface="Cambria Math" panose="02040503050406030204" pitchFamily="18" charset="0"/>
                                    </a:rPr>
                                  </m:ctrlPr>
                                </m:sSupPr>
                                <m:e>
                                  <m:r>
                                    <a:rPr lang="en-US" sz="1600" kern="1200">
                                      <a:effectLst/>
                                      <a:latin typeface="Cambria Math" panose="02040503050406030204" pitchFamily="18" charset="0"/>
                                    </a:rPr>
                                    <m:t>𝑐</m:t>
                                  </m:r>
                                </m:e>
                                <m:sup>
                                  <m:r>
                                    <a:rPr lang="en-US" sz="1600" kern="1200">
                                      <a:effectLst/>
                                      <a:latin typeface="Cambria Math" panose="02040503050406030204" pitchFamily="18" charset="0"/>
                                    </a:rPr>
                                    <m:t>1</m:t>
                                  </m:r>
                                </m:sup>
                              </m:sSup>
                            </m:oMath>
                          </a14:m>
                          <a:r>
                            <a:rPr lang="en-US" sz="1600" kern="1200">
                              <a:effectLst/>
                            </a:rPr>
                            <a:t>($/MWh)</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58.00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37.00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44.00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26525952"/>
                      </a:ext>
                    </a:extLst>
                  </a:tr>
                  <a:tr h="419850">
                    <a:tc>
                      <a:txBody>
                        <a:bodyPr/>
                        <a:lstStyle/>
                        <a:p>
                          <a:pPr marL="0" marR="0">
                            <a:spcBef>
                              <a:spcPts val="0"/>
                            </a:spcBef>
                            <a:spcAft>
                              <a:spcPts val="0"/>
                            </a:spcAft>
                          </a:pPr>
                          <a14:m>
                            <m:oMath xmlns:m="http://schemas.openxmlformats.org/officeDocument/2006/math">
                              <m:sSup>
                                <m:sSupPr>
                                  <m:ctrlPr>
                                    <a:rPr lang="en-US" sz="1600" i="1" kern="1200">
                                      <a:effectLst/>
                                      <a:latin typeface="Cambria Math" panose="02040503050406030204" pitchFamily="18" charset="0"/>
                                    </a:rPr>
                                  </m:ctrlPr>
                                </m:sSupPr>
                                <m:e>
                                  <m:r>
                                    <a:rPr lang="en-US" sz="1600" kern="1200">
                                      <a:effectLst/>
                                      <a:latin typeface="Cambria Math" panose="02040503050406030204" pitchFamily="18" charset="0"/>
                                    </a:rPr>
                                    <m:t>𝑐</m:t>
                                  </m:r>
                                </m:e>
                                <m:sup>
                                  <m:r>
                                    <a:rPr lang="en-US" sz="1600" kern="1200">
                                      <a:effectLst/>
                                      <a:latin typeface="Cambria Math" panose="02040503050406030204" pitchFamily="18" charset="0"/>
                                    </a:rPr>
                                    <m:t>2</m:t>
                                  </m:r>
                                </m:sup>
                              </m:sSup>
                            </m:oMath>
                          </a14:m>
                          <a:r>
                            <a:rPr lang="en-US" sz="1600" kern="1200">
                              <a:effectLst/>
                            </a:rPr>
                            <a:t> ($/MWh)</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78.00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50.20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59.40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81462369"/>
                      </a:ext>
                    </a:extLst>
                  </a:tr>
                  <a:tr h="419850">
                    <a:tc>
                      <a:txBody>
                        <a:bodyPr/>
                        <a:lstStyle/>
                        <a:p>
                          <a:pPr marL="0" marR="0">
                            <a:spcBef>
                              <a:spcPts val="0"/>
                            </a:spcBef>
                            <a:spcAft>
                              <a:spcPts val="0"/>
                            </a:spcAft>
                          </a:pPr>
                          <a14:m>
                            <m:oMath xmlns:m="http://schemas.openxmlformats.org/officeDocument/2006/math">
                              <m:sSup>
                                <m:sSupPr>
                                  <m:ctrlPr>
                                    <a:rPr lang="en-US" sz="1600" i="1" kern="1200">
                                      <a:effectLst/>
                                      <a:latin typeface="Cambria Math" panose="02040503050406030204" pitchFamily="18" charset="0"/>
                                    </a:rPr>
                                  </m:ctrlPr>
                                </m:sSupPr>
                                <m:e>
                                  <m:r>
                                    <a:rPr lang="en-US" sz="1600" kern="1200">
                                      <a:effectLst/>
                                      <a:latin typeface="Cambria Math" panose="02040503050406030204" pitchFamily="18" charset="0"/>
                                    </a:rPr>
                                    <m:t>𝑐</m:t>
                                  </m:r>
                                </m:e>
                                <m:sup>
                                  <m:r>
                                    <a:rPr lang="en-US" sz="1600" kern="1200">
                                      <a:effectLst/>
                                      <a:latin typeface="Cambria Math" panose="02040503050406030204" pitchFamily="18" charset="0"/>
                                    </a:rPr>
                                    <m:t>3</m:t>
                                  </m:r>
                                </m:sup>
                              </m:sSup>
                            </m:oMath>
                          </a14:m>
                          <a:r>
                            <a:rPr lang="en-US" sz="1600" kern="1200">
                              <a:effectLst/>
                            </a:rPr>
                            <a:t> ($/MWh)</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98.00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59.20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73.40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27351660"/>
                      </a:ext>
                    </a:extLst>
                  </a:tr>
                </a:tbl>
              </a:graphicData>
            </a:graphic>
          </p:graphicFrame>
        </mc:Choice>
        <mc:Fallback xmlns="">
          <p:graphicFrame>
            <p:nvGraphicFramePr>
              <p:cNvPr id="6" name="Table 5">
                <a:extLst>
                  <a:ext uri="{FF2B5EF4-FFF2-40B4-BE49-F238E27FC236}">
                    <a16:creationId xmlns:a16="http://schemas.microsoft.com/office/drawing/2014/main" id="{D824CEA5-2F3E-2920-8608-58A0CF8A7391}"/>
                  </a:ext>
                </a:extLst>
              </p:cNvPr>
              <p:cNvGraphicFramePr>
                <a:graphicFrameLocks noGrp="1"/>
              </p:cNvGraphicFramePr>
              <p:nvPr>
                <p:extLst>
                  <p:ext uri="{D42A27DB-BD31-4B8C-83A1-F6EECF244321}">
                    <p14:modId xmlns:p14="http://schemas.microsoft.com/office/powerpoint/2010/main" val="422819953"/>
                  </p:ext>
                </p:extLst>
              </p:nvPr>
            </p:nvGraphicFramePr>
            <p:xfrm>
              <a:off x="6165668" y="1231967"/>
              <a:ext cx="5525484" cy="5038200"/>
            </p:xfrm>
            <a:graphic>
              <a:graphicData uri="http://schemas.openxmlformats.org/drawingml/2006/table">
                <a:tbl>
                  <a:tblPr firstRow="1" firstCol="1" bandRow="1">
                    <a:tableStyleId>{5C22544A-7EE6-4342-B048-85BDC9FD1C3A}</a:tableStyleId>
                  </a:tblPr>
                  <a:tblGrid>
                    <a:gridCol w="1381371">
                      <a:extLst>
                        <a:ext uri="{9D8B030D-6E8A-4147-A177-3AD203B41FA5}">
                          <a16:colId xmlns:a16="http://schemas.microsoft.com/office/drawing/2014/main" val="1065501614"/>
                        </a:ext>
                      </a:extLst>
                    </a:gridCol>
                    <a:gridCol w="1381371">
                      <a:extLst>
                        <a:ext uri="{9D8B030D-6E8A-4147-A177-3AD203B41FA5}">
                          <a16:colId xmlns:a16="http://schemas.microsoft.com/office/drawing/2014/main" val="2331261697"/>
                        </a:ext>
                      </a:extLst>
                    </a:gridCol>
                    <a:gridCol w="1381371">
                      <a:extLst>
                        <a:ext uri="{9D8B030D-6E8A-4147-A177-3AD203B41FA5}">
                          <a16:colId xmlns:a16="http://schemas.microsoft.com/office/drawing/2014/main" val="65733883"/>
                        </a:ext>
                      </a:extLst>
                    </a:gridCol>
                    <a:gridCol w="1381371">
                      <a:extLst>
                        <a:ext uri="{9D8B030D-6E8A-4147-A177-3AD203B41FA5}">
                          <a16:colId xmlns:a16="http://schemas.microsoft.com/office/drawing/2014/main" val="2010377237"/>
                        </a:ext>
                      </a:extLst>
                    </a:gridCol>
                  </a:tblGrid>
                  <a:tr h="419850">
                    <a:tc>
                      <a:txBody>
                        <a:bodyPr/>
                        <a:lstStyle/>
                        <a:p>
                          <a:pPr marL="0" marR="0">
                            <a:spcBef>
                              <a:spcPts val="0"/>
                            </a:spcBef>
                            <a:spcAft>
                              <a:spcPts val="0"/>
                            </a:spcAft>
                          </a:pPr>
                          <a:r>
                            <a:rPr lang="en-US" sz="1600" kern="12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Unit 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Unit 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Unit 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41633103"/>
                      </a:ext>
                    </a:extLst>
                  </a:tr>
                  <a:tr h="419850">
                    <a:tc>
                      <a:txBody>
                        <a:bodyPr/>
                        <a:lstStyle/>
                        <a:p>
                          <a:endParaRPr lang="en-US"/>
                        </a:p>
                      </a:txBody>
                      <a:tcPr marL="68580" marR="68580" marT="0" marB="0" anchor="ctr">
                        <a:blipFill>
                          <a:blip r:embed="rId3"/>
                          <a:stretch>
                            <a:fillRect l="-917" t="-103030" r="-302752" b="-1015152"/>
                          </a:stretch>
                        </a:blipFill>
                      </a:tcPr>
                    </a:tc>
                    <a:tc>
                      <a:txBody>
                        <a:bodyPr/>
                        <a:lstStyle/>
                        <a:p>
                          <a:pPr marL="0" marR="0" algn="ctr">
                            <a:spcBef>
                              <a:spcPts val="0"/>
                            </a:spcBef>
                            <a:spcAft>
                              <a:spcPts val="0"/>
                            </a:spcAft>
                          </a:pPr>
                          <a:r>
                            <a:rPr lang="en-US" sz="1600">
                              <a:effectLst/>
                            </a:rPr>
                            <a:t>200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05205430"/>
                      </a:ext>
                    </a:extLst>
                  </a:tr>
                  <a:tr h="419850">
                    <a:tc>
                      <a:txBody>
                        <a:bodyPr/>
                        <a:lstStyle/>
                        <a:p>
                          <a:endParaRPr lang="en-US"/>
                        </a:p>
                      </a:txBody>
                      <a:tcPr marL="68580" marR="68580" marT="0" marB="0" anchor="ctr">
                        <a:blipFill>
                          <a:blip r:embed="rId3"/>
                          <a:stretch>
                            <a:fillRect l="-917" t="-203030" r="-302752" b="-915152"/>
                          </a:stretch>
                        </a:blipFill>
                      </a:tcPr>
                    </a:tc>
                    <a:tc>
                      <a:txBody>
                        <a:bodyPr/>
                        <a:lstStyle/>
                        <a:p>
                          <a:pPr marL="0" marR="0" algn="ctr">
                            <a:spcBef>
                              <a:spcPts val="0"/>
                            </a:spcBef>
                            <a:spcAft>
                              <a:spcPts val="0"/>
                            </a:spcAft>
                          </a:pPr>
                          <a:r>
                            <a:rPr lang="en-US" sz="1600">
                              <a:effectLst/>
                            </a:rPr>
                            <a:t>300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300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300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01510226"/>
                      </a:ext>
                    </a:extLst>
                  </a:tr>
                  <a:tr h="419850">
                    <a:tc>
                      <a:txBody>
                        <a:bodyPr/>
                        <a:lstStyle/>
                        <a:p>
                          <a:endParaRPr lang="en-US"/>
                        </a:p>
                      </a:txBody>
                      <a:tcPr marL="68580" marR="68580" marT="0" marB="0" anchor="ctr">
                        <a:blipFill>
                          <a:blip r:embed="rId3"/>
                          <a:stretch>
                            <a:fillRect l="-917" t="-303030" r="-302752" b="-815152"/>
                          </a:stretch>
                        </a:blipFill>
                      </a:tcPr>
                    </a:tc>
                    <a:tc>
                      <a:txBody>
                        <a:bodyPr/>
                        <a:lstStyle/>
                        <a:p>
                          <a:pPr marL="0" marR="0" algn="ctr">
                            <a:spcBef>
                              <a:spcPts val="0"/>
                            </a:spcBef>
                            <a:spcAft>
                              <a:spcPts val="0"/>
                            </a:spcAft>
                          </a:pPr>
                          <a:r>
                            <a:rPr lang="en-US" sz="1600">
                              <a:effectLst/>
                            </a:rPr>
                            <a:t>400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420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420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17504654"/>
                      </a:ext>
                    </a:extLst>
                  </a:tr>
                  <a:tr h="419850">
                    <a:tc>
                      <a:txBody>
                        <a:bodyPr/>
                        <a:lstStyle/>
                        <a:p>
                          <a:endParaRPr lang="en-US"/>
                        </a:p>
                      </a:txBody>
                      <a:tcPr marL="68580" marR="68580" marT="0" marB="0" anchor="ctr">
                        <a:blipFill>
                          <a:blip r:embed="rId3"/>
                          <a:stretch>
                            <a:fillRect l="-917" t="-403030" r="-302752" b="-715152"/>
                          </a:stretch>
                        </a:blipFill>
                      </a:tcPr>
                    </a:tc>
                    <a:tc>
                      <a:txBody>
                        <a:bodyPr/>
                        <a:lstStyle/>
                        <a:p>
                          <a:pPr marL="0" marR="0" algn="ctr">
                            <a:spcBef>
                              <a:spcPts val="0"/>
                            </a:spcBef>
                            <a:spcAft>
                              <a:spcPts val="0"/>
                            </a:spcAft>
                          </a:pPr>
                          <a:r>
                            <a:rPr lang="en-US" sz="1600">
                              <a:effectLst/>
                            </a:rPr>
                            <a:t>500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450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61175269"/>
                      </a:ext>
                    </a:extLst>
                  </a:tr>
                  <a:tr h="419850">
                    <a:tc>
                      <a:txBody>
                        <a:bodyPr/>
                        <a:lstStyle/>
                        <a:p>
                          <a:endParaRPr lang="en-US"/>
                        </a:p>
                      </a:txBody>
                      <a:tcPr marL="68580" marR="68580" marT="0" marB="0" anchor="ctr">
                        <a:blipFill>
                          <a:blip r:embed="rId3"/>
                          <a:stretch>
                            <a:fillRect l="-917" t="-488235" r="-302752" b="-594118"/>
                          </a:stretch>
                        </a:blipFill>
                      </a:tcPr>
                    </a:tc>
                    <a:tc>
                      <a:txBody>
                        <a:bodyPr/>
                        <a:lstStyle/>
                        <a:p>
                          <a:pPr marL="0" marR="0" algn="ctr">
                            <a:spcBef>
                              <a:spcPts val="0"/>
                            </a:spcBef>
                            <a:spcAft>
                              <a:spcPts val="0"/>
                            </a:spcAft>
                          </a:pPr>
                          <a:r>
                            <a:rPr lang="en-US" sz="1600">
                              <a:effectLst/>
                            </a:rPr>
                            <a:t>7700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11000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10850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90038268"/>
                      </a:ext>
                    </a:extLst>
                  </a:tr>
                  <a:tr h="419850">
                    <a:tc>
                      <a:txBody>
                        <a:bodyPr/>
                        <a:lstStyle/>
                        <a:p>
                          <a:endParaRPr lang="en-US"/>
                        </a:p>
                      </a:txBody>
                      <a:tcPr marL="68580" marR="68580" marT="0" marB="0" anchor="ctr">
                        <a:blipFill>
                          <a:blip r:embed="rId3"/>
                          <a:stretch>
                            <a:fillRect l="-917" t="-606061" r="-302752" b="-512121"/>
                          </a:stretch>
                        </a:blipFill>
                      </a:tcPr>
                    </a:tc>
                    <a:tc>
                      <a:txBody>
                        <a:bodyPr/>
                        <a:lstStyle/>
                        <a:p>
                          <a:pPr marL="0" marR="0" algn="ctr">
                            <a:spcBef>
                              <a:spcPts val="0"/>
                            </a:spcBef>
                            <a:spcAft>
                              <a:spcPts val="0"/>
                            </a:spcAft>
                          </a:pPr>
                          <a:r>
                            <a:rPr lang="en-US" sz="1600">
                              <a:effectLst/>
                            </a:rPr>
                            <a:t>13500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14700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15250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42499487"/>
                      </a:ext>
                    </a:extLst>
                  </a:tr>
                  <a:tr h="419850">
                    <a:tc>
                      <a:txBody>
                        <a:bodyPr/>
                        <a:lstStyle/>
                        <a:p>
                          <a:endParaRPr lang="en-US"/>
                        </a:p>
                      </a:txBody>
                      <a:tcPr marL="68580" marR="68580" marT="0" marB="0" anchor="ctr">
                        <a:blipFill>
                          <a:blip r:embed="rId3"/>
                          <a:stretch>
                            <a:fillRect l="-917" t="-706061" r="-302752" b="-412121"/>
                          </a:stretch>
                        </a:blipFill>
                      </a:tcPr>
                    </a:tc>
                    <a:tc>
                      <a:txBody>
                        <a:bodyPr/>
                        <a:lstStyle/>
                        <a:p>
                          <a:pPr marL="0" marR="0" algn="ctr">
                            <a:spcBef>
                              <a:spcPts val="0"/>
                            </a:spcBef>
                            <a:spcAft>
                              <a:spcPts val="0"/>
                            </a:spcAft>
                          </a:pPr>
                          <a:r>
                            <a:rPr lang="en-US" sz="1600">
                              <a:effectLst/>
                            </a:rPr>
                            <a:t>21300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20724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22378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08366742"/>
                      </a:ext>
                    </a:extLst>
                  </a:tr>
                  <a:tr h="419850">
                    <a:tc>
                      <a:txBody>
                        <a:bodyPr/>
                        <a:lstStyle/>
                        <a:p>
                          <a:endParaRPr lang="en-US"/>
                        </a:p>
                      </a:txBody>
                      <a:tcPr marL="68580" marR="68580" marT="0" marB="0" anchor="ctr">
                        <a:blipFill>
                          <a:blip r:embed="rId3"/>
                          <a:stretch>
                            <a:fillRect l="-917" t="-806061" r="-302752" b="-312121"/>
                          </a:stretch>
                        </a:blipFill>
                      </a:tcPr>
                    </a:tc>
                    <a:tc>
                      <a:txBody>
                        <a:bodyPr/>
                        <a:lstStyle/>
                        <a:p>
                          <a:pPr marL="0" marR="0" algn="ctr">
                            <a:spcBef>
                              <a:spcPts val="0"/>
                            </a:spcBef>
                            <a:spcAft>
                              <a:spcPts val="0"/>
                            </a:spcAft>
                          </a:pPr>
                          <a:r>
                            <a:rPr lang="en-US" sz="1600">
                              <a:effectLst/>
                            </a:rPr>
                            <a:t>31100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22500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28250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8276525"/>
                      </a:ext>
                    </a:extLst>
                  </a:tr>
                  <a:tr h="419850">
                    <a:tc>
                      <a:txBody>
                        <a:bodyPr/>
                        <a:lstStyle/>
                        <a:p>
                          <a:endParaRPr lang="en-US"/>
                        </a:p>
                      </a:txBody>
                      <a:tcPr marL="68580" marR="68580" marT="0" marB="0" anchor="ctr">
                        <a:blipFill>
                          <a:blip r:embed="rId3"/>
                          <a:stretch>
                            <a:fillRect l="-917" t="-906061" r="-302752" b="-212121"/>
                          </a:stretch>
                        </a:blipFill>
                      </a:tcPr>
                    </a:tc>
                    <a:tc>
                      <a:txBody>
                        <a:bodyPr/>
                        <a:lstStyle/>
                        <a:p>
                          <a:pPr marL="0" marR="0" algn="ctr">
                            <a:spcBef>
                              <a:spcPts val="0"/>
                            </a:spcBef>
                            <a:spcAft>
                              <a:spcPts val="0"/>
                            </a:spcAft>
                          </a:pPr>
                          <a:r>
                            <a:rPr lang="en-US" sz="1600">
                              <a:effectLst/>
                            </a:rPr>
                            <a:t>58.00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37.00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44.00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26525952"/>
                      </a:ext>
                    </a:extLst>
                  </a:tr>
                  <a:tr h="419850">
                    <a:tc>
                      <a:txBody>
                        <a:bodyPr/>
                        <a:lstStyle/>
                        <a:p>
                          <a:endParaRPr lang="en-US"/>
                        </a:p>
                      </a:txBody>
                      <a:tcPr marL="68580" marR="68580" marT="0" marB="0" anchor="ctr">
                        <a:blipFill>
                          <a:blip r:embed="rId3"/>
                          <a:stretch>
                            <a:fillRect l="-917" t="-1006061" r="-302752" b="-112121"/>
                          </a:stretch>
                        </a:blipFill>
                      </a:tcPr>
                    </a:tc>
                    <a:tc>
                      <a:txBody>
                        <a:bodyPr/>
                        <a:lstStyle/>
                        <a:p>
                          <a:pPr marL="0" marR="0" algn="ctr">
                            <a:spcBef>
                              <a:spcPts val="0"/>
                            </a:spcBef>
                            <a:spcAft>
                              <a:spcPts val="0"/>
                            </a:spcAft>
                          </a:pPr>
                          <a:r>
                            <a:rPr lang="en-US" sz="1600">
                              <a:effectLst/>
                            </a:rPr>
                            <a:t>78.00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50.20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59.40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81462369"/>
                      </a:ext>
                    </a:extLst>
                  </a:tr>
                  <a:tr h="419850">
                    <a:tc>
                      <a:txBody>
                        <a:bodyPr/>
                        <a:lstStyle/>
                        <a:p>
                          <a:endParaRPr lang="en-US"/>
                        </a:p>
                      </a:txBody>
                      <a:tcPr marL="68580" marR="68580" marT="0" marB="0" anchor="ctr">
                        <a:blipFill>
                          <a:blip r:embed="rId3"/>
                          <a:stretch>
                            <a:fillRect l="-917" t="-1106061" r="-302752" b="-12121"/>
                          </a:stretch>
                        </a:blipFill>
                      </a:tcPr>
                    </a:tc>
                    <a:tc>
                      <a:txBody>
                        <a:bodyPr/>
                        <a:lstStyle/>
                        <a:p>
                          <a:pPr marL="0" marR="0" algn="ctr">
                            <a:spcBef>
                              <a:spcPts val="0"/>
                            </a:spcBef>
                            <a:spcAft>
                              <a:spcPts val="0"/>
                            </a:spcAft>
                          </a:pPr>
                          <a:r>
                            <a:rPr lang="en-US" sz="1600">
                              <a:effectLst/>
                            </a:rPr>
                            <a:t>98.00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59.20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73.40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27351660"/>
                      </a:ext>
                    </a:extLst>
                  </a:tr>
                </a:tbl>
              </a:graphicData>
            </a:graphic>
          </p:graphicFrame>
        </mc:Fallback>
      </mc:AlternateContent>
    </p:spTree>
    <p:extLst>
      <p:ext uri="{BB962C8B-B14F-4D97-AF65-F5344CB8AC3E}">
        <p14:creationId xmlns:p14="http://schemas.microsoft.com/office/powerpoint/2010/main" val="37296904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961907C-651D-3A46-AB3A-7498A02B2A28}"/>
              </a:ext>
            </a:extLst>
          </p:cNvPr>
          <p:cNvSpPr>
            <a:spLocks noGrp="1"/>
          </p:cNvSpPr>
          <p:nvPr>
            <p:ph type="body" sz="quarter" idx="10"/>
          </p:nvPr>
        </p:nvSpPr>
        <p:spPr/>
        <p:txBody>
          <a:bodyPr>
            <a:normAutofit fontScale="92500"/>
          </a:bodyPr>
          <a:lstStyle/>
          <a:p>
            <a:r>
              <a:rPr lang="en-US" dirty="0"/>
              <a:t>Input boundary at the primary energy input to the prime mover</a:t>
            </a:r>
          </a:p>
        </p:txBody>
      </p:sp>
      <mc:AlternateContent xmlns:mc="http://schemas.openxmlformats.org/markup-compatibility/2006" xmlns:a14="http://schemas.microsoft.com/office/drawing/2010/main">
        <mc:Choice Requires="a14">
          <p:sp>
            <p:nvSpPr>
              <p:cNvPr id="58" name="Content Placeholder 57">
                <a:extLst>
                  <a:ext uri="{FF2B5EF4-FFF2-40B4-BE49-F238E27FC236}">
                    <a16:creationId xmlns:a16="http://schemas.microsoft.com/office/drawing/2014/main" id="{54C79F87-980D-6D4C-97A1-B5EACD88D0E0}"/>
                  </a:ext>
                </a:extLst>
              </p:cNvPr>
              <p:cNvSpPr>
                <a:spLocks noGrp="1"/>
              </p:cNvSpPr>
              <p:nvPr>
                <p:ph sz="quarter" idx="12"/>
              </p:nvPr>
            </p:nvSpPr>
            <p:spPr>
              <a:xfrm>
                <a:off x="895677" y="4584351"/>
                <a:ext cx="10795475" cy="1902139"/>
              </a:xfrm>
            </p:spPr>
            <p:txBody>
              <a:bodyPr/>
              <a:lstStyle/>
              <a:p>
                <a14:m>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oMath>
                </a14:m>
                <a:r>
                  <a:rPr lang="en-US" i="1" dirty="0">
                    <a:solidFill>
                      <a:srgbClr val="836967"/>
                    </a:solidFill>
                    <a:latin typeface="Cambria Math" panose="02040503050406030204" pitchFamily="18" charset="0"/>
                  </a:rPr>
                  <a:t> </a:t>
                </a:r>
                <a:r>
                  <a:rPr lang="en-US" dirty="0"/>
                  <a:t>Electrical loads</a:t>
                </a:r>
                <a:endParaRPr lang="en-US" i="1" dirty="0">
                  <a:solidFill>
                    <a:srgbClr val="836967"/>
                  </a:solidFill>
                  <a:latin typeface="Cambria Math" panose="02040503050406030204" pitchFamily="18" charset="0"/>
                </a:endParaRPr>
              </a:p>
              <a:p>
                <a14:m>
                  <m:oMath xmlns:m="http://schemas.openxmlformats.org/officeDocument/2006/math">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𝑖𝑛</m:t>
                        </m:r>
                      </m:sub>
                    </m:sSub>
                  </m:oMath>
                </a14:m>
                <a:r>
                  <a:rPr lang="en-US" dirty="0"/>
                  <a:t>: Primary energy input</a:t>
                </a:r>
              </a:p>
              <a:p>
                <a14:m>
                  <m:oMath xmlns:m="http://schemas.openxmlformats.org/officeDocument/2006/math">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𝑙𝑜𝑠𝑠𝑒𝑠</m:t>
                        </m:r>
                      </m:sub>
                    </m:sSub>
                  </m:oMath>
                </a14:m>
                <a:r>
                  <a:rPr lang="en-US" dirty="0"/>
                  <a:t>: losses in the network + losses in the generator + losses in the prime mover</a:t>
                </a:r>
              </a:p>
              <a:p>
                <a14:m>
                  <m:oMath xmlns:m="http://schemas.openxmlformats.org/officeDocument/2006/math">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𝑠𝑡𝑜𝑟𝑒𝑑</m:t>
                        </m:r>
                      </m:sub>
                    </m:sSub>
                  </m:oMath>
                </a14:m>
                <a:r>
                  <a:rPr lang="en-US" dirty="0"/>
                  <a:t>: batteries in the network + kinetic energy stored in the rotating generators + 				thermodynamic energy in the prime mover</a:t>
                </a:r>
              </a:p>
            </p:txBody>
          </p:sp>
        </mc:Choice>
        <mc:Fallback xmlns="">
          <p:sp>
            <p:nvSpPr>
              <p:cNvPr id="58" name="Content Placeholder 57">
                <a:extLst>
                  <a:ext uri="{FF2B5EF4-FFF2-40B4-BE49-F238E27FC236}">
                    <a16:creationId xmlns:a16="http://schemas.microsoft.com/office/drawing/2014/main" id="{54C79F87-980D-6D4C-97A1-B5EACD88D0E0}"/>
                  </a:ext>
                </a:extLst>
              </p:cNvPr>
              <p:cNvSpPr>
                <a:spLocks noGrp="1" noRot="1" noChangeAspect="1" noMove="1" noResize="1" noEditPoints="1" noAdjustHandles="1" noChangeArrowheads="1" noChangeShapeType="1" noTextEdit="1"/>
              </p:cNvSpPr>
              <p:nvPr>
                <p:ph sz="quarter" idx="12"/>
              </p:nvPr>
            </p:nvSpPr>
            <p:spPr>
              <a:xfrm>
                <a:off x="895677" y="4584351"/>
                <a:ext cx="10795475" cy="1902139"/>
              </a:xfrm>
              <a:blipFill>
                <a:blip r:embed="rId2"/>
                <a:stretch>
                  <a:fillRect l="-823" t="-1987" r="-1528" b="-19868"/>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54C1D986-3936-FC4E-8031-A3751AB76B75}"/>
              </a:ext>
            </a:extLst>
          </p:cNvPr>
          <p:cNvSpPr txBox="1"/>
          <p:nvPr/>
        </p:nvSpPr>
        <p:spPr>
          <a:xfrm>
            <a:off x="10678510" y="2548023"/>
            <a:ext cx="726481" cy="369332"/>
          </a:xfrm>
          <a:prstGeom prst="rect">
            <a:avLst/>
          </a:prstGeom>
          <a:noFill/>
        </p:spPr>
        <p:txBody>
          <a:bodyPr wrap="none" rtlCol="0">
            <a:spAutoFit/>
          </a:bodyPr>
          <a:lstStyle/>
          <a:p>
            <a:r>
              <a:rPr lang="en-US" dirty="0"/>
              <a:t>Loads</a:t>
            </a:r>
          </a:p>
        </p:txBody>
      </p:sp>
      <p:grpSp>
        <p:nvGrpSpPr>
          <p:cNvPr id="45" name="Group 44">
            <a:extLst>
              <a:ext uri="{FF2B5EF4-FFF2-40B4-BE49-F238E27FC236}">
                <a16:creationId xmlns:a16="http://schemas.microsoft.com/office/drawing/2014/main" id="{F2004075-7B49-3048-BB6C-228A00E7FE1D}"/>
              </a:ext>
            </a:extLst>
          </p:cNvPr>
          <p:cNvGrpSpPr/>
          <p:nvPr/>
        </p:nvGrpSpPr>
        <p:grpSpPr>
          <a:xfrm>
            <a:off x="6337559" y="1625351"/>
            <a:ext cx="4036149" cy="2363510"/>
            <a:chOff x="6337559" y="1517616"/>
            <a:chExt cx="4036149" cy="2363510"/>
          </a:xfrm>
        </p:grpSpPr>
        <p:sp>
          <p:nvSpPr>
            <p:cNvPr id="8" name="Rectangle 7">
              <a:extLst>
                <a:ext uri="{FF2B5EF4-FFF2-40B4-BE49-F238E27FC236}">
                  <a16:creationId xmlns:a16="http://schemas.microsoft.com/office/drawing/2014/main" id="{C17CBCB6-2ED8-2C45-B6BD-1F07D0954EB5}"/>
                </a:ext>
              </a:extLst>
            </p:cNvPr>
            <p:cNvSpPr/>
            <p:nvPr/>
          </p:nvSpPr>
          <p:spPr>
            <a:xfrm>
              <a:off x="7493876" y="1618593"/>
              <a:ext cx="2364828" cy="2228193"/>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Network</a:t>
              </a:r>
            </a:p>
          </p:txBody>
        </p:sp>
        <p:cxnSp>
          <p:nvCxnSpPr>
            <p:cNvPr id="11" name="Elbow Connector 10">
              <a:extLst>
                <a:ext uri="{FF2B5EF4-FFF2-40B4-BE49-F238E27FC236}">
                  <a16:creationId xmlns:a16="http://schemas.microsoft.com/office/drawing/2014/main" id="{A10ADBC1-84C4-0B4A-A41C-D1E5E722AB52}"/>
                </a:ext>
              </a:extLst>
            </p:cNvPr>
            <p:cNvCxnSpPr>
              <a:cxnSpLocks/>
            </p:cNvCxnSpPr>
            <p:nvPr/>
          </p:nvCxnSpPr>
          <p:spPr>
            <a:xfrm>
              <a:off x="9858701" y="1813032"/>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Elbow Connector 14">
              <a:extLst>
                <a:ext uri="{FF2B5EF4-FFF2-40B4-BE49-F238E27FC236}">
                  <a16:creationId xmlns:a16="http://schemas.microsoft.com/office/drawing/2014/main" id="{299BAFCB-DF81-1F4A-9E27-8D8E27CC58A0}"/>
                </a:ext>
              </a:extLst>
            </p:cNvPr>
            <p:cNvCxnSpPr>
              <a:cxnSpLocks/>
            </p:cNvCxnSpPr>
            <p:nvPr/>
          </p:nvCxnSpPr>
          <p:spPr>
            <a:xfrm>
              <a:off x="9858701" y="2576396"/>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4C0266B7-A7FC-D844-8ECE-47F7078A6638}"/>
                </a:ext>
              </a:extLst>
            </p:cNvPr>
            <p:cNvCxnSpPr>
              <a:cxnSpLocks/>
            </p:cNvCxnSpPr>
            <p:nvPr/>
          </p:nvCxnSpPr>
          <p:spPr>
            <a:xfrm>
              <a:off x="9848188" y="3339761"/>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408C6772-27A7-994B-800F-62B6907521AC}"/>
                </a:ext>
              </a:extLst>
            </p:cNvPr>
            <p:cNvSpPr/>
            <p:nvPr/>
          </p:nvSpPr>
          <p:spPr>
            <a:xfrm>
              <a:off x="8124497" y="3247697"/>
              <a:ext cx="1156137" cy="3468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Batteries</a:t>
              </a:r>
            </a:p>
          </p:txBody>
        </p:sp>
        <p:grpSp>
          <p:nvGrpSpPr>
            <p:cNvPr id="27" name="Group 26">
              <a:extLst>
                <a:ext uri="{FF2B5EF4-FFF2-40B4-BE49-F238E27FC236}">
                  <a16:creationId xmlns:a16="http://schemas.microsoft.com/office/drawing/2014/main" id="{4C914B50-EA5E-2D46-9C1A-D9747F14DD6C}"/>
                </a:ext>
              </a:extLst>
            </p:cNvPr>
            <p:cNvGrpSpPr/>
            <p:nvPr/>
          </p:nvGrpSpPr>
          <p:grpSpPr>
            <a:xfrm>
              <a:off x="6337559" y="1517616"/>
              <a:ext cx="1156317" cy="647992"/>
              <a:chOff x="6337559" y="1829532"/>
              <a:chExt cx="1156317" cy="647992"/>
            </a:xfrm>
          </p:grpSpPr>
          <p:grpSp>
            <p:nvGrpSpPr>
              <p:cNvPr id="19" name="Group 32">
                <a:extLst>
                  <a:ext uri="{FF2B5EF4-FFF2-40B4-BE49-F238E27FC236}">
                    <a16:creationId xmlns:a16="http://schemas.microsoft.com/office/drawing/2014/main" id="{CF435592-D2BC-2646-88AF-6B10C97F1F54}"/>
                  </a:ext>
                </a:extLst>
              </p:cNvPr>
              <p:cNvGrpSpPr>
                <a:grpSpLocks/>
              </p:cNvGrpSpPr>
              <p:nvPr/>
            </p:nvGrpSpPr>
            <p:grpSpPr bwMode="auto">
              <a:xfrm>
                <a:off x="6337559" y="1829532"/>
                <a:ext cx="651826" cy="647992"/>
                <a:chOff x="634" y="1469"/>
                <a:chExt cx="411" cy="411"/>
              </a:xfrm>
              <a:solidFill>
                <a:schemeClr val="bg1"/>
              </a:solidFill>
            </p:grpSpPr>
            <p:sp>
              <p:nvSpPr>
                <p:cNvPr id="20" name="Oval 33">
                  <a:extLst>
                    <a:ext uri="{FF2B5EF4-FFF2-40B4-BE49-F238E27FC236}">
                      <a16:creationId xmlns:a16="http://schemas.microsoft.com/office/drawing/2014/main" id="{3F8B9A5E-E66B-1C44-9FF9-6A696E1A2A3A}"/>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1" name="Arc 34">
                  <a:extLst>
                    <a:ext uri="{FF2B5EF4-FFF2-40B4-BE49-F238E27FC236}">
                      <a16:creationId xmlns:a16="http://schemas.microsoft.com/office/drawing/2014/main" id="{B8B3C71A-C60A-9B48-82A8-3381D1AB20F0}"/>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2" name="Arc 35">
                  <a:extLst>
                    <a:ext uri="{FF2B5EF4-FFF2-40B4-BE49-F238E27FC236}">
                      <a16:creationId xmlns:a16="http://schemas.microsoft.com/office/drawing/2014/main" id="{0D38E39A-467B-E643-BB47-9F1DD8340904}"/>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3" name="Arc 36">
                  <a:extLst>
                    <a:ext uri="{FF2B5EF4-FFF2-40B4-BE49-F238E27FC236}">
                      <a16:creationId xmlns:a16="http://schemas.microsoft.com/office/drawing/2014/main" id="{65A9C897-6C3B-F74D-A565-E9032D185FF7}"/>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4" name="Arc 37">
                  <a:extLst>
                    <a:ext uri="{FF2B5EF4-FFF2-40B4-BE49-F238E27FC236}">
                      <a16:creationId xmlns:a16="http://schemas.microsoft.com/office/drawing/2014/main" id="{41AE97EB-7D7E-D348-849C-3933CDF4249E}"/>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26" name="Straight Connector 25">
                <a:extLst>
                  <a:ext uri="{FF2B5EF4-FFF2-40B4-BE49-F238E27FC236}">
                    <a16:creationId xmlns:a16="http://schemas.microsoft.com/office/drawing/2014/main" id="{B37C33F8-2282-774E-8E19-D06AEAB47BB1}"/>
                  </a:ext>
                </a:extLst>
              </p:cNvPr>
              <p:cNvCxnSpPr>
                <a:stCxn id="20"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8" name="Group 27">
              <a:extLst>
                <a:ext uri="{FF2B5EF4-FFF2-40B4-BE49-F238E27FC236}">
                  <a16:creationId xmlns:a16="http://schemas.microsoft.com/office/drawing/2014/main" id="{5B773AF6-CD84-1148-A653-3903C4EFD028}"/>
                </a:ext>
              </a:extLst>
            </p:cNvPr>
            <p:cNvGrpSpPr/>
            <p:nvPr/>
          </p:nvGrpSpPr>
          <p:grpSpPr>
            <a:xfrm>
              <a:off x="6337559" y="2375375"/>
              <a:ext cx="1156317" cy="647992"/>
              <a:chOff x="6337559" y="1829532"/>
              <a:chExt cx="1156317" cy="647992"/>
            </a:xfrm>
          </p:grpSpPr>
          <p:grpSp>
            <p:nvGrpSpPr>
              <p:cNvPr id="29" name="Group 32">
                <a:extLst>
                  <a:ext uri="{FF2B5EF4-FFF2-40B4-BE49-F238E27FC236}">
                    <a16:creationId xmlns:a16="http://schemas.microsoft.com/office/drawing/2014/main" id="{AC061F6B-8CCE-8542-8A21-97A82CD0C876}"/>
                  </a:ext>
                </a:extLst>
              </p:cNvPr>
              <p:cNvGrpSpPr>
                <a:grpSpLocks/>
              </p:cNvGrpSpPr>
              <p:nvPr/>
            </p:nvGrpSpPr>
            <p:grpSpPr bwMode="auto">
              <a:xfrm>
                <a:off x="6337559" y="1829532"/>
                <a:ext cx="651826" cy="647992"/>
                <a:chOff x="634" y="1469"/>
                <a:chExt cx="411" cy="411"/>
              </a:xfrm>
              <a:solidFill>
                <a:schemeClr val="bg1"/>
              </a:solidFill>
            </p:grpSpPr>
            <p:sp>
              <p:nvSpPr>
                <p:cNvPr id="31" name="Oval 33">
                  <a:extLst>
                    <a:ext uri="{FF2B5EF4-FFF2-40B4-BE49-F238E27FC236}">
                      <a16:creationId xmlns:a16="http://schemas.microsoft.com/office/drawing/2014/main" id="{7E17D60A-0000-8B48-95D6-1E72DC87642C}"/>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2" name="Arc 34">
                  <a:extLst>
                    <a:ext uri="{FF2B5EF4-FFF2-40B4-BE49-F238E27FC236}">
                      <a16:creationId xmlns:a16="http://schemas.microsoft.com/office/drawing/2014/main" id="{1D94155E-BF3B-AC48-9B69-F7E3BABA0F7D}"/>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3" name="Arc 35">
                  <a:extLst>
                    <a:ext uri="{FF2B5EF4-FFF2-40B4-BE49-F238E27FC236}">
                      <a16:creationId xmlns:a16="http://schemas.microsoft.com/office/drawing/2014/main" id="{BAA940EF-E245-BB48-9E97-1A6644449147}"/>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4" name="Arc 36">
                  <a:extLst>
                    <a:ext uri="{FF2B5EF4-FFF2-40B4-BE49-F238E27FC236}">
                      <a16:creationId xmlns:a16="http://schemas.microsoft.com/office/drawing/2014/main" id="{5570F0F8-3C3A-8E42-A6CF-073946E06E2A}"/>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5" name="Arc 37">
                  <a:extLst>
                    <a:ext uri="{FF2B5EF4-FFF2-40B4-BE49-F238E27FC236}">
                      <a16:creationId xmlns:a16="http://schemas.microsoft.com/office/drawing/2014/main" id="{6CAEE8D7-0BBE-FB44-91E7-549DA15BAA3B}"/>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30" name="Straight Connector 29">
                <a:extLst>
                  <a:ext uri="{FF2B5EF4-FFF2-40B4-BE49-F238E27FC236}">
                    <a16:creationId xmlns:a16="http://schemas.microsoft.com/office/drawing/2014/main" id="{38703145-F7C5-C14C-8E23-411963E9F308}"/>
                  </a:ext>
                </a:extLst>
              </p:cNvPr>
              <p:cNvCxnSpPr>
                <a:stCxn id="31"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1E55D7DE-CEE5-AD41-86A4-B391C760437E}"/>
                </a:ext>
              </a:extLst>
            </p:cNvPr>
            <p:cNvGrpSpPr/>
            <p:nvPr/>
          </p:nvGrpSpPr>
          <p:grpSpPr>
            <a:xfrm>
              <a:off x="6337559" y="3233134"/>
              <a:ext cx="1156317" cy="647992"/>
              <a:chOff x="6337559" y="1829532"/>
              <a:chExt cx="1156317" cy="647992"/>
            </a:xfrm>
          </p:grpSpPr>
          <p:grpSp>
            <p:nvGrpSpPr>
              <p:cNvPr id="37" name="Group 32">
                <a:extLst>
                  <a:ext uri="{FF2B5EF4-FFF2-40B4-BE49-F238E27FC236}">
                    <a16:creationId xmlns:a16="http://schemas.microsoft.com/office/drawing/2014/main" id="{093956B4-A6A4-2E46-AF03-A1FBE17A64FB}"/>
                  </a:ext>
                </a:extLst>
              </p:cNvPr>
              <p:cNvGrpSpPr>
                <a:grpSpLocks/>
              </p:cNvGrpSpPr>
              <p:nvPr/>
            </p:nvGrpSpPr>
            <p:grpSpPr bwMode="auto">
              <a:xfrm>
                <a:off x="6337559" y="1829532"/>
                <a:ext cx="651826" cy="647992"/>
                <a:chOff x="634" y="1469"/>
                <a:chExt cx="411" cy="411"/>
              </a:xfrm>
              <a:solidFill>
                <a:schemeClr val="bg1"/>
              </a:solidFill>
            </p:grpSpPr>
            <p:sp>
              <p:nvSpPr>
                <p:cNvPr id="39" name="Oval 33">
                  <a:extLst>
                    <a:ext uri="{FF2B5EF4-FFF2-40B4-BE49-F238E27FC236}">
                      <a16:creationId xmlns:a16="http://schemas.microsoft.com/office/drawing/2014/main" id="{21EED516-E93A-6A41-B066-61C2A64E3E8F}"/>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40" name="Arc 34">
                  <a:extLst>
                    <a:ext uri="{FF2B5EF4-FFF2-40B4-BE49-F238E27FC236}">
                      <a16:creationId xmlns:a16="http://schemas.microsoft.com/office/drawing/2014/main" id="{CE322DB3-C825-274E-91B5-34B173C612C6}"/>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41" name="Arc 35">
                  <a:extLst>
                    <a:ext uri="{FF2B5EF4-FFF2-40B4-BE49-F238E27FC236}">
                      <a16:creationId xmlns:a16="http://schemas.microsoft.com/office/drawing/2014/main" id="{A44C28A4-F6B7-E44D-995E-979ED5E44DD4}"/>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42" name="Arc 36">
                  <a:extLst>
                    <a:ext uri="{FF2B5EF4-FFF2-40B4-BE49-F238E27FC236}">
                      <a16:creationId xmlns:a16="http://schemas.microsoft.com/office/drawing/2014/main" id="{CE75A456-2C71-F64D-AD70-6C95F1688B4D}"/>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43" name="Arc 37">
                  <a:extLst>
                    <a:ext uri="{FF2B5EF4-FFF2-40B4-BE49-F238E27FC236}">
                      <a16:creationId xmlns:a16="http://schemas.microsoft.com/office/drawing/2014/main" id="{3AB5E89D-2DE9-A44B-BB2F-1B1EF7E57E1C}"/>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38" name="Straight Connector 37">
                <a:extLst>
                  <a:ext uri="{FF2B5EF4-FFF2-40B4-BE49-F238E27FC236}">
                    <a16:creationId xmlns:a16="http://schemas.microsoft.com/office/drawing/2014/main" id="{E6EAF035-1960-D943-83DF-FADF0216B916}"/>
                  </a:ext>
                </a:extLst>
              </p:cNvPr>
              <p:cNvCxnSpPr>
                <a:stCxn id="39"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57" name="Group 56">
            <a:extLst>
              <a:ext uri="{FF2B5EF4-FFF2-40B4-BE49-F238E27FC236}">
                <a16:creationId xmlns:a16="http://schemas.microsoft.com/office/drawing/2014/main" id="{56B789B2-DBD5-D64E-9BE3-FD4D3A26DC74}"/>
              </a:ext>
            </a:extLst>
          </p:cNvPr>
          <p:cNvGrpSpPr/>
          <p:nvPr/>
        </p:nvGrpSpPr>
        <p:grpSpPr>
          <a:xfrm>
            <a:off x="3978877" y="975642"/>
            <a:ext cx="6111054" cy="3260027"/>
            <a:chOff x="7241629" y="975642"/>
            <a:chExt cx="2848301" cy="3260027"/>
          </a:xfrm>
        </p:grpSpPr>
        <p:sp>
          <p:nvSpPr>
            <p:cNvPr id="44" name="Rectangle 43">
              <a:extLst>
                <a:ext uri="{FF2B5EF4-FFF2-40B4-BE49-F238E27FC236}">
                  <a16:creationId xmlns:a16="http://schemas.microsoft.com/office/drawing/2014/main" id="{C3D96D66-2556-0040-A8F1-A4C4FE72765E}"/>
                </a:ext>
              </a:extLst>
            </p:cNvPr>
            <p:cNvSpPr/>
            <p:nvPr/>
          </p:nvSpPr>
          <p:spPr>
            <a:xfrm>
              <a:off x="7241629" y="1378544"/>
              <a:ext cx="2848301" cy="2857125"/>
            </a:xfrm>
            <a:prstGeom prst="rect">
              <a:avLst/>
            </a:prstGeom>
            <a:noFill/>
            <a:ln w="381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47" name="TextBox 46">
              <a:extLst>
                <a:ext uri="{FF2B5EF4-FFF2-40B4-BE49-F238E27FC236}">
                  <a16:creationId xmlns:a16="http://schemas.microsoft.com/office/drawing/2014/main" id="{9217A0A4-4C6C-A144-8F4C-31A09C6A607E}"/>
                </a:ext>
              </a:extLst>
            </p:cNvPr>
            <p:cNvSpPr txBox="1"/>
            <p:nvPr/>
          </p:nvSpPr>
          <p:spPr>
            <a:xfrm>
              <a:off x="7751379" y="975642"/>
              <a:ext cx="1902372" cy="369332"/>
            </a:xfrm>
            <a:prstGeom prst="rect">
              <a:avLst/>
            </a:prstGeom>
            <a:noFill/>
          </p:spPr>
          <p:txBody>
            <a:bodyPr wrap="square">
              <a:spAutoFit/>
            </a:bodyPr>
            <a:lstStyle/>
            <a:p>
              <a:pPr algn="ctr"/>
              <a:r>
                <a:rPr lang="en-US" sz="1800" b="1" dirty="0">
                  <a:solidFill>
                    <a:srgbClr val="FF0000"/>
                  </a:solidFill>
                  <a:cs typeface="Times New Roman" panose="02020603050405020304" pitchFamily="18" charset="0"/>
                </a:rPr>
                <a:t>System boundary</a:t>
              </a:r>
              <a:endParaRPr lang="en-US" sz="1800" b="1" dirty="0">
                <a:solidFill>
                  <a:srgbClr val="FF0000"/>
                </a:solidFill>
                <a:highlight>
                  <a:srgbClr val="FFFF00"/>
                </a:highlight>
                <a:cs typeface="Times New Roman" panose="02020603050405020304" pitchFamily="18" charset="0"/>
              </a:endParaRPr>
            </a:p>
          </p:txBody>
        </p:sp>
      </p:grpSp>
      <p:grpSp>
        <p:nvGrpSpPr>
          <p:cNvPr id="55" name="Group 54">
            <a:extLst>
              <a:ext uri="{FF2B5EF4-FFF2-40B4-BE49-F238E27FC236}">
                <a16:creationId xmlns:a16="http://schemas.microsoft.com/office/drawing/2014/main" id="{0F6DD26B-2E2F-4C4E-A557-86BDC0242082}"/>
              </a:ext>
            </a:extLst>
          </p:cNvPr>
          <p:cNvGrpSpPr/>
          <p:nvPr/>
        </p:nvGrpSpPr>
        <p:grpSpPr>
          <a:xfrm>
            <a:off x="10113426" y="1304912"/>
            <a:ext cx="2078574" cy="490714"/>
            <a:chOff x="10113426" y="1304912"/>
            <a:chExt cx="2078574" cy="490714"/>
          </a:xfrm>
        </p:grpSpPr>
        <p:sp>
          <p:nvSpPr>
            <p:cNvPr id="48" name="TextBox 47">
              <a:extLst>
                <a:ext uri="{FF2B5EF4-FFF2-40B4-BE49-F238E27FC236}">
                  <a16:creationId xmlns:a16="http://schemas.microsoft.com/office/drawing/2014/main" id="{298E1B7B-C6EA-0945-A9CC-891AB1F57A70}"/>
                </a:ext>
              </a:extLst>
            </p:cNvPr>
            <p:cNvSpPr txBox="1"/>
            <p:nvPr/>
          </p:nvSpPr>
          <p:spPr>
            <a:xfrm>
              <a:off x="10289628" y="1304912"/>
              <a:ext cx="1902372" cy="369332"/>
            </a:xfrm>
            <a:prstGeom prst="rect">
              <a:avLst/>
            </a:prstGeom>
            <a:noFill/>
          </p:spPr>
          <p:txBody>
            <a:bodyPr wrap="square">
              <a:spAutoFit/>
            </a:bodyPr>
            <a:lstStyle/>
            <a:p>
              <a:r>
                <a:rPr lang="en-US" sz="1800" b="1" dirty="0">
                  <a:solidFill>
                    <a:schemeClr val="accent1">
                      <a:lumMod val="75000"/>
                    </a:schemeClr>
                  </a:solidFill>
                  <a:cs typeface="Times New Roman" panose="02020603050405020304" pitchFamily="18" charset="0"/>
                </a:rPr>
                <a:t>Output boundary</a:t>
              </a:r>
              <a:endParaRPr lang="en-US" sz="1800" b="1" dirty="0">
                <a:solidFill>
                  <a:schemeClr val="accent1">
                    <a:lumMod val="75000"/>
                  </a:schemeClr>
                </a:solidFill>
                <a:highlight>
                  <a:srgbClr val="FFFF00"/>
                </a:highlight>
                <a:cs typeface="Times New Roman" panose="02020603050405020304" pitchFamily="18" charset="0"/>
              </a:endParaRPr>
            </a:p>
          </p:txBody>
        </p:sp>
        <p:cxnSp>
          <p:nvCxnSpPr>
            <p:cNvPr id="50" name="Straight Arrow Connector 49">
              <a:extLst>
                <a:ext uri="{FF2B5EF4-FFF2-40B4-BE49-F238E27FC236}">
                  <a16:creationId xmlns:a16="http://schemas.microsoft.com/office/drawing/2014/main" id="{4939C3C5-CB63-BE4A-9D25-D737D3E65F79}"/>
                </a:ext>
              </a:extLst>
            </p:cNvPr>
            <p:cNvCxnSpPr/>
            <p:nvPr/>
          </p:nvCxnSpPr>
          <p:spPr>
            <a:xfrm flipH="1">
              <a:off x="10113426" y="1625351"/>
              <a:ext cx="260282" cy="170275"/>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grpSp>
        <p:nvGrpSpPr>
          <p:cNvPr id="56" name="Group 55">
            <a:extLst>
              <a:ext uri="{FF2B5EF4-FFF2-40B4-BE49-F238E27FC236}">
                <a16:creationId xmlns:a16="http://schemas.microsoft.com/office/drawing/2014/main" id="{600182F5-9B25-EB4C-A245-3A790F74B41D}"/>
              </a:ext>
            </a:extLst>
          </p:cNvPr>
          <p:cNvGrpSpPr/>
          <p:nvPr/>
        </p:nvGrpSpPr>
        <p:grpSpPr>
          <a:xfrm>
            <a:off x="1988404" y="853115"/>
            <a:ext cx="1902372" cy="819169"/>
            <a:chOff x="5298211" y="816203"/>
            <a:chExt cx="1902372" cy="819169"/>
          </a:xfrm>
        </p:grpSpPr>
        <p:sp>
          <p:nvSpPr>
            <p:cNvPr id="51" name="TextBox 50">
              <a:extLst>
                <a:ext uri="{FF2B5EF4-FFF2-40B4-BE49-F238E27FC236}">
                  <a16:creationId xmlns:a16="http://schemas.microsoft.com/office/drawing/2014/main" id="{7C2E16A6-E3A0-E842-8D90-829FC1821A71}"/>
                </a:ext>
              </a:extLst>
            </p:cNvPr>
            <p:cNvSpPr txBox="1"/>
            <p:nvPr/>
          </p:nvSpPr>
          <p:spPr>
            <a:xfrm>
              <a:off x="5298211" y="816203"/>
              <a:ext cx="1902372" cy="369332"/>
            </a:xfrm>
            <a:prstGeom prst="rect">
              <a:avLst/>
            </a:prstGeom>
            <a:noFill/>
          </p:spPr>
          <p:txBody>
            <a:bodyPr wrap="square">
              <a:spAutoFit/>
            </a:bodyPr>
            <a:lstStyle/>
            <a:p>
              <a:r>
                <a:rPr lang="en-US" sz="1800" b="1" dirty="0">
                  <a:solidFill>
                    <a:schemeClr val="accent1">
                      <a:lumMod val="75000"/>
                    </a:schemeClr>
                  </a:solidFill>
                  <a:cs typeface="Times New Roman" panose="02020603050405020304" pitchFamily="18" charset="0"/>
                </a:rPr>
                <a:t>Input boundary</a:t>
              </a:r>
              <a:endParaRPr lang="en-US" sz="1800" b="1" dirty="0">
                <a:solidFill>
                  <a:schemeClr val="accent1">
                    <a:lumMod val="75000"/>
                  </a:schemeClr>
                </a:solidFill>
                <a:highlight>
                  <a:srgbClr val="FFFF00"/>
                </a:highlight>
                <a:cs typeface="Times New Roman" panose="02020603050405020304" pitchFamily="18" charset="0"/>
              </a:endParaRPr>
            </a:p>
          </p:txBody>
        </p:sp>
        <p:cxnSp>
          <p:nvCxnSpPr>
            <p:cNvPr id="52" name="Straight Arrow Connector 51">
              <a:extLst>
                <a:ext uri="{FF2B5EF4-FFF2-40B4-BE49-F238E27FC236}">
                  <a16:creationId xmlns:a16="http://schemas.microsoft.com/office/drawing/2014/main" id="{AAACC3FC-0D7F-2A43-B911-98F24B22C7FD}"/>
                </a:ext>
              </a:extLst>
            </p:cNvPr>
            <p:cNvCxnSpPr>
              <a:cxnSpLocks/>
            </p:cNvCxnSpPr>
            <p:nvPr/>
          </p:nvCxnSpPr>
          <p:spPr>
            <a:xfrm>
              <a:off x="6882504" y="1158195"/>
              <a:ext cx="318079" cy="477177"/>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grpSp>
        <p:nvGrpSpPr>
          <p:cNvPr id="7" name="Group 6">
            <a:extLst>
              <a:ext uri="{FF2B5EF4-FFF2-40B4-BE49-F238E27FC236}">
                <a16:creationId xmlns:a16="http://schemas.microsoft.com/office/drawing/2014/main" id="{2D0B9A44-329F-784B-8B62-A6476142AAC5}"/>
              </a:ext>
            </a:extLst>
          </p:cNvPr>
          <p:cNvGrpSpPr/>
          <p:nvPr/>
        </p:nvGrpSpPr>
        <p:grpSpPr>
          <a:xfrm>
            <a:off x="4531023" y="1676407"/>
            <a:ext cx="1806536" cy="547015"/>
            <a:chOff x="4778162" y="1676407"/>
            <a:chExt cx="1806536" cy="547015"/>
          </a:xfrm>
        </p:grpSpPr>
        <p:sp>
          <p:nvSpPr>
            <p:cNvPr id="2" name="Rectangle 1">
              <a:extLst>
                <a:ext uri="{FF2B5EF4-FFF2-40B4-BE49-F238E27FC236}">
                  <a16:creationId xmlns:a16="http://schemas.microsoft.com/office/drawing/2014/main" id="{4F698FBB-8353-1043-BC3A-FEB819D56092}"/>
                </a:ext>
              </a:extLst>
            </p:cNvPr>
            <p:cNvSpPr/>
            <p:nvPr/>
          </p:nvSpPr>
          <p:spPr>
            <a:xfrm>
              <a:off x="4778162" y="1676407"/>
              <a:ext cx="1140941" cy="547015"/>
            </a:xfrm>
            <a:prstGeom prst="rect">
              <a:avLst/>
            </a:prstGeom>
            <a:solidFill>
              <a:schemeClr val="accent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Prime Mover</a:t>
              </a:r>
            </a:p>
          </p:txBody>
        </p:sp>
        <p:cxnSp>
          <p:nvCxnSpPr>
            <p:cNvPr id="6" name="Straight Connector 5">
              <a:extLst>
                <a:ext uri="{FF2B5EF4-FFF2-40B4-BE49-F238E27FC236}">
                  <a16:creationId xmlns:a16="http://schemas.microsoft.com/office/drawing/2014/main" id="{61FE0B94-43A6-0743-9659-71413110B1CD}"/>
                </a:ext>
              </a:extLst>
            </p:cNvPr>
            <p:cNvCxnSpPr>
              <a:cxnSpLocks/>
              <a:stCxn id="2" idx="3"/>
              <a:endCxn id="20" idx="2"/>
            </p:cNvCxnSpPr>
            <p:nvPr/>
          </p:nvCxnSpPr>
          <p:spPr>
            <a:xfrm flipV="1">
              <a:off x="5919103" y="1949347"/>
              <a:ext cx="665595" cy="568"/>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51059C9-A459-7C4A-AF43-68D6E2C192E5}"/>
              </a:ext>
            </a:extLst>
          </p:cNvPr>
          <p:cNvGrpSpPr/>
          <p:nvPr/>
        </p:nvGrpSpPr>
        <p:grpSpPr>
          <a:xfrm>
            <a:off x="4536909" y="2533598"/>
            <a:ext cx="1800650" cy="547015"/>
            <a:chOff x="4778162" y="1676407"/>
            <a:chExt cx="1800650" cy="547015"/>
          </a:xfrm>
        </p:grpSpPr>
        <p:sp>
          <p:nvSpPr>
            <p:cNvPr id="53" name="Rectangle 52">
              <a:extLst>
                <a:ext uri="{FF2B5EF4-FFF2-40B4-BE49-F238E27FC236}">
                  <a16:creationId xmlns:a16="http://schemas.microsoft.com/office/drawing/2014/main" id="{68C40FFD-822B-2A4C-A9A1-49D2CE57D1E0}"/>
                </a:ext>
              </a:extLst>
            </p:cNvPr>
            <p:cNvSpPr/>
            <p:nvPr/>
          </p:nvSpPr>
          <p:spPr>
            <a:xfrm>
              <a:off x="4778162" y="1676407"/>
              <a:ext cx="1140941" cy="547015"/>
            </a:xfrm>
            <a:prstGeom prst="rect">
              <a:avLst/>
            </a:prstGeom>
            <a:solidFill>
              <a:schemeClr val="accent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Prime Mover</a:t>
              </a:r>
            </a:p>
          </p:txBody>
        </p:sp>
        <p:cxnSp>
          <p:nvCxnSpPr>
            <p:cNvPr id="54" name="Straight Connector 53">
              <a:extLst>
                <a:ext uri="{FF2B5EF4-FFF2-40B4-BE49-F238E27FC236}">
                  <a16:creationId xmlns:a16="http://schemas.microsoft.com/office/drawing/2014/main" id="{B5294895-C4D8-8C4D-ACD4-0C5332ED2C4D}"/>
                </a:ext>
              </a:extLst>
            </p:cNvPr>
            <p:cNvCxnSpPr>
              <a:cxnSpLocks/>
              <a:stCxn id="53" idx="3"/>
              <a:endCxn id="31" idx="2"/>
            </p:cNvCxnSpPr>
            <p:nvPr/>
          </p:nvCxnSpPr>
          <p:spPr>
            <a:xfrm>
              <a:off x="5919103" y="1949915"/>
              <a:ext cx="659709" cy="0"/>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59" name="Group 58">
            <a:extLst>
              <a:ext uri="{FF2B5EF4-FFF2-40B4-BE49-F238E27FC236}">
                <a16:creationId xmlns:a16="http://schemas.microsoft.com/office/drawing/2014/main" id="{A6D81693-FC45-FD46-9EFA-3220CF4C2EEC}"/>
              </a:ext>
            </a:extLst>
          </p:cNvPr>
          <p:cNvGrpSpPr/>
          <p:nvPr/>
        </p:nvGrpSpPr>
        <p:grpSpPr>
          <a:xfrm>
            <a:off x="4518764" y="3390222"/>
            <a:ext cx="1818795" cy="547015"/>
            <a:chOff x="4778162" y="1676407"/>
            <a:chExt cx="1818795" cy="547015"/>
          </a:xfrm>
        </p:grpSpPr>
        <p:sp>
          <p:nvSpPr>
            <p:cNvPr id="60" name="Rectangle 59">
              <a:extLst>
                <a:ext uri="{FF2B5EF4-FFF2-40B4-BE49-F238E27FC236}">
                  <a16:creationId xmlns:a16="http://schemas.microsoft.com/office/drawing/2014/main" id="{4A100138-169A-6643-9D61-E1902BED6CB9}"/>
                </a:ext>
              </a:extLst>
            </p:cNvPr>
            <p:cNvSpPr/>
            <p:nvPr/>
          </p:nvSpPr>
          <p:spPr>
            <a:xfrm>
              <a:off x="4778162" y="1676407"/>
              <a:ext cx="1140941" cy="547015"/>
            </a:xfrm>
            <a:prstGeom prst="rect">
              <a:avLst/>
            </a:prstGeom>
            <a:solidFill>
              <a:schemeClr val="accent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Prime Mover</a:t>
              </a:r>
            </a:p>
          </p:txBody>
        </p:sp>
        <p:cxnSp>
          <p:nvCxnSpPr>
            <p:cNvPr id="61" name="Straight Connector 60">
              <a:extLst>
                <a:ext uri="{FF2B5EF4-FFF2-40B4-BE49-F238E27FC236}">
                  <a16:creationId xmlns:a16="http://schemas.microsoft.com/office/drawing/2014/main" id="{BC5BCA13-7630-DD4E-83DE-7AD49F4C91A4}"/>
                </a:ext>
              </a:extLst>
            </p:cNvPr>
            <p:cNvCxnSpPr>
              <a:cxnSpLocks/>
              <a:stCxn id="60" idx="3"/>
              <a:endCxn id="39" idx="2"/>
            </p:cNvCxnSpPr>
            <p:nvPr/>
          </p:nvCxnSpPr>
          <p:spPr>
            <a:xfrm>
              <a:off x="5919103" y="1949915"/>
              <a:ext cx="677854" cy="1135"/>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3D60F0F1-C845-4F4A-9FBA-36C76BB3BEB4}"/>
              </a:ext>
            </a:extLst>
          </p:cNvPr>
          <p:cNvGrpSpPr/>
          <p:nvPr/>
        </p:nvGrpSpPr>
        <p:grpSpPr>
          <a:xfrm>
            <a:off x="2531447" y="1612694"/>
            <a:ext cx="1987317" cy="667405"/>
            <a:chOff x="2531447" y="1612694"/>
            <a:chExt cx="1987317" cy="667405"/>
          </a:xfrm>
        </p:grpSpPr>
        <p:sp>
          <p:nvSpPr>
            <p:cNvPr id="5" name="Can 4">
              <a:extLst>
                <a:ext uri="{FF2B5EF4-FFF2-40B4-BE49-F238E27FC236}">
                  <a16:creationId xmlns:a16="http://schemas.microsoft.com/office/drawing/2014/main" id="{AECAD859-8CE3-7045-BDF0-3587C40843D3}"/>
                </a:ext>
              </a:extLst>
            </p:cNvPr>
            <p:cNvSpPr/>
            <p:nvPr/>
          </p:nvSpPr>
          <p:spPr>
            <a:xfrm>
              <a:off x="2531447" y="1612694"/>
              <a:ext cx="1000897" cy="66740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Primary Energy</a:t>
              </a:r>
            </a:p>
          </p:txBody>
        </p:sp>
        <p:sp>
          <p:nvSpPr>
            <p:cNvPr id="9" name="Right Arrow 8">
              <a:extLst>
                <a:ext uri="{FF2B5EF4-FFF2-40B4-BE49-F238E27FC236}">
                  <a16:creationId xmlns:a16="http://schemas.microsoft.com/office/drawing/2014/main" id="{2AB1B647-29D2-0C4E-92A5-6A655ADDFD2E}"/>
                </a:ext>
              </a:extLst>
            </p:cNvPr>
            <p:cNvSpPr/>
            <p:nvPr/>
          </p:nvSpPr>
          <p:spPr>
            <a:xfrm>
              <a:off x="3532344" y="1846625"/>
              <a:ext cx="986420" cy="23648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A21CFC1C-102B-B44E-8E24-AFAD0CC9F417}"/>
              </a:ext>
            </a:extLst>
          </p:cNvPr>
          <p:cNvGrpSpPr/>
          <p:nvPr/>
        </p:nvGrpSpPr>
        <p:grpSpPr>
          <a:xfrm>
            <a:off x="2532824" y="2472736"/>
            <a:ext cx="1987317" cy="667405"/>
            <a:chOff x="2531447" y="1612694"/>
            <a:chExt cx="1987317" cy="667405"/>
          </a:xfrm>
        </p:grpSpPr>
        <p:sp>
          <p:nvSpPr>
            <p:cNvPr id="66" name="Can 65">
              <a:extLst>
                <a:ext uri="{FF2B5EF4-FFF2-40B4-BE49-F238E27FC236}">
                  <a16:creationId xmlns:a16="http://schemas.microsoft.com/office/drawing/2014/main" id="{04AECB3A-F180-2D46-8951-939A06B7119D}"/>
                </a:ext>
              </a:extLst>
            </p:cNvPr>
            <p:cNvSpPr/>
            <p:nvPr/>
          </p:nvSpPr>
          <p:spPr>
            <a:xfrm>
              <a:off x="2531447" y="1612694"/>
              <a:ext cx="1000897" cy="66740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Primary Energy</a:t>
              </a:r>
            </a:p>
          </p:txBody>
        </p:sp>
        <p:sp>
          <p:nvSpPr>
            <p:cNvPr id="67" name="Right Arrow 66">
              <a:extLst>
                <a:ext uri="{FF2B5EF4-FFF2-40B4-BE49-F238E27FC236}">
                  <a16:creationId xmlns:a16="http://schemas.microsoft.com/office/drawing/2014/main" id="{1D948950-D1CA-2749-91B5-5A0DE86527A8}"/>
                </a:ext>
              </a:extLst>
            </p:cNvPr>
            <p:cNvSpPr/>
            <p:nvPr/>
          </p:nvSpPr>
          <p:spPr>
            <a:xfrm>
              <a:off x="3532344" y="1846625"/>
              <a:ext cx="986420" cy="23648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125ACEF8-17A3-0644-9A38-9CB19FD4BE4A}"/>
              </a:ext>
            </a:extLst>
          </p:cNvPr>
          <p:cNvGrpSpPr/>
          <p:nvPr/>
        </p:nvGrpSpPr>
        <p:grpSpPr>
          <a:xfrm>
            <a:off x="2534201" y="3332778"/>
            <a:ext cx="1987317" cy="667405"/>
            <a:chOff x="2531447" y="1612694"/>
            <a:chExt cx="1987317" cy="667405"/>
          </a:xfrm>
        </p:grpSpPr>
        <p:sp>
          <p:nvSpPr>
            <p:cNvPr id="69" name="Can 68">
              <a:extLst>
                <a:ext uri="{FF2B5EF4-FFF2-40B4-BE49-F238E27FC236}">
                  <a16:creationId xmlns:a16="http://schemas.microsoft.com/office/drawing/2014/main" id="{10C11626-A2C0-8C4B-99BB-214CA28C86E0}"/>
                </a:ext>
              </a:extLst>
            </p:cNvPr>
            <p:cNvSpPr/>
            <p:nvPr/>
          </p:nvSpPr>
          <p:spPr>
            <a:xfrm>
              <a:off x="2531447" y="1612694"/>
              <a:ext cx="1000897" cy="66740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Primary Energy</a:t>
              </a:r>
            </a:p>
          </p:txBody>
        </p:sp>
        <p:sp>
          <p:nvSpPr>
            <p:cNvPr id="70" name="Right Arrow 69">
              <a:extLst>
                <a:ext uri="{FF2B5EF4-FFF2-40B4-BE49-F238E27FC236}">
                  <a16:creationId xmlns:a16="http://schemas.microsoft.com/office/drawing/2014/main" id="{F7C1569E-AA02-F548-9679-03445EAC5528}"/>
                </a:ext>
              </a:extLst>
            </p:cNvPr>
            <p:cNvSpPr/>
            <p:nvPr/>
          </p:nvSpPr>
          <p:spPr>
            <a:xfrm>
              <a:off x="3532344" y="1846625"/>
              <a:ext cx="986420" cy="23648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73432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512769-58A3-B83A-AE8D-6737DA3CCF80}"/>
              </a:ext>
            </a:extLst>
          </p:cNvPr>
          <p:cNvSpPr>
            <a:spLocks noGrp="1"/>
          </p:cNvSpPr>
          <p:nvPr>
            <p:ph type="body" sz="quarter" idx="10"/>
          </p:nvPr>
        </p:nvSpPr>
        <p:spPr/>
        <p:txBody>
          <a:bodyPr/>
          <a:lstStyle/>
          <a:p>
            <a:r>
              <a:rPr lang="en-US" dirty="0"/>
              <a:t>Piecewise constant marginal cost curves</a:t>
            </a:r>
          </a:p>
        </p:txBody>
      </p:sp>
      <p:grpSp>
        <p:nvGrpSpPr>
          <p:cNvPr id="6" name="Group 5">
            <a:extLst>
              <a:ext uri="{FF2B5EF4-FFF2-40B4-BE49-F238E27FC236}">
                <a16:creationId xmlns:a16="http://schemas.microsoft.com/office/drawing/2014/main" id="{CAEC0AF4-7CD3-C204-AE39-688D275F63F0}"/>
              </a:ext>
            </a:extLst>
          </p:cNvPr>
          <p:cNvGrpSpPr/>
          <p:nvPr/>
        </p:nvGrpSpPr>
        <p:grpSpPr>
          <a:xfrm>
            <a:off x="1061527" y="2351939"/>
            <a:ext cx="5034473" cy="3724458"/>
            <a:chOff x="2569292" y="2095499"/>
            <a:chExt cx="4170445" cy="2735799"/>
          </a:xfrm>
        </p:grpSpPr>
        <p:sp>
          <p:nvSpPr>
            <p:cNvPr id="7" name="Line 22">
              <a:extLst>
                <a:ext uri="{FF2B5EF4-FFF2-40B4-BE49-F238E27FC236}">
                  <a16:creationId xmlns:a16="http://schemas.microsoft.com/office/drawing/2014/main" id="{589E1EDC-2578-5B71-5F5A-F26AEEEB1F09}"/>
                </a:ext>
              </a:extLst>
            </p:cNvPr>
            <p:cNvSpPr>
              <a:spLocks noChangeShapeType="1"/>
            </p:cNvSpPr>
            <p:nvPr/>
          </p:nvSpPr>
          <p:spPr bwMode="auto">
            <a:xfrm flipV="1">
              <a:off x="3027250" y="2095499"/>
              <a:ext cx="0" cy="2635227"/>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8" name="Line 21">
              <a:extLst>
                <a:ext uri="{FF2B5EF4-FFF2-40B4-BE49-F238E27FC236}">
                  <a16:creationId xmlns:a16="http://schemas.microsoft.com/office/drawing/2014/main" id="{91EB1801-4375-7B26-580B-FEB72506FF8D}"/>
                </a:ext>
              </a:extLst>
            </p:cNvPr>
            <p:cNvSpPr>
              <a:spLocks noChangeShapeType="1"/>
            </p:cNvSpPr>
            <p:nvPr/>
          </p:nvSpPr>
          <p:spPr bwMode="auto">
            <a:xfrm>
              <a:off x="2812848" y="4571170"/>
              <a:ext cx="3877418" cy="0"/>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D003D2-91C5-17F7-6263-9B09F9D38F77}"/>
                    </a:ext>
                  </a:extLst>
                </p:cNvPr>
                <p:cNvSpPr txBox="1"/>
                <p:nvPr/>
              </p:nvSpPr>
              <p:spPr>
                <a:xfrm>
                  <a:off x="2618312" y="2095499"/>
                  <a:ext cx="389072" cy="406939"/>
                </a:xfrm>
                <a:prstGeom prst="rect">
                  <a:avLst/>
                </a:prstGeom>
                <a:noFill/>
              </p:spPr>
              <p:txBody>
                <a:bodyPr wrap="none" lIns="0" tIns="0" rIns="0" bIns="0" rtlCol="0">
                  <a:spAutoFit/>
                </a:bodyPr>
                <a:lstStyle/>
                <a:p>
                  <a:pPr algn="ctr"/>
                  <a14:m>
                    <m:oMath xmlns:m="http://schemas.openxmlformats.org/officeDocument/2006/math">
                      <m:r>
                        <a:rPr lang="en-US" b="0" i="1" smtClean="0">
                          <a:latin typeface="Cambria Math" panose="02040503050406030204" pitchFamily="18" charset="0"/>
                        </a:rPr>
                        <m:t>𝐶</m:t>
                      </m:r>
                    </m:oMath>
                  </a14:m>
                  <a:r>
                    <a:rPr lang="en-US" dirty="0"/>
                    <a:t> </a:t>
                  </a:r>
                </a:p>
                <a:p>
                  <a:pPr algn="ctr"/>
                  <a:r>
                    <a:rPr lang="en-US" dirty="0"/>
                    <a:t>($/h)</a:t>
                  </a:r>
                </a:p>
              </p:txBody>
            </p:sp>
          </mc:Choice>
          <mc:Fallback xmlns="">
            <p:sp>
              <p:nvSpPr>
                <p:cNvPr id="9" name="TextBox 8">
                  <a:extLst>
                    <a:ext uri="{FF2B5EF4-FFF2-40B4-BE49-F238E27FC236}">
                      <a16:creationId xmlns:a16="http://schemas.microsoft.com/office/drawing/2014/main" id="{8DD003D2-91C5-17F7-6263-9B09F9D38F77}"/>
                    </a:ext>
                  </a:extLst>
                </p:cNvPr>
                <p:cNvSpPr txBox="1">
                  <a:spLocks noRot="1" noChangeAspect="1" noMove="1" noResize="1" noEditPoints="1" noAdjustHandles="1" noChangeArrowheads="1" noChangeShapeType="1" noTextEdit="1"/>
                </p:cNvSpPr>
                <p:nvPr/>
              </p:nvSpPr>
              <p:spPr>
                <a:xfrm>
                  <a:off x="2618312" y="2095499"/>
                  <a:ext cx="389072" cy="406939"/>
                </a:xfrm>
                <a:prstGeom prst="rect">
                  <a:avLst/>
                </a:prstGeom>
                <a:blipFill>
                  <a:blip r:embed="rId2"/>
                  <a:stretch>
                    <a:fillRect l="-28947" r="-28947"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C172CBB-6773-1C78-5F52-1FF919CF3D65}"/>
                    </a:ext>
                  </a:extLst>
                </p:cNvPr>
                <p:cNvSpPr txBox="1"/>
                <p:nvPr/>
              </p:nvSpPr>
              <p:spPr>
                <a:xfrm>
                  <a:off x="6018479" y="4621281"/>
                  <a:ext cx="721258" cy="2034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𝑀𝑊</m:t>
                        </m:r>
                        <m:r>
                          <a:rPr lang="en-US"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3C172CBB-6773-1C78-5F52-1FF919CF3D65}"/>
                    </a:ext>
                  </a:extLst>
                </p:cNvPr>
                <p:cNvSpPr txBox="1">
                  <a:spLocks noRot="1" noChangeAspect="1" noMove="1" noResize="1" noEditPoints="1" noAdjustHandles="1" noChangeArrowheads="1" noChangeShapeType="1" noTextEdit="1"/>
                </p:cNvSpPr>
                <p:nvPr/>
              </p:nvSpPr>
              <p:spPr>
                <a:xfrm>
                  <a:off x="6018479" y="4621281"/>
                  <a:ext cx="721258" cy="203469"/>
                </a:xfrm>
                <a:prstGeom prst="rect">
                  <a:avLst/>
                </a:prstGeom>
                <a:blipFill>
                  <a:blip r:embed="rId3"/>
                  <a:stretch>
                    <a:fillRect l="-5714" t="-9091" r="-8571" b="-40909"/>
                  </a:stretch>
                </a:blipFill>
              </p:spPr>
              <p:txBody>
                <a:bodyPr/>
                <a:lstStyle/>
                <a:p>
                  <a:r>
                    <a:rPr lang="en-US">
                      <a:noFill/>
                    </a:rPr>
                    <a:t> </a:t>
                  </a:r>
                </a:p>
              </p:txBody>
            </p:sp>
          </mc:Fallback>
        </mc:AlternateContent>
        <p:sp>
          <p:nvSpPr>
            <p:cNvPr id="11" name="Line 8">
              <a:extLst>
                <a:ext uri="{FF2B5EF4-FFF2-40B4-BE49-F238E27FC236}">
                  <a16:creationId xmlns:a16="http://schemas.microsoft.com/office/drawing/2014/main" id="{DC1D1ADD-6F18-E0CC-9884-3FFA27EC20CD}"/>
                </a:ext>
              </a:extLst>
            </p:cNvPr>
            <p:cNvSpPr>
              <a:spLocks noChangeShapeType="1"/>
            </p:cNvSpPr>
            <p:nvPr/>
          </p:nvSpPr>
          <p:spPr bwMode="auto">
            <a:xfrm rot="16200000" flipH="1" flipV="1">
              <a:off x="4794433" y="3749791"/>
              <a:ext cx="1669591" cy="1"/>
            </a:xfrm>
            <a:prstGeom prst="line">
              <a:avLst/>
            </a:prstGeom>
            <a:noFill/>
            <a:ln w="19050">
              <a:solidFill>
                <a:srgbClr val="000000"/>
              </a:solidFill>
              <a:prstDash val="sysDash"/>
              <a:round/>
              <a:headEnd/>
              <a:tailEnd/>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B6326E6-22B2-7C73-2B10-7429D4430BAB}"/>
                    </a:ext>
                  </a:extLst>
                </p:cNvPr>
                <p:cNvSpPr txBox="1"/>
                <p:nvPr/>
              </p:nvSpPr>
              <p:spPr>
                <a:xfrm>
                  <a:off x="5408317" y="4621281"/>
                  <a:ext cx="478413" cy="2034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𝑚𝑎𝑥</m:t>
                            </m:r>
                          </m:sup>
                        </m:sSup>
                      </m:oMath>
                    </m:oMathPara>
                  </a14:m>
                  <a:endParaRPr lang="en-US" dirty="0"/>
                </a:p>
              </p:txBody>
            </p:sp>
          </mc:Choice>
          <mc:Fallback xmlns="">
            <p:sp>
              <p:nvSpPr>
                <p:cNvPr id="12" name="TextBox 11">
                  <a:extLst>
                    <a:ext uri="{FF2B5EF4-FFF2-40B4-BE49-F238E27FC236}">
                      <a16:creationId xmlns:a16="http://schemas.microsoft.com/office/drawing/2014/main" id="{7B6326E6-22B2-7C73-2B10-7429D4430BAB}"/>
                    </a:ext>
                  </a:extLst>
                </p:cNvPr>
                <p:cNvSpPr txBox="1">
                  <a:spLocks noRot="1" noChangeAspect="1" noMove="1" noResize="1" noEditPoints="1" noAdjustHandles="1" noChangeArrowheads="1" noChangeShapeType="1" noTextEdit="1"/>
                </p:cNvSpPr>
                <p:nvPr/>
              </p:nvSpPr>
              <p:spPr>
                <a:xfrm>
                  <a:off x="5408317" y="4621281"/>
                  <a:ext cx="478413" cy="203469"/>
                </a:xfrm>
                <a:prstGeom prst="rect">
                  <a:avLst/>
                </a:prstGeom>
                <a:blipFill>
                  <a:blip r:embed="rId4"/>
                  <a:stretch>
                    <a:fillRect l="-8696" r="-2174"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ADC56DE-6E72-F7A3-C3C6-B6C09D772D43}"/>
                    </a:ext>
                  </a:extLst>
                </p:cNvPr>
                <p:cNvSpPr txBox="1"/>
                <p:nvPr/>
              </p:nvSpPr>
              <p:spPr>
                <a:xfrm>
                  <a:off x="3471506" y="4621281"/>
                  <a:ext cx="446543" cy="2100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𝑚𝑖𝑛</m:t>
                            </m:r>
                          </m:sup>
                        </m:sSup>
                      </m:oMath>
                    </m:oMathPara>
                  </a14:m>
                  <a:endParaRPr lang="en-US" dirty="0"/>
                </a:p>
              </p:txBody>
            </p:sp>
          </mc:Choice>
          <mc:Fallback xmlns="">
            <p:sp>
              <p:nvSpPr>
                <p:cNvPr id="13" name="TextBox 12">
                  <a:extLst>
                    <a:ext uri="{FF2B5EF4-FFF2-40B4-BE49-F238E27FC236}">
                      <a16:creationId xmlns:a16="http://schemas.microsoft.com/office/drawing/2014/main" id="{9ADC56DE-6E72-F7A3-C3C6-B6C09D772D43}"/>
                    </a:ext>
                  </a:extLst>
                </p:cNvPr>
                <p:cNvSpPr txBox="1">
                  <a:spLocks noRot="1" noChangeAspect="1" noMove="1" noResize="1" noEditPoints="1" noAdjustHandles="1" noChangeArrowheads="1" noChangeShapeType="1" noTextEdit="1"/>
                </p:cNvSpPr>
                <p:nvPr/>
              </p:nvSpPr>
              <p:spPr>
                <a:xfrm>
                  <a:off x="3471506" y="4621281"/>
                  <a:ext cx="446543" cy="210017"/>
                </a:xfrm>
                <a:prstGeom prst="rect">
                  <a:avLst/>
                </a:prstGeom>
                <a:blipFill>
                  <a:blip r:embed="rId5"/>
                  <a:stretch>
                    <a:fillRect l="-9302" r="-4651" b="-8696"/>
                  </a:stretch>
                </a:blipFill>
              </p:spPr>
              <p:txBody>
                <a:bodyPr/>
                <a:lstStyle/>
                <a:p>
                  <a:r>
                    <a:rPr lang="en-US">
                      <a:noFill/>
                    </a:rPr>
                    <a:t> </a:t>
                  </a:r>
                </a:p>
              </p:txBody>
            </p:sp>
          </mc:Fallback>
        </mc:AlternateContent>
        <p:sp>
          <p:nvSpPr>
            <p:cNvPr id="14" name="Line 8">
              <a:extLst>
                <a:ext uri="{FF2B5EF4-FFF2-40B4-BE49-F238E27FC236}">
                  <a16:creationId xmlns:a16="http://schemas.microsoft.com/office/drawing/2014/main" id="{8D2F391D-8A0A-D9DD-2953-16B2DAC61D9C}"/>
                </a:ext>
              </a:extLst>
            </p:cNvPr>
            <p:cNvSpPr>
              <a:spLocks noChangeShapeType="1"/>
            </p:cNvSpPr>
            <p:nvPr/>
          </p:nvSpPr>
          <p:spPr bwMode="auto">
            <a:xfrm rot="16200000" flipH="1">
              <a:off x="3432605" y="4335101"/>
              <a:ext cx="472136" cy="1"/>
            </a:xfrm>
            <a:prstGeom prst="line">
              <a:avLst/>
            </a:prstGeom>
            <a:noFill/>
            <a:ln w="19050">
              <a:solidFill>
                <a:srgbClr val="000000"/>
              </a:solidFill>
              <a:prstDash val="sysDash"/>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8">
              <a:extLst>
                <a:ext uri="{FF2B5EF4-FFF2-40B4-BE49-F238E27FC236}">
                  <a16:creationId xmlns:a16="http://schemas.microsoft.com/office/drawing/2014/main" id="{85F17A19-BBF3-0D66-C685-CA1CCF5560DC}"/>
                </a:ext>
              </a:extLst>
            </p:cNvPr>
            <p:cNvSpPr>
              <a:spLocks noChangeShapeType="1"/>
            </p:cNvSpPr>
            <p:nvPr/>
          </p:nvSpPr>
          <p:spPr bwMode="auto">
            <a:xfrm rot="16200000" flipH="1" flipV="1">
              <a:off x="3230560" y="3895607"/>
              <a:ext cx="230035" cy="636674"/>
            </a:xfrm>
            <a:prstGeom prst="line">
              <a:avLst/>
            </a:prstGeom>
            <a:noFill/>
            <a:ln w="190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DC939FC-9C59-79FB-1508-FA7356573CBA}"/>
                    </a:ext>
                  </a:extLst>
                </p:cNvPr>
                <p:cNvSpPr txBox="1"/>
                <p:nvPr/>
              </p:nvSpPr>
              <p:spPr>
                <a:xfrm>
                  <a:off x="2717409" y="4222523"/>
                  <a:ext cx="321350" cy="2070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𝑛𝑙</m:t>
                            </m:r>
                          </m:sup>
                        </m:sSup>
                      </m:oMath>
                    </m:oMathPara>
                  </a14:m>
                  <a:endParaRPr lang="en-US" dirty="0"/>
                </a:p>
              </p:txBody>
            </p:sp>
          </mc:Choice>
          <mc:Fallback xmlns="">
            <p:sp>
              <p:nvSpPr>
                <p:cNvPr id="16" name="TextBox 15">
                  <a:extLst>
                    <a:ext uri="{FF2B5EF4-FFF2-40B4-BE49-F238E27FC236}">
                      <a16:creationId xmlns:a16="http://schemas.microsoft.com/office/drawing/2014/main" id="{DDC939FC-9C59-79FB-1508-FA7356573CBA}"/>
                    </a:ext>
                  </a:extLst>
                </p:cNvPr>
                <p:cNvSpPr txBox="1">
                  <a:spLocks noRot="1" noChangeAspect="1" noMove="1" noResize="1" noEditPoints="1" noAdjustHandles="1" noChangeArrowheads="1" noChangeShapeType="1" noTextEdit="1"/>
                </p:cNvSpPr>
                <p:nvPr/>
              </p:nvSpPr>
              <p:spPr>
                <a:xfrm>
                  <a:off x="2717409" y="4222523"/>
                  <a:ext cx="321350" cy="207097"/>
                </a:xfrm>
                <a:prstGeom prst="rect">
                  <a:avLst/>
                </a:prstGeom>
                <a:blipFill>
                  <a:blip r:embed="rId6"/>
                  <a:stretch>
                    <a:fillRect l="-12500" t="-4348" r="-3125" b="-4348"/>
                  </a:stretch>
                </a:blipFill>
              </p:spPr>
              <p:txBody>
                <a:bodyPr/>
                <a:lstStyle/>
                <a:p>
                  <a:r>
                    <a:rPr lang="en-US">
                      <a:noFill/>
                    </a:rPr>
                    <a:t> </a:t>
                  </a:r>
                </a:p>
              </p:txBody>
            </p:sp>
          </mc:Fallback>
        </mc:AlternateContent>
        <p:sp>
          <p:nvSpPr>
            <p:cNvPr id="17" name="Line 8">
              <a:extLst>
                <a:ext uri="{FF2B5EF4-FFF2-40B4-BE49-F238E27FC236}">
                  <a16:creationId xmlns:a16="http://schemas.microsoft.com/office/drawing/2014/main" id="{9BE868D9-DED7-35EE-1E55-0A5E2D96EB7A}"/>
                </a:ext>
              </a:extLst>
            </p:cNvPr>
            <p:cNvSpPr>
              <a:spLocks noChangeShapeType="1"/>
            </p:cNvSpPr>
            <p:nvPr/>
          </p:nvSpPr>
          <p:spPr bwMode="auto">
            <a:xfrm rot="16200000" flipH="1" flipV="1">
              <a:off x="3874781" y="3665572"/>
              <a:ext cx="230035" cy="636674"/>
            </a:xfrm>
            <a:prstGeom prst="line">
              <a:avLst/>
            </a:prstGeom>
            <a:noFill/>
            <a:ln w="28575">
              <a:solidFill>
                <a:srgbClr val="00B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A67DF835-EEE2-21E9-3547-BF6268C0B4FD}"/>
                </a:ext>
              </a:extLst>
            </p:cNvPr>
            <p:cNvSpPr>
              <a:spLocks noChangeShapeType="1"/>
            </p:cNvSpPr>
            <p:nvPr/>
          </p:nvSpPr>
          <p:spPr bwMode="auto">
            <a:xfrm rot="16200000" flipH="1" flipV="1">
              <a:off x="4473770" y="3358036"/>
              <a:ext cx="349594" cy="672119"/>
            </a:xfrm>
            <a:prstGeom prst="line">
              <a:avLst/>
            </a:prstGeom>
            <a:noFill/>
            <a:ln w="28575">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8">
              <a:extLst>
                <a:ext uri="{FF2B5EF4-FFF2-40B4-BE49-F238E27FC236}">
                  <a16:creationId xmlns:a16="http://schemas.microsoft.com/office/drawing/2014/main" id="{3B274ADF-43DB-BF29-8D9F-8F07970032A4}"/>
                </a:ext>
              </a:extLst>
            </p:cNvPr>
            <p:cNvSpPr>
              <a:spLocks noChangeShapeType="1"/>
            </p:cNvSpPr>
            <p:nvPr/>
          </p:nvSpPr>
          <p:spPr bwMode="auto">
            <a:xfrm rot="16200000" flipH="1" flipV="1">
              <a:off x="5006363" y="2896435"/>
              <a:ext cx="604302" cy="6414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8">
              <a:extLst>
                <a:ext uri="{FF2B5EF4-FFF2-40B4-BE49-F238E27FC236}">
                  <a16:creationId xmlns:a16="http://schemas.microsoft.com/office/drawing/2014/main" id="{95F73B02-B4DA-29EC-E6F6-C3568D3253CF}"/>
                </a:ext>
              </a:extLst>
            </p:cNvPr>
            <p:cNvSpPr>
              <a:spLocks noChangeShapeType="1"/>
            </p:cNvSpPr>
            <p:nvPr/>
          </p:nvSpPr>
          <p:spPr bwMode="auto">
            <a:xfrm rot="16200000" flipH="1">
              <a:off x="3964492" y="4223049"/>
              <a:ext cx="696032" cy="2"/>
            </a:xfrm>
            <a:prstGeom prst="line">
              <a:avLst/>
            </a:prstGeom>
            <a:noFill/>
            <a:ln w="19050">
              <a:solidFill>
                <a:srgbClr val="000000"/>
              </a:solidFill>
              <a:prstDash val="sysDash"/>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8">
              <a:extLst>
                <a:ext uri="{FF2B5EF4-FFF2-40B4-BE49-F238E27FC236}">
                  <a16:creationId xmlns:a16="http://schemas.microsoft.com/office/drawing/2014/main" id="{F3E5B201-2E41-562E-A8CA-23F0C362308E}"/>
                </a:ext>
              </a:extLst>
            </p:cNvPr>
            <p:cNvSpPr>
              <a:spLocks noChangeShapeType="1"/>
            </p:cNvSpPr>
            <p:nvPr/>
          </p:nvSpPr>
          <p:spPr bwMode="auto">
            <a:xfrm rot="16200000" flipH="1" flipV="1">
              <a:off x="4455155" y="4051942"/>
              <a:ext cx="1065289" cy="0"/>
            </a:xfrm>
            <a:prstGeom prst="line">
              <a:avLst/>
            </a:prstGeom>
            <a:noFill/>
            <a:ln w="19050">
              <a:solidFill>
                <a:srgbClr val="000000"/>
              </a:solidFill>
              <a:prstDash val="sysDash"/>
              <a:round/>
              <a:headEnd/>
              <a:tailEnd/>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1BA6BC0-1DD8-0E23-8BC6-68EBA1B0930A}"/>
                    </a:ext>
                  </a:extLst>
                </p:cNvPr>
                <p:cNvSpPr txBox="1"/>
                <p:nvPr/>
              </p:nvSpPr>
              <p:spPr>
                <a:xfrm>
                  <a:off x="4211110" y="4621281"/>
                  <a:ext cx="217031" cy="203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1</m:t>
                            </m:r>
                          </m:sub>
                        </m:sSub>
                      </m:oMath>
                    </m:oMathPara>
                  </a14:m>
                  <a:endParaRPr lang="en-US" dirty="0"/>
                </a:p>
              </p:txBody>
            </p:sp>
          </mc:Choice>
          <mc:Fallback xmlns="">
            <p:sp>
              <p:nvSpPr>
                <p:cNvPr id="22" name="TextBox 21">
                  <a:extLst>
                    <a:ext uri="{FF2B5EF4-FFF2-40B4-BE49-F238E27FC236}">
                      <a16:creationId xmlns:a16="http://schemas.microsoft.com/office/drawing/2014/main" id="{C1BA6BC0-1DD8-0E23-8BC6-68EBA1B0930A}"/>
                    </a:ext>
                  </a:extLst>
                </p:cNvPr>
                <p:cNvSpPr txBox="1">
                  <a:spLocks noRot="1" noChangeAspect="1" noMove="1" noResize="1" noEditPoints="1" noAdjustHandles="1" noChangeArrowheads="1" noChangeShapeType="1" noTextEdit="1"/>
                </p:cNvSpPr>
                <p:nvPr/>
              </p:nvSpPr>
              <p:spPr>
                <a:xfrm>
                  <a:off x="4211110" y="4621281"/>
                  <a:ext cx="217031" cy="203470"/>
                </a:xfrm>
                <a:prstGeom prst="rect">
                  <a:avLst/>
                </a:prstGeom>
                <a:blipFill>
                  <a:blip r:embed="rId7"/>
                  <a:stretch>
                    <a:fillRect l="-9091" r="-4545" b="-13636"/>
                  </a:stretch>
                </a:blipFill>
              </p:spPr>
              <p:txBody>
                <a:bodyPr/>
                <a:lstStyle/>
                <a:p>
                  <a:r>
                    <a:rPr lang="en-US">
                      <a:noFill/>
                    </a:rPr>
                    <a:t> </a:t>
                  </a:r>
                </a:p>
              </p:txBody>
            </p:sp>
          </mc:Fallback>
        </mc:AlternateContent>
        <p:sp>
          <p:nvSpPr>
            <p:cNvPr id="23" name="Line 8">
              <a:extLst>
                <a:ext uri="{FF2B5EF4-FFF2-40B4-BE49-F238E27FC236}">
                  <a16:creationId xmlns:a16="http://schemas.microsoft.com/office/drawing/2014/main" id="{1C8EE73A-7B1F-FE1E-A0BD-9B1A26D3043E}"/>
                </a:ext>
              </a:extLst>
            </p:cNvPr>
            <p:cNvSpPr>
              <a:spLocks noChangeShapeType="1"/>
            </p:cNvSpPr>
            <p:nvPr/>
          </p:nvSpPr>
          <p:spPr bwMode="auto">
            <a:xfrm rot="16200000" flipH="1" flipV="1">
              <a:off x="4004924" y="2537181"/>
              <a:ext cx="3744" cy="1959664"/>
            </a:xfrm>
            <a:prstGeom prst="line">
              <a:avLst/>
            </a:prstGeom>
            <a:noFill/>
            <a:ln w="190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0636680-C625-3F46-C511-1E0D955E9D59}"/>
                    </a:ext>
                  </a:extLst>
                </p:cNvPr>
                <p:cNvSpPr txBox="1"/>
                <p:nvPr/>
              </p:nvSpPr>
              <p:spPr>
                <a:xfrm>
                  <a:off x="2719333" y="3754700"/>
                  <a:ext cx="319862" cy="203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1</m:t>
                                </m:r>
                              </m:sub>
                            </m:sSub>
                          </m:sup>
                        </m:sSup>
                      </m:oMath>
                    </m:oMathPara>
                  </a14:m>
                  <a:endParaRPr lang="en-US" dirty="0"/>
                </a:p>
              </p:txBody>
            </p:sp>
          </mc:Choice>
          <mc:Fallback xmlns="">
            <p:sp>
              <p:nvSpPr>
                <p:cNvPr id="24" name="TextBox 23">
                  <a:extLst>
                    <a:ext uri="{FF2B5EF4-FFF2-40B4-BE49-F238E27FC236}">
                      <a16:creationId xmlns:a16="http://schemas.microsoft.com/office/drawing/2014/main" id="{90636680-C625-3F46-C511-1E0D955E9D59}"/>
                    </a:ext>
                  </a:extLst>
                </p:cNvPr>
                <p:cNvSpPr txBox="1">
                  <a:spLocks noRot="1" noChangeAspect="1" noMove="1" noResize="1" noEditPoints="1" noAdjustHandles="1" noChangeArrowheads="1" noChangeShapeType="1" noTextEdit="1"/>
                </p:cNvSpPr>
                <p:nvPr/>
              </p:nvSpPr>
              <p:spPr>
                <a:xfrm>
                  <a:off x="2719333" y="3754700"/>
                  <a:ext cx="319862" cy="203470"/>
                </a:xfrm>
                <a:prstGeom prst="rect">
                  <a:avLst/>
                </a:prstGeom>
                <a:blipFill>
                  <a:blip r:embed="rId8"/>
                  <a:stretch>
                    <a:fillRect l="-125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F26DC48-0E2D-C7A9-3548-B1A0EA998DC0}"/>
                    </a:ext>
                  </a:extLst>
                </p:cNvPr>
                <p:cNvSpPr txBox="1"/>
                <p:nvPr/>
              </p:nvSpPr>
              <p:spPr>
                <a:xfrm>
                  <a:off x="2719333" y="3413567"/>
                  <a:ext cx="319862" cy="203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2</m:t>
                                </m:r>
                              </m:sub>
                            </m:sSub>
                          </m:sup>
                        </m:sSup>
                      </m:oMath>
                    </m:oMathPara>
                  </a14:m>
                  <a:endParaRPr lang="en-US" dirty="0"/>
                </a:p>
              </p:txBody>
            </p:sp>
          </mc:Choice>
          <mc:Fallback xmlns="">
            <p:sp>
              <p:nvSpPr>
                <p:cNvPr id="25" name="TextBox 24">
                  <a:extLst>
                    <a:ext uri="{FF2B5EF4-FFF2-40B4-BE49-F238E27FC236}">
                      <a16:creationId xmlns:a16="http://schemas.microsoft.com/office/drawing/2014/main" id="{DF26DC48-0E2D-C7A9-3548-B1A0EA998DC0}"/>
                    </a:ext>
                  </a:extLst>
                </p:cNvPr>
                <p:cNvSpPr txBox="1">
                  <a:spLocks noRot="1" noChangeAspect="1" noMove="1" noResize="1" noEditPoints="1" noAdjustHandles="1" noChangeArrowheads="1" noChangeShapeType="1" noTextEdit="1"/>
                </p:cNvSpPr>
                <p:nvPr/>
              </p:nvSpPr>
              <p:spPr>
                <a:xfrm>
                  <a:off x="2719333" y="3413567"/>
                  <a:ext cx="319862" cy="203470"/>
                </a:xfrm>
                <a:prstGeom prst="rect">
                  <a:avLst/>
                </a:prstGeom>
                <a:blipFill>
                  <a:blip r:embed="rId9"/>
                  <a:stretch>
                    <a:fillRect l="-12500" b="-4348"/>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DF09A4AA-9392-2697-2311-2518645B4BD1}"/>
                </a:ext>
              </a:extLst>
            </p:cNvPr>
            <p:cNvGrpSpPr/>
            <p:nvPr/>
          </p:nvGrpSpPr>
          <p:grpSpPr>
            <a:xfrm>
              <a:off x="3811355" y="3959802"/>
              <a:ext cx="256145" cy="92989"/>
              <a:chOff x="3708773" y="3992875"/>
              <a:chExt cx="256145" cy="92989"/>
            </a:xfrm>
          </p:grpSpPr>
          <p:sp>
            <p:nvSpPr>
              <p:cNvPr id="42" name="Line 8">
                <a:extLst>
                  <a:ext uri="{FF2B5EF4-FFF2-40B4-BE49-F238E27FC236}">
                    <a16:creationId xmlns:a16="http://schemas.microsoft.com/office/drawing/2014/main" id="{D17DC736-7D6B-300F-2393-F5B18D081EC1}"/>
                  </a:ext>
                </a:extLst>
              </p:cNvPr>
              <p:cNvSpPr>
                <a:spLocks noChangeShapeType="1"/>
              </p:cNvSpPr>
              <p:nvPr/>
            </p:nvSpPr>
            <p:spPr bwMode="auto">
              <a:xfrm rot="16200000" flipH="1" flipV="1">
                <a:off x="3833359" y="3958499"/>
                <a:ext cx="2779" cy="251951"/>
              </a:xfrm>
              <a:prstGeom prst="line">
                <a:avLst/>
              </a:prstGeom>
              <a:no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8">
                <a:extLst>
                  <a:ext uri="{FF2B5EF4-FFF2-40B4-BE49-F238E27FC236}">
                    <a16:creationId xmlns:a16="http://schemas.microsoft.com/office/drawing/2014/main" id="{A70CDB06-1B5B-C827-05E8-BBD43934C73F}"/>
                  </a:ext>
                </a:extLst>
              </p:cNvPr>
              <p:cNvSpPr>
                <a:spLocks noChangeShapeType="1"/>
              </p:cNvSpPr>
              <p:nvPr/>
            </p:nvSpPr>
            <p:spPr bwMode="auto">
              <a:xfrm rot="16200000">
                <a:off x="3919813" y="4037980"/>
                <a:ext cx="90209" cy="0"/>
              </a:xfrm>
              <a:prstGeom prst="line">
                <a:avLst/>
              </a:prstGeom>
              <a:no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4CA22EC-4BB8-23CC-72C0-1E01AA8D1373}"/>
                    </a:ext>
                  </a:extLst>
                </p:cNvPr>
                <p:cNvSpPr txBox="1"/>
                <p:nvPr/>
              </p:nvSpPr>
              <p:spPr>
                <a:xfrm>
                  <a:off x="4885260" y="4621281"/>
                  <a:ext cx="221439" cy="203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A4CA22EC-4BB8-23CC-72C0-1E01AA8D1373}"/>
                    </a:ext>
                  </a:extLst>
                </p:cNvPr>
                <p:cNvSpPr txBox="1">
                  <a:spLocks noRot="1" noChangeAspect="1" noMove="1" noResize="1" noEditPoints="1" noAdjustHandles="1" noChangeArrowheads="1" noChangeShapeType="1" noTextEdit="1"/>
                </p:cNvSpPr>
                <p:nvPr/>
              </p:nvSpPr>
              <p:spPr>
                <a:xfrm>
                  <a:off x="4885260" y="4621281"/>
                  <a:ext cx="221439" cy="203470"/>
                </a:xfrm>
                <a:prstGeom prst="rect">
                  <a:avLst/>
                </a:prstGeom>
                <a:blipFill>
                  <a:blip r:embed="rId10"/>
                  <a:stretch>
                    <a:fillRect l="-13636" r="-4545" b="-13636"/>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C9381F83-0A33-9AB2-D041-74A82F10E999}"/>
                </a:ext>
              </a:extLst>
            </p:cNvPr>
            <p:cNvGrpSpPr/>
            <p:nvPr/>
          </p:nvGrpSpPr>
          <p:grpSpPr>
            <a:xfrm>
              <a:off x="4440118" y="3674394"/>
              <a:ext cx="251951" cy="129975"/>
              <a:chOff x="3708773" y="3955889"/>
              <a:chExt cx="251951" cy="129975"/>
            </a:xfrm>
          </p:grpSpPr>
          <p:sp>
            <p:nvSpPr>
              <p:cNvPr id="40" name="Line 8">
                <a:extLst>
                  <a:ext uri="{FF2B5EF4-FFF2-40B4-BE49-F238E27FC236}">
                    <a16:creationId xmlns:a16="http://schemas.microsoft.com/office/drawing/2014/main" id="{5182C0C3-6F12-C693-7C65-287E15C6F507}"/>
                  </a:ext>
                </a:extLst>
              </p:cNvPr>
              <p:cNvSpPr>
                <a:spLocks noChangeShapeType="1"/>
              </p:cNvSpPr>
              <p:nvPr/>
            </p:nvSpPr>
            <p:spPr bwMode="auto">
              <a:xfrm rot="16200000" flipH="1" flipV="1">
                <a:off x="3833359" y="3958499"/>
                <a:ext cx="2779" cy="251951"/>
              </a:xfrm>
              <a:prstGeom prst="line">
                <a:avLst/>
              </a:prstGeom>
              <a:no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8">
                <a:extLst>
                  <a:ext uri="{FF2B5EF4-FFF2-40B4-BE49-F238E27FC236}">
                    <a16:creationId xmlns:a16="http://schemas.microsoft.com/office/drawing/2014/main" id="{7DC65CB4-B862-6502-D9E6-A64607A758EF}"/>
                  </a:ext>
                </a:extLst>
              </p:cNvPr>
              <p:cNvSpPr>
                <a:spLocks noChangeShapeType="1"/>
              </p:cNvSpPr>
              <p:nvPr/>
            </p:nvSpPr>
            <p:spPr bwMode="auto">
              <a:xfrm rot="16200000" flipV="1">
                <a:off x="3897126" y="4019487"/>
                <a:ext cx="127196" cy="0"/>
              </a:xfrm>
              <a:prstGeom prst="line">
                <a:avLst/>
              </a:prstGeom>
              <a:no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a:extLst>
                <a:ext uri="{FF2B5EF4-FFF2-40B4-BE49-F238E27FC236}">
                  <a16:creationId xmlns:a16="http://schemas.microsoft.com/office/drawing/2014/main" id="{9D23105F-8D11-4284-272F-75036938D86E}"/>
                </a:ext>
              </a:extLst>
            </p:cNvPr>
            <p:cNvGrpSpPr/>
            <p:nvPr/>
          </p:nvGrpSpPr>
          <p:grpSpPr>
            <a:xfrm>
              <a:off x="5103900" y="3173722"/>
              <a:ext cx="251951" cy="234456"/>
              <a:chOff x="3708773" y="3851408"/>
              <a:chExt cx="251951" cy="234456"/>
            </a:xfrm>
          </p:grpSpPr>
          <p:sp>
            <p:nvSpPr>
              <p:cNvPr id="38" name="Line 8">
                <a:extLst>
                  <a:ext uri="{FF2B5EF4-FFF2-40B4-BE49-F238E27FC236}">
                    <a16:creationId xmlns:a16="http://schemas.microsoft.com/office/drawing/2014/main" id="{9A5A98F8-D69D-60B9-E5ED-C7EB0F8FA4C6}"/>
                  </a:ext>
                </a:extLst>
              </p:cNvPr>
              <p:cNvSpPr>
                <a:spLocks noChangeShapeType="1"/>
              </p:cNvSpPr>
              <p:nvPr/>
            </p:nvSpPr>
            <p:spPr bwMode="auto">
              <a:xfrm rot="16200000" flipH="1" flipV="1">
                <a:off x="3833359" y="3958499"/>
                <a:ext cx="2779" cy="251951"/>
              </a:xfrm>
              <a:prstGeom prst="line">
                <a:avLst/>
              </a:prstGeom>
              <a:no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8">
                <a:extLst>
                  <a:ext uri="{FF2B5EF4-FFF2-40B4-BE49-F238E27FC236}">
                    <a16:creationId xmlns:a16="http://schemas.microsoft.com/office/drawing/2014/main" id="{2B6D6DC4-4B39-282F-33FC-E969A34557F2}"/>
                  </a:ext>
                </a:extLst>
              </p:cNvPr>
              <p:cNvSpPr>
                <a:spLocks noChangeShapeType="1"/>
              </p:cNvSpPr>
              <p:nvPr/>
            </p:nvSpPr>
            <p:spPr bwMode="auto">
              <a:xfrm rot="16200000" flipV="1">
                <a:off x="3843496" y="3968636"/>
                <a:ext cx="234456" cy="0"/>
              </a:xfrm>
              <a:prstGeom prst="line">
                <a:avLst/>
              </a:prstGeom>
              <a:no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0" name="Line 8">
              <a:extLst>
                <a:ext uri="{FF2B5EF4-FFF2-40B4-BE49-F238E27FC236}">
                  <a16:creationId xmlns:a16="http://schemas.microsoft.com/office/drawing/2014/main" id="{28E71162-3C12-CBB7-53C2-90B91C00F36B}"/>
                </a:ext>
              </a:extLst>
            </p:cNvPr>
            <p:cNvSpPr>
              <a:spLocks noChangeShapeType="1"/>
            </p:cNvSpPr>
            <p:nvPr/>
          </p:nvSpPr>
          <p:spPr bwMode="auto">
            <a:xfrm rot="16200000" flipV="1">
              <a:off x="3668650" y="3223695"/>
              <a:ext cx="3745" cy="1280200"/>
            </a:xfrm>
            <a:prstGeom prst="line">
              <a:avLst/>
            </a:prstGeom>
            <a:noFill/>
            <a:ln w="190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8">
              <a:extLst>
                <a:ext uri="{FF2B5EF4-FFF2-40B4-BE49-F238E27FC236}">
                  <a16:creationId xmlns:a16="http://schemas.microsoft.com/office/drawing/2014/main" id="{D93CF7FD-8AC4-2870-0CC0-7BD60FAB4F09}"/>
                </a:ext>
              </a:extLst>
            </p:cNvPr>
            <p:cNvSpPr>
              <a:spLocks noChangeShapeType="1"/>
            </p:cNvSpPr>
            <p:nvPr/>
          </p:nvSpPr>
          <p:spPr bwMode="auto">
            <a:xfrm rot="16200000" flipV="1">
              <a:off x="3344793" y="3776527"/>
              <a:ext cx="0" cy="642097"/>
            </a:xfrm>
            <a:prstGeom prst="line">
              <a:avLst/>
            </a:prstGeom>
            <a:noFill/>
            <a:ln w="190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8">
              <a:extLst>
                <a:ext uri="{FF2B5EF4-FFF2-40B4-BE49-F238E27FC236}">
                  <a16:creationId xmlns:a16="http://schemas.microsoft.com/office/drawing/2014/main" id="{51A4B3A9-68D3-4416-1A46-E1FF4CAC507C}"/>
                </a:ext>
              </a:extLst>
            </p:cNvPr>
            <p:cNvSpPr>
              <a:spLocks noChangeShapeType="1"/>
            </p:cNvSpPr>
            <p:nvPr/>
          </p:nvSpPr>
          <p:spPr bwMode="auto">
            <a:xfrm rot="16200000" flipH="1" flipV="1">
              <a:off x="4326071" y="1612759"/>
              <a:ext cx="1" cy="2604655"/>
            </a:xfrm>
            <a:prstGeom prst="line">
              <a:avLst/>
            </a:prstGeom>
            <a:noFill/>
            <a:ln w="190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93C6778-713F-85EE-929A-25BBED4A027B}"/>
                    </a:ext>
                  </a:extLst>
                </p:cNvPr>
                <p:cNvSpPr txBox="1"/>
                <p:nvPr/>
              </p:nvSpPr>
              <p:spPr>
                <a:xfrm>
                  <a:off x="2597825" y="3990906"/>
                  <a:ext cx="449093" cy="2100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𝑚𝑖𝑛</m:t>
                            </m:r>
                          </m:sup>
                        </m:sSup>
                      </m:oMath>
                    </m:oMathPara>
                  </a14:m>
                  <a:endParaRPr lang="en-US" dirty="0"/>
                </a:p>
              </p:txBody>
            </p:sp>
          </mc:Choice>
          <mc:Fallback xmlns="">
            <p:sp>
              <p:nvSpPr>
                <p:cNvPr id="33" name="TextBox 32">
                  <a:extLst>
                    <a:ext uri="{FF2B5EF4-FFF2-40B4-BE49-F238E27FC236}">
                      <a16:creationId xmlns:a16="http://schemas.microsoft.com/office/drawing/2014/main" id="{C93C6778-713F-85EE-929A-25BBED4A027B}"/>
                    </a:ext>
                  </a:extLst>
                </p:cNvPr>
                <p:cNvSpPr txBox="1">
                  <a:spLocks noRot="1" noChangeAspect="1" noMove="1" noResize="1" noEditPoints="1" noAdjustHandles="1" noChangeArrowheads="1" noChangeShapeType="1" noTextEdit="1"/>
                </p:cNvSpPr>
                <p:nvPr/>
              </p:nvSpPr>
              <p:spPr>
                <a:xfrm>
                  <a:off x="2597825" y="3990906"/>
                  <a:ext cx="449093" cy="210017"/>
                </a:xfrm>
                <a:prstGeom prst="rect">
                  <a:avLst/>
                </a:prstGeom>
                <a:blipFill>
                  <a:blip r:embed="rId11"/>
                  <a:stretch>
                    <a:fillRect l="-9091" r="-227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23696A5-728C-1D81-25D4-278857E69C73}"/>
                    </a:ext>
                  </a:extLst>
                </p:cNvPr>
                <p:cNvSpPr txBox="1"/>
                <p:nvPr/>
              </p:nvSpPr>
              <p:spPr>
                <a:xfrm>
                  <a:off x="2569292" y="2810160"/>
                  <a:ext cx="480962" cy="2034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𝑚𝑎𝑥</m:t>
                            </m:r>
                          </m:sup>
                        </m:sSup>
                      </m:oMath>
                    </m:oMathPara>
                  </a14:m>
                  <a:endParaRPr lang="en-US" dirty="0"/>
                </a:p>
              </p:txBody>
            </p:sp>
          </mc:Choice>
          <mc:Fallback xmlns="">
            <p:sp>
              <p:nvSpPr>
                <p:cNvPr id="34" name="TextBox 33">
                  <a:extLst>
                    <a:ext uri="{FF2B5EF4-FFF2-40B4-BE49-F238E27FC236}">
                      <a16:creationId xmlns:a16="http://schemas.microsoft.com/office/drawing/2014/main" id="{823696A5-728C-1D81-25D4-278857E69C73}"/>
                    </a:ext>
                  </a:extLst>
                </p:cNvPr>
                <p:cNvSpPr txBox="1">
                  <a:spLocks noRot="1" noChangeAspect="1" noMove="1" noResize="1" noEditPoints="1" noAdjustHandles="1" noChangeArrowheads="1" noChangeShapeType="1" noTextEdit="1"/>
                </p:cNvSpPr>
                <p:nvPr/>
              </p:nvSpPr>
              <p:spPr>
                <a:xfrm>
                  <a:off x="2569292" y="2810160"/>
                  <a:ext cx="480962" cy="203469"/>
                </a:xfrm>
                <a:prstGeom prst="rect">
                  <a:avLst/>
                </a:prstGeom>
                <a:blipFill>
                  <a:blip r:embed="rId12"/>
                  <a:stretch>
                    <a:fillRect l="-8511"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887C024-DECB-1253-AF16-FF031C0E68CC}"/>
                    </a:ext>
                  </a:extLst>
                </p:cNvPr>
                <p:cNvSpPr txBox="1"/>
                <p:nvPr/>
              </p:nvSpPr>
              <p:spPr>
                <a:xfrm>
                  <a:off x="4084782" y="3876780"/>
                  <a:ext cx="211294" cy="2034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m:oMathPara>
                  </a14:m>
                  <a:endParaRPr lang="en-US" dirty="0"/>
                </a:p>
              </p:txBody>
            </p:sp>
          </mc:Choice>
          <mc:Fallback xmlns="">
            <p:sp>
              <p:nvSpPr>
                <p:cNvPr id="35" name="TextBox 34">
                  <a:extLst>
                    <a:ext uri="{FF2B5EF4-FFF2-40B4-BE49-F238E27FC236}">
                      <a16:creationId xmlns:a16="http://schemas.microsoft.com/office/drawing/2014/main" id="{2887C024-DECB-1253-AF16-FF031C0E68CC}"/>
                    </a:ext>
                  </a:extLst>
                </p:cNvPr>
                <p:cNvSpPr txBox="1">
                  <a:spLocks noRot="1" noChangeAspect="1" noMove="1" noResize="1" noEditPoints="1" noAdjustHandles="1" noChangeArrowheads="1" noChangeShapeType="1" noTextEdit="1"/>
                </p:cNvSpPr>
                <p:nvPr/>
              </p:nvSpPr>
              <p:spPr>
                <a:xfrm>
                  <a:off x="4084782" y="3876780"/>
                  <a:ext cx="211294" cy="203469"/>
                </a:xfrm>
                <a:prstGeom prst="rect">
                  <a:avLst/>
                </a:prstGeom>
                <a:blipFill>
                  <a:blip r:embed="rId13"/>
                  <a:stretch>
                    <a:fillRect l="-9524" r="-9524"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465B028-336D-B61A-06E4-395773DED58C}"/>
                    </a:ext>
                  </a:extLst>
                </p:cNvPr>
                <p:cNvSpPr txBox="1"/>
                <p:nvPr/>
              </p:nvSpPr>
              <p:spPr>
                <a:xfrm>
                  <a:off x="4695324" y="3623015"/>
                  <a:ext cx="215703" cy="203469"/>
                </a:xfrm>
                <a:prstGeom prst="rect">
                  <a:avLst/>
                </a:prstGeom>
                <a:noFill/>
                <a:ln w="127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oMath>
                    </m:oMathPara>
                  </a14:m>
                  <a:endParaRPr lang="en-US" dirty="0"/>
                </a:p>
              </p:txBody>
            </p:sp>
          </mc:Choice>
          <mc:Fallback xmlns="">
            <p:sp>
              <p:nvSpPr>
                <p:cNvPr id="36" name="TextBox 35">
                  <a:extLst>
                    <a:ext uri="{FF2B5EF4-FFF2-40B4-BE49-F238E27FC236}">
                      <a16:creationId xmlns:a16="http://schemas.microsoft.com/office/drawing/2014/main" id="{B465B028-336D-B61A-06E4-395773DED58C}"/>
                    </a:ext>
                  </a:extLst>
                </p:cNvPr>
                <p:cNvSpPr txBox="1">
                  <a:spLocks noRot="1" noChangeAspect="1" noMove="1" noResize="1" noEditPoints="1" noAdjustHandles="1" noChangeArrowheads="1" noChangeShapeType="1" noTextEdit="1"/>
                </p:cNvSpPr>
                <p:nvPr/>
              </p:nvSpPr>
              <p:spPr>
                <a:xfrm>
                  <a:off x="4695324" y="3623015"/>
                  <a:ext cx="215703" cy="203469"/>
                </a:xfrm>
                <a:prstGeom prst="rect">
                  <a:avLst/>
                </a:prstGeom>
                <a:blipFill>
                  <a:blip r:embed="rId14"/>
                  <a:stretch>
                    <a:fillRect l="-9091" r="-4545" b="-13043"/>
                  </a:stretch>
                </a:blipFill>
                <a:ln w="127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09CB162-80AA-B2F8-C564-12B692B9B2E9}"/>
                    </a:ext>
                  </a:extLst>
                </p:cNvPr>
                <p:cNvSpPr txBox="1"/>
                <p:nvPr/>
              </p:nvSpPr>
              <p:spPr>
                <a:xfrm>
                  <a:off x="5357909" y="3173023"/>
                  <a:ext cx="215703" cy="2034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3</m:t>
                            </m:r>
                          </m:sub>
                        </m:sSub>
                      </m:oMath>
                    </m:oMathPara>
                  </a14:m>
                  <a:endParaRPr lang="en-US" dirty="0"/>
                </a:p>
              </p:txBody>
            </p:sp>
          </mc:Choice>
          <mc:Fallback xmlns="">
            <p:sp>
              <p:nvSpPr>
                <p:cNvPr id="37" name="TextBox 36">
                  <a:extLst>
                    <a:ext uri="{FF2B5EF4-FFF2-40B4-BE49-F238E27FC236}">
                      <a16:creationId xmlns:a16="http://schemas.microsoft.com/office/drawing/2014/main" id="{309CB162-80AA-B2F8-C564-12B692B9B2E9}"/>
                    </a:ext>
                  </a:extLst>
                </p:cNvPr>
                <p:cNvSpPr txBox="1">
                  <a:spLocks noRot="1" noChangeAspect="1" noMove="1" noResize="1" noEditPoints="1" noAdjustHandles="1" noChangeArrowheads="1" noChangeShapeType="1" noTextEdit="1"/>
                </p:cNvSpPr>
                <p:nvPr/>
              </p:nvSpPr>
              <p:spPr>
                <a:xfrm>
                  <a:off x="5357909" y="3173023"/>
                  <a:ext cx="215703" cy="203469"/>
                </a:xfrm>
                <a:prstGeom prst="rect">
                  <a:avLst/>
                </a:prstGeom>
                <a:blipFill>
                  <a:blip r:embed="rId15"/>
                  <a:stretch>
                    <a:fillRect l="-9091" r="-4545" b="-13043"/>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963006A2-434F-3118-DE82-AC1218386548}"/>
              </a:ext>
            </a:extLst>
          </p:cNvPr>
          <p:cNvGrpSpPr/>
          <p:nvPr/>
        </p:nvGrpSpPr>
        <p:grpSpPr>
          <a:xfrm>
            <a:off x="6242841" y="2653990"/>
            <a:ext cx="5112438" cy="3381863"/>
            <a:chOff x="2432653" y="2586062"/>
            <a:chExt cx="4257613" cy="2200657"/>
          </a:xfrm>
        </p:grpSpPr>
        <p:sp>
          <p:nvSpPr>
            <p:cNvPr id="45" name="Line 22">
              <a:extLst>
                <a:ext uri="{FF2B5EF4-FFF2-40B4-BE49-F238E27FC236}">
                  <a16:creationId xmlns:a16="http://schemas.microsoft.com/office/drawing/2014/main" id="{D62DD4D9-9FC8-55EB-DE36-2F9541CFDF9B}"/>
                </a:ext>
              </a:extLst>
            </p:cNvPr>
            <p:cNvSpPr>
              <a:spLocks noChangeShapeType="1"/>
            </p:cNvSpPr>
            <p:nvPr/>
          </p:nvSpPr>
          <p:spPr bwMode="auto">
            <a:xfrm flipH="1" flipV="1">
              <a:off x="3025792" y="2766932"/>
              <a:ext cx="1458" cy="1963793"/>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600"/>
            </a:p>
          </p:txBody>
        </p:sp>
        <p:sp>
          <p:nvSpPr>
            <p:cNvPr id="46" name="Line 21">
              <a:extLst>
                <a:ext uri="{FF2B5EF4-FFF2-40B4-BE49-F238E27FC236}">
                  <a16:creationId xmlns:a16="http://schemas.microsoft.com/office/drawing/2014/main" id="{061D78C1-A422-DE88-B350-DF1F96383BDC}"/>
                </a:ext>
              </a:extLst>
            </p:cNvPr>
            <p:cNvSpPr>
              <a:spLocks noChangeShapeType="1"/>
            </p:cNvSpPr>
            <p:nvPr/>
          </p:nvSpPr>
          <p:spPr bwMode="auto">
            <a:xfrm>
              <a:off x="2812848" y="4571170"/>
              <a:ext cx="3877418" cy="0"/>
            </a:xfrm>
            <a:prstGeom prst="line">
              <a:avLst/>
            </a:prstGeom>
            <a:noFill/>
            <a:ln w="2857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600"/>
            </a:p>
          </p:txBody>
        </p:sp>
        <p:sp>
          <p:nvSpPr>
            <p:cNvPr id="47" name="TextBox 46">
              <a:extLst>
                <a:ext uri="{FF2B5EF4-FFF2-40B4-BE49-F238E27FC236}">
                  <a16:creationId xmlns:a16="http://schemas.microsoft.com/office/drawing/2014/main" id="{14895885-E243-CFDA-FFB5-257304CE2989}"/>
                </a:ext>
              </a:extLst>
            </p:cNvPr>
            <p:cNvSpPr txBox="1"/>
            <p:nvPr/>
          </p:nvSpPr>
          <p:spPr>
            <a:xfrm>
              <a:off x="2432653" y="3075060"/>
              <a:ext cx="520640" cy="160222"/>
            </a:xfrm>
            <a:prstGeom prst="rect">
              <a:avLst/>
            </a:prstGeom>
            <a:noFill/>
          </p:spPr>
          <p:txBody>
            <a:bodyPr wrap="none" lIns="0" tIns="0" rIns="0" bIns="0" rtlCol="0">
              <a:spAutoFit/>
            </a:bodyPr>
            <a:lstStyle/>
            <a:p>
              <a:pPr algn="ctr"/>
              <a:r>
                <a:rPr lang="en-US" sz="1600" dirty="0"/>
                <a:t> </a:t>
              </a:r>
              <a:r>
                <a:rPr lang="en-US" sz="1200" dirty="0"/>
                <a:t>($/MWh)</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B9D8D73-C95D-D50F-173B-402E667701BA}"/>
                    </a:ext>
                  </a:extLst>
                </p:cNvPr>
                <p:cNvSpPr txBox="1"/>
                <p:nvPr/>
              </p:nvSpPr>
              <p:spPr>
                <a:xfrm>
                  <a:off x="6018479" y="4621281"/>
                  <a:ext cx="642282" cy="160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 (</m:t>
                        </m:r>
                        <m:r>
                          <a:rPr lang="en-US" sz="1600" b="0" i="1" smtClean="0">
                            <a:latin typeface="Cambria Math" panose="02040503050406030204" pitchFamily="18" charset="0"/>
                          </a:rPr>
                          <m:t>𝑀𝑊</m:t>
                        </m:r>
                        <m:r>
                          <a:rPr lang="en-US" sz="1600" b="0" i="1" smtClean="0">
                            <a:latin typeface="Cambria Math" panose="02040503050406030204" pitchFamily="18" charset="0"/>
                          </a:rPr>
                          <m:t>)</m:t>
                        </m:r>
                      </m:oMath>
                    </m:oMathPara>
                  </a14:m>
                  <a:endParaRPr lang="en-US" sz="1600" dirty="0"/>
                </a:p>
              </p:txBody>
            </p:sp>
          </mc:Choice>
          <mc:Fallback xmlns="">
            <p:sp>
              <p:nvSpPr>
                <p:cNvPr id="48" name="TextBox 47">
                  <a:extLst>
                    <a:ext uri="{FF2B5EF4-FFF2-40B4-BE49-F238E27FC236}">
                      <a16:creationId xmlns:a16="http://schemas.microsoft.com/office/drawing/2014/main" id="{4B9D8D73-C95D-D50F-173B-402E667701BA}"/>
                    </a:ext>
                  </a:extLst>
                </p:cNvPr>
                <p:cNvSpPr txBox="1">
                  <a:spLocks noRot="1" noChangeAspect="1" noMove="1" noResize="1" noEditPoints="1" noAdjustHandles="1" noChangeArrowheads="1" noChangeShapeType="1" noTextEdit="1"/>
                </p:cNvSpPr>
                <p:nvPr/>
              </p:nvSpPr>
              <p:spPr>
                <a:xfrm>
                  <a:off x="6018479" y="4621281"/>
                  <a:ext cx="642282" cy="160222"/>
                </a:xfrm>
                <a:prstGeom prst="rect">
                  <a:avLst/>
                </a:prstGeom>
                <a:blipFill>
                  <a:blip r:embed="rId16"/>
                  <a:stretch>
                    <a:fillRect l="-4839" t="-10000" r="-9677" b="-35000"/>
                  </a:stretch>
                </a:blipFill>
              </p:spPr>
              <p:txBody>
                <a:bodyPr/>
                <a:lstStyle/>
                <a:p>
                  <a:r>
                    <a:rPr lang="en-US">
                      <a:noFill/>
                    </a:rPr>
                    <a:t> </a:t>
                  </a:r>
                </a:p>
              </p:txBody>
            </p:sp>
          </mc:Fallback>
        </mc:AlternateContent>
        <p:sp>
          <p:nvSpPr>
            <p:cNvPr id="49" name="Line 8">
              <a:extLst>
                <a:ext uri="{FF2B5EF4-FFF2-40B4-BE49-F238E27FC236}">
                  <a16:creationId xmlns:a16="http://schemas.microsoft.com/office/drawing/2014/main" id="{DC88733F-B00A-5F85-7EB8-BF4C15B08DE5}"/>
                </a:ext>
              </a:extLst>
            </p:cNvPr>
            <p:cNvSpPr>
              <a:spLocks noChangeShapeType="1"/>
            </p:cNvSpPr>
            <p:nvPr/>
          </p:nvSpPr>
          <p:spPr bwMode="auto">
            <a:xfrm rot="16200000" flipH="1">
              <a:off x="5093994" y="4049353"/>
              <a:ext cx="1065702" cy="4765"/>
            </a:xfrm>
            <a:prstGeom prst="line">
              <a:avLst/>
            </a:prstGeom>
            <a:noFill/>
            <a:ln w="190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sz="160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611FA05-14E4-307D-63A1-162CBC4A0EE5}"/>
                    </a:ext>
                  </a:extLst>
                </p:cNvPr>
                <p:cNvSpPr txBox="1"/>
                <p:nvPr/>
              </p:nvSpPr>
              <p:spPr>
                <a:xfrm>
                  <a:off x="5408317" y="4621281"/>
                  <a:ext cx="425803" cy="160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𝑃</m:t>
                            </m:r>
                          </m:e>
                          <m:sup>
                            <m:r>
                              <a:rPr lang="en-US" sz="1600" b="0" i="1" smtClean="0">
                                <a:latin typeface="Cambria Math" panose="02040503050406030204" pitchFamily="18" charset="0"/>
                              </a:rPr>
                              <m:t>𝑚𝑎𝑥</m:t>
                            </m:r>
                          </m:sup>
                        </m:sSup>
                      </m:oMath>
                    </m:oMathPara>
                  </a14:m>
                  <a:endParaRPr lang="en-US" sz="1600" dirty="0"/>
                </a:p>
              </p:txBody>
            </p:sp>
          </mc:Choice>
          <mc:Fallback xmlns="">
            <p:sp>
              <p:nvSpPr>
                <p:cNvPr id="50" name="TextBox 49">
                  <a:extLst>
                    <a:ext uri="{FF2B5EF4-FFF2-40B4-BE49-F238E27FC236}">
                      <a16:creationId xmlns:a16="http://schemas.microsoft.com/office/drawing/2014/main" id="{F611FA05-14E4-307D-63A1-162CBC4A0EE5}"/>
                    </a:ext>
                  </a:extLst>
                </p:cNvPr>
                <p:cNvSpPr txBox="1">
                  <a:spLocks noRot="1" noChangeAspect="1" noMove="1" noResize="1" noEditPoints="1" noAdjustHandles="1" noChangeArrowheads="1" noChangeShapeType="1" noTextEdit="1"/>
                </p:cNvSpPr>
                <p:nvPr/>
              </p:nvSpPr>
              <p:spPr>
                <a:xfrm>
                  <a:off x="5408317" y="4621281"/>
                  <a:ext cx="425803" cy="160222"/>
                </a:xfrm>
                <a:prstGeom prst="rect">
                  <a:avLst/>
                </a:prstGeom>
                <a:blipFill>
                  <a:blip r:embed="rId17"/>
                  <a:stretch>
                    <a:fillRect l="-9524"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E734A8D-2C69-9131-E7E3-4AFDF512F097}"/>
                    </a:ext>
                  </a:extLst>
                </p:cNvPr>
                <p:cNvSpPr txBox="1"/>
                <p:nvPr/>
              </p:nvSpPr>
              <p:spPr>
                <a:xfrm>
                  <a:off x="3471506" y="4621281"/>
                  <a:ext cx="399210" cy="165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𝑃</m:t>
                            </m:r>
                          </m:e>
                          <m:sup>
                            <m:r>
                              <a:rPr lang="en-US" sz="1600" b="0" i="1" smtClean="0">
                                <a:latin typeface="Cambria Math" panose="02040503050406030204" pitchFamily="18" charset="0"/>
                              </a:rPr>
                              <m:t>𝑚𝑖𝑛</m:t>
                            </m:r>
                          </m:sup>
                        </m:sSup>
                      </m:oMath>
                    </m:oMathPara>
                  </a14:m>
                  <a:endParaRPr lang="en-US" sz="1600" dirty="0"/>
                </a:p>
              </p:txBody>
            </p:sp>
          </mc:Choice>
          <mc:Fallback xmlns="">
            <p:sp>
              <p:nvSpPr>
                <p:cNvPr id="51" name="TextBox 50">
                  <a:extLst>
                    <a:ext uri="{FF2B5EF4-FFF2-40B4-BE49-F238E27FC236}">
                      <a16:creationId xmlns:a16="http://schemas.microsoft.com/office/drawing/2014/main" id="{4E734A8D-2C69-9131-E7E3-4AFDF512F097}"/>
                    </a:ext>
                  </a:extLst>
                </p:cNvPr>
                <p:cNvSpPr txBox="1">
                  <a:spLocks noRot="1" noChangeAspect="1" noMove="1" noResize="1" noEditPoints="1" noAdjustHandles="1" noChangeArrowheads="1" noChangeShapeType="1" noTextEdit="1"/>
                </p:cNvSpPr>
                <p:nvPr/>
              </p:nvSpPr>
              <p:spPr>
                <a:xfrm>
                  <a:off x="3471506" y="4621281"/>
                  <a:ext cx="399210" cy="165438"/>
                </a:xfrm>
                <a:prstGeom prst="rect">
                  <a:avLst/>
                </a:prstGeom>
                <a:blipFill>
                  <a:blip r:embed="rId18"/>
                  <a:stretch>
                    <a:fillRect l="-7692" r="-2564" b="-9524"/>
                  </a:stretch>
                </a:blipFill>
              </p:spPr>
              <p:txBody>
                <a:bodyPr/>
                <a:lstStyle/>
                <a:p>
                  <a:r>
                    <a:rPr lang="en-US">
                      <a:noFill/>
                    </a:rPr>
                    <a:t> </a:t>
                  </a:r>
                </a:p>
              </p:txBody>
            </p:sp>
          </mc:Fallback>
        </mc:AlternateContent>
        <p:sp>
          <p:nvSpPr>
            <p:cNvPr id="52" name="Line 8">
              <a:extLst>
                <a:ext uri="{FF2B5EF4-FFF2-40B4-BE49-F238E27FC236}">
                  <a16:creationId xmlns:a16="http://schemas.microsoft.com/office/drawing/2014/main" id="{5B7358B3-14C4-9F4E-1D3A-7F1F16BEB550}"/>
                </a:ext>
              </a:extLst>
            </p:cNvPr>
            <p:cNvSpPr>
              <a:spLocks noChangeShapeType="1"/>
            </p:cNvSpPr>
            <p:nvPr/>
          </p:nvSpPr>
          <p:spPr bwMode="auto">
            <a:xfrm rot="16200000" flipH="1">
              <a:off x="3432605" y="4335101"/>
              <a:ext cx="472136" cy="1"/>
            </a:xfrm>
            <a:prstGeom prst="line">
              <a:avLst/>
            </a:prstGeom>
            <a:noFill/>
            <a:ln w="190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53" name="Line 8">
              <a:extLst>
                <a:ext uri="{FF2B5EF4-FFF2-40B4-BE49-F238E27FC236}">
                  <a16:creationId xmlns:a16="http://schemas.microsoft.com/office/drawing/2014/main" id="{5749DFD3-FD8F-E2A3-CA84-8A6722579056}"/>
                </a:ext>
              </a:extLst>
            </p:cNvPr>
            <p:cNvSpPr>
              <a:spLocks noChangeShapeType="1"/>
            </p:cNvSpPr>
            <p:nvPr/>
          </p:nvSpPr>
          <p:spPr bwMode="auto">
            <a:xfrm rot="16200000" flipH="1" flipV="1">
              <a:off x="3341519" y="3780279"/>
              <a:ext cx="3747" cy="641044"/>
            </a:xfrm>
            <a:prstGeom prst="line">
              <a:avLst/>
            </a:prstGeom>
            <a:noFill/>
            <a:ln w="190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54" name="Line 8">
              <a:extLst>
                <a:ext uri="{FF2B5EF4-FFF2-40B4-BE49-F238E27FC236}">
                  <a16:creationId xmlns:a16="http://schemas.microsoft.com/office/drawing/2014/main" id="{86EB5E22-2DEA-73FE-8980-C8A18D77E9B7}"/>
                </a:ext>
              </a:extLst>
            </p:cNvPr>
            <p:cNvSpPr>
              <a:spLocks noChangeShapeType="1"/>
            </p:cNvSpPr>
            <p:nvPr/>
          </p:nvSpPr>
          <p:spPr bwMode="auto">
            <a:xfrm rot="16200000" flipH="1" flipV="1">
              <a:off x="3990110" y="3776533"/>
              <a:ext cx="3745" cy="641043"/>
            </a:xfrm>
            <a:prstGeom prst="line">
              <a:avLst/>
            </a:prstGeom>
            <a:noFill/>
            <a:ln w="28575">
              <a:solidFill>
                <a:srgbClr val="00B050"/>
              </a:solid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55" name="Line 8">
              <a:extLst>
                <a:ext uri="{FF2B5EF4-FFF2-40B4-BE49-F238E27FC236}">
                  <a16:creationId xmlns:a16="http://schemas.microsoft.com/office/drawing/2014/main" id="{1436C3B0-A512-66EA-1DA7-B2EFACB7A9E7}"/>
                </a:ext>
              </a:extLst>
            </p:cNvPr>
            <p:cNvSpPr>
              <a:spLocks noChangeShapeType="1"/>
            </p:cNvSpPr>
            <p:nvPr/>
          </p:nvSpPr>
          <p:spPr bwMode="auto">
            <a:xfrm rot="16200000" flipH="1" flipV="1">
              <a:off x="4648447" y="3532794"/>
              <a:ext cx="160" cy="672038"/>
            </a:xfrm>
            <a:prstGeom prst="line">
              <a:avLst/>
            </a:prstGeom>
            <a:noFill/>
            <a:ln w="28575">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56" name="Line 8">
              <a:extLst>
                <a:ext uri="{FF2B5EF4-FFF2-40B4-BE49-F238E27FC236}">
                  <a16:creationId xmlns:a16="http://schemas.microsoft.com/office/drawing/2014/main" id="{163405FE-0173-FD2B-8FB1-675AD7B493CA}"/>
                </a:ext>
              </a:extLst>
            </p:cNvPr>
            <p:cNvSpPr>
              <a:spLocks noChangeShapeType="1"/>
            </p:cNvSpPr>
            <p:nvPr/>
          </p:nvSpPr>
          <p:spPr bwMode="auto">
            <a:xfrm rot="16200000" flipH="1" flipV="1">
              <a:off x="5302783" y="3200376"/>
              <a:ext cx="10291" cy="640254"/>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57" name="Line 8">
              <a:extLst>
                <a:ext uri="{FF2B5EF4-FFF2-40B4-BE49-F238E27FC236}">
                  <a16:creationId xmlns:a16="http://schemas.microsoft.com/office/drawing/2014/main" id="{EEF5BF17-539B-C580-18D7-2CE026022F59}"/>
                </a:ext>
              </a:extLst>
            </p:cNvPr>
            <p:cNvSpPr>
              <a:spLocks noChangeShapeType="1"/>
            </p:cNvSpPr>
            <p:nvPr/>
          </p:nvSpPr>
          <p:spPr bwMode="auto">
            <a:xfrm rot="16200000" flipH="1">
              <a:off x="3964492" y="4223049"/>
              <a:ext cx="696032" cy="2"/>
            </a:xfrm>
            <a:prstGeom prst="line">
              <a:avLst/>
            </a:prstGeom>
            <a:noFill/>
            <a:ln w="190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58" name="Line 8">
              <a:extLst>
                <a:ext uri="{FF2B5EF4-FFF2-40B4-BE49-F238E27FC236}">
                  <a16:creationId xmlns:a16="http://schemas.microsoft.com/office/drawing/2014/main" id="{DDB965AF-2CBC-688A-45B8-BE5D00ACA60F}"/>
                </a:ext>
              </a:extLst>
            </p:cNvPr>
            <p:cNvSpPr>
              <a:spLocks noChangeShapeType="1"/>
            </p:cNvSpPr>
            <p:nvPr/>
          </p:nvSpPr>
          <p:spPr bwMode="auto">
            <a:xfrm rot="16200000" flipH="1" flipV="1">
              <a:off x="4455155" y="4051942"/>
              <a:ext cx="1065289" cy="0"/>
            </a:xfrm>
            <a:prstGeom prst="line">
              <a:avLst/>
            </a:prstGeom>
            <a:noFill/>
            <a:ln w="190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sz="1600"/>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E018835-951C-8DD5-B96B-93416E0AD173}"/>
                    </a:ext>
                  </a:extLst>
                </p:cNvPr>
                <p:cNvSpPr txBox="1"/>
                <p:nvPr/>
              </p:nvSpPr>
              <p:spPr>
                <a:xfrm>
                  <a:off x="4211110" y="4621281"/>
                  <a:ext cx="194372" cy="160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𝑒</m:t>
                            </m:r>
                          </m:e>
                          <m:sub>
                            <m:r>
                              <a:rPr lang="en-US" sz="1600" b="0" i="1" smtClean="0">
                                <a:latin typeface="Cambria Math" panose="02040503050406030204" pitchFamily="18" charset="0"/>
                              </a:rPr>
                              <m:t>1</m:t>
                            </m:r>
                          </m:sub>
                        </m:sSub>
                      </m:oMath>
                    </m:oMathPara>
                  </a14:m>
                  <a:endParaRPr lang="en-US" sz="1600" dirty="0"/>
                </a:p>
              </p:txBody>
            </p:sp>
          </mc:Choice>
          <mc:Fallback xmlns="">
            <p:sp>
              <p:nvSpPr>
                <p:cNvPr id="59" name="TextBox 58">
                  <a:extLst>
                    <a:ext uri="{FF2B5EF4-FFF2-40B4-BE49-F238E27FC236}">
                      <a16:creationId xmlns:a16="http://schemas.microsoft.com/office/drawing/2014/main" id="{0E018835-951C-8DD5-B96B-93416E0AD173}"/>
                    </a:ext>
                  </a:extLst>
                </p:cNvPr>
                <p:cNvSpPr txBox="1">
                  <a:spLocks noRot="1" noChangeAspect="1" noMove="1" noResize="1" noEditPoints="1" noAdjustHandles="1" noChangeArrowheads="1" noChangeShapeType="1" noTextEdit="1"/>
                </p:cNvSpPr>
                <p:nvPr/>
              </p:nvSpPr>
              <p:spPr>
                <a:xfrm>
                  <a:off x="4211110" y="4621281"/>
                  <a:ext cx="194372" cy="160222"/>
                </a:xfrm>
                <a:prstGeom prst="rect">
                  <a:avLst/>
                </a:prstGeom>
                <a:blipFill>
                  <a:blip r:embed="rId19"/>
                  <a:stretch>
                    <a:fillRect l="-10000" r="-5000" b="-15000"/>
                  </a:stretch>
                </a:blipFill>
              </p:spPr>
              <p:txBody>
                <a:bodyPr/>
                <a:lstStyle/>
                <a:p>
                  <a:r>
                    <a:rPr lang="en-US">
                      <a:noFill/>
                    </a:rPr>
                    <a:t> </a:t>
                  </a:r>
                </a:p>
              </p:txBody>
            </p:sp>
          </mc:Fallback>
        </mc:AlternateContent>
        <p:sp>
          <p:nvSpPr>
            <p:cNvPr id="60" name="Line 8">
              <a:extLst>
                <a:ext uri="{FF2B5EF4-FFF2-40B4-BE49-F238E27FC236}">
                  <a16:creationId xmlns:a16="http://schemas.microsoft.com/office/drawing/2014/main" id="{6A398CF1-4B19-B1CB-620C-772BC22C4A8F}"/>
                </a:ext>
              </a:extLst>
            </p:cNvPr>
            <p:cNvSpPr>
              <a:spLocks noChangeShapeType="1"/>
            </p:cNvSpPr>
            <p:nvPr/>
          </p:nvSpPr>
          <p:spPr bwMode="auto">
            <a:xfrm rot="16200000" flipH="1" flipV="1">
              <a:off x="4004924" y="2543531"/>
              <a:ext cx="3744" cy="1959664"/>
            </a:xfrm>
            <a:prstGeom prst="line">
              <a:avLst/>
            </a:prstGeom>
            <a:noFill/>
            <a:ln w="190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sz="1600"/>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AD9862A-49EA-8D12-DC8E-79FEEA9099D0}"/>
                    </a:ext>
                  </a:extLst>
                </p:cNvPr>
                <p:cNvSpPr txBox="1"/>
                <p:nvPr/>
              </p:nvSpPr>
              <p:spPr>
                <a:xfrm>
                  <a:off x="4885260" y="4621281"/>
                  <a:ext cx="198323" cy="160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𝑒</m:t>
                            </m:r>
                          </m:e>
                          <m:sub>
                            <m:r>
                              <a:rPr lang="en-US" sz="1600" b="0" i="1" smtClean="0">
                                <a:latin typeface="Cambria Math" panose="02040503050406030204" pitchFamily="18" charset="0"/>
                              </a:rPr>
                              <m:t>2</m:t>
                            </m:r>
                          </m:sub>
                        </m:sSub>
                      </m:oMath>
                    </m:oMathPara>
                  </a14:m>
                  <a:endParaRPr lang="en-US" sz="1600" dirty="0"/>
                </a:p>
              </p:txBody>
            </p:sp>
          </mc:Choice>
          <mc:Fallback xmlns="">
            <p:sp>
              <p:nvSpPr>
                <p:cNvPr id="61" name="TextBox 60">
                  <a:extLst>
                    <a:ext uri="{FF2B5EF4-FFF2-40B4-BE49-F238E27FC236}">
                      <a16:creationId xmlns:a16="http://schemas.microsoft.com/office/drawing/2014/main" id="{8AD9862A-49EA-8D12-DC8E-79FEEA9099D0}"/>
                    </a:ext>
                  </a:extLst>
                </p:cNvPr>
                <p:cNvSpPr txBox="1">
                  <a:spLocks noRot="1" noChangeAspect="1" noMove="1" noResize="1" noEditPoints="1" noAdjustHandles="1" noChangeArrowheads="1" noChangeShapeType="1" noTextEdit="1"/>
                </p:cNvSpPr>
                <p:nvPr/>
              </p:nvSpPr>
              <p:spPr>
                <a:xfrm>
                  <a:off x="4885260" y="4621281"/>
                  <a:ext cx="198323" cy="160222"/>
                </a:xfrm>
                <a:prstGeom prst="rect">
                  <a:avLst/>
                </a:prstGeom>
                <a:blipFill>
                  <a:blip r:embed="rId20"/>
                  <a:stretch>
                    <a:fillRect l="-15000" r="-5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091ABD9-0F3A-9444-66A6-F0A2D1141B97}"/>
                    </a:ext>
                  </a:extLst>
                </p:cNvPr>
                <p:cNvSpPr txBox="1"/>
                <p:nvPr/>
              </p:nvSpPr>
              <p:spPr>
                <a:xfrm>
                  <a:off x="2808779" y="3979532"/>
                  <a:ext cx="188551" cy="160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1</m:t>
                            </m:r>
                          </m:sub>
                        </m:sSub>
                      </m:oMath>
                    </m:oMathPara>
                  </a14:m>
                  <a:endParaRPr lang="en-US" sz="1600" dirty="0"/>
                </a:p>
              </p:txBody>
            </p:sp>
          </mc:Choice>
          <mc:Fallback xmlns="">
            <p:sp>
              <p:nvSpPr>
                <p:cNvPr id="62" name="TextBox 61">
                  <a:extLst>
                    <a:ext uri="{FF2B5EF4-FFF2-40B4-BE49-F238E27FC236}">
                      <a16:creationId xmlns:a16="http://schemas.microsoft.com/office/drawing/2014/main" id="{F091ABD9-0F3A-9444-66A6-F0A2D1141B97}"/>
                    </a:ext>
                  </a:extLst>
                </p:cNvPr>
                <p:cNvSpPr txBox="1">
                  <a:spLocks noRot="1" noChangeAspect="1" noMove="1" noResize="1" noEditPoints="1" noAdjustHandles="1" noChangeArrowheads="1" noChangeShapeType="1" noTextEdit="1"/>
                </p:cNvSpPr>
                <p:nvPr/>
              </p:nvSpPr>
              <p:spPr>
                <a:xfrm>
                  <a:off x="2808779" y="3979532"/>
                  <a:ext cx="188551" cy="160222"/>
                </a:xfrm>
                <a:prstGeom prst="rect">
                  <a:avLst/>
                </a:prstGeom>
                <a:blipFill>
                  <a:blip r:embed="rId21"/>
                  <a:stretch>
                    <a:fillRect l="-16667" r="-11111"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9F3E900-EA07-C480-081D-DEA2258250F5}"/>
                    </a:ext>
                  </a:extLst>
                </p:cNvPr>
                <p:cNvSpPr txBox="1"/>
                <p:nvPr/>
              </p:nvSpPr>
              <p:spPr>
                <a:xfrm>
                  <a:off x="2795358" y="3717841"/>
                  <a:ext cx="192504" cy="160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2</m:t>
                            </m:r>
                          </m:sub>
                        </m:sSub>
                      </m:oMath>
                    </m:oMathPara>
                  </a14:m>
                  <a:endParaRPr lang="en-US" sz="1600" dirty="0"/>
                </a:p>
              </p:txBody>
            </p:sp>
          </mc:Choice>
          <mc:Fallback xmlns="">
            <p:sp>
              <p:nvSpPr>
                <p:cNvPr id="63" name="TextBox 62">
                  <a:extLst>
                    <a:ext uri="{FF2B5EF4-FFF2-40B4-BE49-F238E27FC236}">
                      <a16:creationId xmlns:a16="http://schemas.microsoft.com/office/drawing/2014/main" id="{D9F3E900-EA07-C480-081D-DEA2258250F5}"/>
                    </a:ext>
                  </a:extLst>
                </p:cNvPr>
                <p:cNvSpPr txBox="1">
                  <a:spLocks noRot="1" noChangeAspect="1" noMove="1" noResize="1" noEditPoints="1" noAdjustHandles="1" noChangeArrowheads="1" noChangeShapeType="1" noTextEdit="1"/>
                </p:cNvSpPr>
                <p:nvPr/>
              </p:nvSpPr>
              <p:spPr>
                <a:xfrm>
                  <a:off x="2795358" y="3717841"/>
                  <a:ext cx="192504" cy="160222"/>
                </a:xfrm>
                <a:prstGeom prst="rect">
                  <a:avLst/>
                </a:prstGeom>
                <a:blipFill>
                  <a:blip r:embed="rId22"/>
                  <a:stretch>
                    <a:fillRect l="-16667" r="-1111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C811578-9D8A-06BA-08E4-FB63172C43EE}"/>
                    </a:ext>
                  </a:extLst>
                </p:cNvPr>
                <p:cNvSpPr txBox="1"/>
                <p:nvPr/>
              </p:nvSpPr>
              <p:spPr>
                <a:xfrm>
                  <a:off x="2812848" y="3391544"/>
                  <a:ext cx="192504" cy="160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3</m:t>
                            </m:r>
                          </m:sub>
                        </m:sSub>
                      </m:oMath>
                    </m:oMathPara>
                  </a14:m>
                  <a:endParaRPr lang="en-US" sz="1600" dirty="0"/>
                </a:p>
              </p:txBody>
            </p:sp>
          </mc:Choice>
          <mc:Fallback xmlns="">
            <p:sp>
              <p:nvSpPr>
                <p:cNvPr id="64" name="TextBox 63">
                  <a:extLst>
                    <a:ext uri="{FF2B5EF4-FFF2-40B4-BE49-F238E27FC236}">
                      <a16:creationId xmlns:a16="http://schemas.microsoft.com/office/drawing/2014/main" id="{5C811578-9D8A-06BA-08E4-FB63172C43EE}"/>
                    </a:ext>
                  </a:extLst>
                </p:cNvPr>
                <p:cNvSpPr txBox="1">
                  <a:spLocks noRot="1" noChangeAspect="1" noMove="1" noResize="1" noEditPoints="1" noAdjustHandles="1" noChangeArrowheads="1" noChangeShapeType="1" noTextEdit="1"/>
                </p:cNvSpPr>
                <p:nvPr/>
              </p:nvSpPr>
              <p:spPr>
                <a:xfrm>
                  <a:off x="2812848" y="3391544"/>
                  <a:ext cx="192504" cy="160222"/>
                </a:xfrm>
                <a:prstGeom prst="rect">
                  <a:avLst/>
                </a:prstGeom>
                <a:blipFill>
                  <a:blip r:embed="rId23"/>
                  <a:stretch>
                    <a:fillRect l="-10526" r="-10526" b="-15000"/>
                  </a:stretch>
                </a:blipFill>
              </p:spPr>
              <p:txBody>
                <a:bodyPr/>
                <a:lstStyle/>
                <a:p>
                  <a:r>
                    <a:rPr lang="en-US">
                      <a:noFill/>
                    </a:rPr>
                    <a:t> </a:t>
                  </a:r>
                </a:p>
              </p:txBody>
            </p:sp>
          </mc:Fallback>
        </mc:AlternateContent>
        <p:sp>
          <p:nvSpPr>
            <p:cNvPr id="65" name="Line 8">
              <a:extLst>
                <a:ext uri="{FF2B5EF4-FFF2-40B4-BE49-F238E27FC236}">
                  <a16:creationId xmlns:a16="http://schemas.microsoft.com/office/drawing/2014/main" id="{69A1277D-C20D-73CA-7955-2EE9AAC1463C}"/>
                </a:ext>
              </a:extLst>
            </p:cNvPr>
            <p:cNvSpPr>
              <a:spLocks noChangeShapeType="1"/>
            </p:cNvSpPr>
            <p:nvPr/>
          </p:nvSpPr>
          <p:spPr bwMode="auto">
            <a:xfrm rot="16200000" flipV="1">
              <a:off x="3666742" y="3223161"/>
              <a:ext cx="0" cy="1298039"/>
            </a:xfrm>
            <a:prstGeom prst="line">
              <a:avLst/>
            </a:prstGeom>
            <a:noFill/>
            <a:ln w="190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sz="1600"/>
            </a:p>
          </p:txBody>
        </p: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753D62C9-1C8C-5381-60F0-156EA34E9921}"/>
                    </a:ext>
                  </a:extLst>
                </p:cNvPr>
                <p:cNvSpPr/>
                <p:nvPr/>
              </p:nvSpPr>
              <p:spPr>
                <a:xfrm>
                  <a:off x="2527171" y="2586062"/>
                  <a:ext cx="432158" cy="4023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𝑑𝐶</m:t>
                            </m:r>
                          </m:num>
                          <m:den>
                            <m:r>
                              <a:rPr lang="en-US" i="1">
                                <a:latin typeface="Cambria Math" panose="02040503050406030204" pitchFamily="18" charset="0"/>
                              </a:rPr>
                              <m:t>𝑑𝑃</m:t>
                            </m:r>
                          </m:den>
                        </m:f>
                      </m:oMath>
                    </m:oMathPara>
                  </a14:m>
                  <a:endParaRPr lang="en-US" sz="2000" dirty="0"/>
                </a:p>
              </p:txBody>
            </p:sp>
          </mc:Choice>
          <mc:Fallback xmlns="">
            <p:sp>
              <p:nvSpPr>
                <p:cNvPr id="66" name="Rectangle 65">
                  <a:extLst>
                    <a:ext uri="{FF2B5EF4-FFF2-40B4-BE49-F238E27FC236}">
                      <a16:creationId xmlns:a16="http://schemas.microsoft.com/office/drawing/2014/main" id="{753D62C9-1C8C-5381-60F0-156EA34E9921}"/>
                    </a:ext>
                  </a:extLst>
                </p:cNvPr>
                <p:cNvSpPr>
                  <a:spLocks noRot="1" noChangeAspect="1" noMove="1" noResize="1" noEditPoints="1" noAdjustHandles="1" noChangeArrowheads="1" noChangeShapeType="1" noTextEdit="1"/>
                </p:cNvSpPr>
                <p:nvPr/>
              </p:nvSpPr>
              <p:spPr>
                <a:xfrm>
                  <a:off x="2527171" y="2586062"/>
                  <a:ext cx="432158" cy="402307"/>
                </a:xfrm>
                <a:prstGeom prst="rect">
                  <a:avLst/>
                </a:prstGeom>
                <a:blipFill>
                  <a:blip r:embed="rId24"/>
                  <a:stretch>
                    <a:fillRect b="-6000"/>
                  </a:stretch>
                </a:blipFill>
              </p:spPr>
              <p:txBody>
                <a:bodyPr/>
                <a:lstStyle/>
                <a:p>
                  <a:r>
                    <a:rPr lang="en-US">
                      <a:noFill/>
                    </a:rPr>
                    <a:t> </a:t>
                  </a:r>
                </a:p>
              </p:txBody>
            </p:sp>
          </mc:Fallback>
        </mc:AlternateContent>
      </p:grpSp>
    </p:spTree>
    <p:extLst>
      <p:ext uri="{BB962C8B-B14F-4D97-AF65-F5344CB8AC3E}">
        <p14:creationId xmlns:p14="http://schemas.microsoft.com/office/powerpoint/2010/main" val="21966705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21E9F09-216D-96F5-C2E7-B786227A6CBA}"/>
              </a:ext>
            </a:extLst>
          </p:cNvPr>
          <p:cNvSpPr>
            <a:spLocks noGrp="1"/>
          </p:cNvSpPr>
          <p:nvPr>
            <p:ph type="body" sz="quarter" idx="10"/>
          </p:nvPr>
        </p:nvSpPr>
        <p:spPr/>
        <p:txBody>
          <a:bodyPr/>
          <a:lstStyle/>
          <a:p>
            <a:r>
              <a:rPr lang="en-GB" sz="3200" dirty="0"/>
              <a:t>Economic Dispatch with Piecewise Linear Cost Curves</a:t>
            </a:r>
            <a:endParaRPr lang="en-US" dirty="0"/>
          </a:p>
        </p:txBody>
      </p:sp>
      <p:sp>
        <p:nvSpPr>
          <p:cNvPr id="291843" name="Text Box 3"/>
          <p:cNvSpPr txBox="1">
            <a:spLocks noChangeArrowheads="1"/>
          </p:cNvSpPr>
          <p:nvPr/>
        </p:nvSpPr>
        <p:spPr bwMode="auto">
          <a:xfrm>
            <a:off x="5295901" y="6008688"/>
            <a:ext cx="379413"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1400">
                <a:latin typeface="Arial" charset="0"/>
              </a:rPr>
              <a:t>P</a:t>
            </a:r>
            <a:r>
              <a:rPr lang="en-GB" sz="1400" baseline="-25000">
                <a:latin typeface="Arial" charset="0"/>
              </a:rPr>
              <a:t>A</a:t>
            </a:r>
            <a:endParaRPr lang="en-GB" sz="1400">
              <a:latin typeface="Arial" charset="0"/>
            </a:endParaRPr>
          </a:p>
        </p:txBody>
      </p:sp>
      <p:graphicFrame>
        <p:nvGraphicFramePr>
          <p:cNvPr id="291844" name="Object 4"/>
          <p:cNvGraphicFramePr>
            <a:graphicFrameLocks noChangeAspect="1"/>
          </p:cNvGraphicFramePr>
          <p:nvPr/>
        </p:nvGraphicFramePr>
        <p:xfrm>
          <a:off x="2082800" y="3886200"/>
          <a:ext cx="469900" cy="635000"/>
        </p:xfrm>
        <a:graphic>
          <a:graphicData uri="http://schemas.openxmlformats.org/presentationml/2006/ole">
            <mc:AlternateContent xmlns:mc="http://schemas.openxmlformats.org/markup-compatibility/2006">
              <mc:Choice xmlns:v="urn:schemas-microsoft-com:vml" Requires="v">
                <p:oleObj name="Equation" r:id="rId2" imgW="469900" imgH="635000" progId="Equation.DSMT36">
                  <p:embed/>
                </p:oleObj>
              </mc:Choice>
              <mc:Fallback>
                <p:oleObj name="Equation" r:id="rId2" imgW="469900" imgH="635000" progId="Equation.DSMT36">
                  <p:embed/>
                  <p:pic>
                    <p:nvPicPr>
                      <p:cNvPr id="291844"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2800" y="3886200"/>
                        <a:ext cx="469900" cy="635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91845" name="Text Box 5"/>
          <p:cNvSpPr txBox="1">
            <a:spLocks noChangeArrowheads="1"/>
          </p:cNvSpPr>
          <p:nvPr/>
        </p:nvSpPr>
        <p:spPr bwMode="auto">
          <a:xfrm>
            <a:off x="9374188" y="6008689"/>
            <a:ext cx="385042"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1400">
                <a:latin typeface="Arial" charset="0"/>
              </a:rPr>
              <a:t>P</a:t>
            </a:r>
            <a:r>
              <a:rPr lang="en-GB" sz="1400" baseline="-25000">
                <a:latin typeface="Arial" charset="0"/>
              </a:rPr>
              <a:t>B</a:t>
            </a:r>
            <a:endParaRPr lang="en-GB" sz="1400">
              <a:latin typeface="Arial" charset="0"/>
            </a:endParaRPr>
          </a:p>
        </p:txBody>
      </p:sp>
      <p:graphicFrame>
        <p:nvGraphicFramePr>
          <p:cNvPr id="291846" name="Object 6"/>
          <p:cNvGraphicFramePr>
            <a:graphicFrameLocks noChangeAspect="1"/>
          </p:cNvGraphicFramePr>
          <p:nvPr/>
        </p:nvGraphicFramePr>
        <p:xfrm>
          <a:off x="6172200" y="3886200"/>
          <a:ext cx="469900" cy="635000"/>
        </p:xfrm>
        <a:graphic>
          <a:graphicData uri="http://schemas.openxmlformats.org/presentationml/2006/ole">
            <mc:AlternateContent xmlns:mc="http://schemas.openxmlformats.org/markup-compatibility/2006">
              <mc:Choice xmlns:v="urn:schemas-microsoft-com:vml" Requires="v">
                <p:oleObj name="Equation" r:id="rId4" imgW="469900" imgH="635000" progId="Equation.DSMT36">
                  <p:embed/>
                </p:oleObj>
              </mc:Choice>
              <mc:Fallback>
                <p:oleObj name="Equation" r:id="rId4" imgW="469900" imgH="635000" progId="Equation.DSMT36">
                  <p:embed/>
                  <p:pic>
                    <p:nvPicPr>
                      <p:cNvPr id="29184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3886200"/>
                        <a:ext cx="469900" cy="635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91847" name="Text Box 7"/>
          <p:cNvSpPr txBox="1">
            <a:spLocks noChangeArrowheads="1"/>
          </p:cNvSpPr>
          <p:nvPr/>
        </p:nvSpPr>
        <p:spPr bwMode="auto">
          <a:xfrm>
            <a:off x="5295901" y="3352800"/>
            <a:ext cx="379413"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1400">
                <a:latin typeface="Arial" charset="0"/>
              </a:rPr>
              <a:t>P</a:t>
            </a:r>
            <a:r>
              <a:rPr lang="en-GB" sz="1400" baseline="-25000">
                <a:latin typeface="Arial" charset="0"/>
              </a:rPr>
              <a:t>A</a:t>
            </a:r>
            <a:endParaRPr lang="en-GB" sz="1400">
              <a:latin typeface="Arial" charset="0"/>
            </a:endParaRPr>
          </a:p>
        </p:txBody>
      </p:sp>
      <p:graphicFrame>
        <p:nvGraphicFramePr>
          <p:cNvPr id="291848" name="Object 8"/>
          <p:cNvGraphicFramePr>
            <a:graphicFrameLocks noChangeAspect="1"/>
          </p:cNvGraphicFramePr>
          <p:nvPr/>
        </p:nvGraphicFramePr>
        <p:xfrm>
          <a:off x="2159000" y="1447800"/>
          <a:ext cx="330200" cy="279400"/>
        </p:xfrm>
        <a:graphic>
          <a:graphicData uri="http://schemas.openxmlformats.org/presentationml/2006/ole">
            <mc:AlternateContent xmlns:mc="http://schemas.openxmlformats.org/markup-compatibility/2006">
              <mc:Choice xmlns:v="urn:schemas-microsoft-com:vml" Requires="v">
                <p:oleObj name="Equation" r:id="rId6" imgW="330200" imgH="279400" progId="Equation.DSMT36">
                  <p:embed/>
                </p:oleObj>
              </mc:Choice>
              <mc:Fallback>
                <p:oleObj name="Equation" r:id="rId6" imgW="330200" imgH="279400" progId="Equation.DSMT36">
                  <p:embed/>
                  <p:pic>
                    <p:nvPicPr>
                      <p:cNvPr id="291848"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9000" y="1447800"/>
                        <a:ext cx="330200"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91849" name="Text Box 9"/>
          <p:cNvSpPr txBox="1">
            <a:spLocks noChangeArrowheads="1"/>
          </p:cNvSpPr>
          <p:nvPr/>
        </p:nvSpPr>
        <p:spPr bwMode="auto">
          <a:xfrm>
            <a:off x="9374188" y="3352801"/>
            <a:ext cx="385042"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1400">
                <a:latin typeface="Arial" charset="0"/>
              </a:rPr>
              <a:t>P</a:t>
            </a:r>
            <a:r>
              <a:rPr lang="en-GB" sz="1400" baseline="-25000">
                <a:latin typeface="Arial" charset="0"/>
              </a:rPr>
              <a:t>B</a:t>
            </a:r>
            <a:endParaRPr lang="en-GB" sz="1400">
              <a:latin typeface="Arial" charset="0"/>
            </a:endParaRPr>
          </a:p>
        </p:txBody>
      </p:sp>
      <p:graphicFrame>
        <p:nvGraphicFramePr>
          <p:cNvPr id="291850" name="Object 10"/>
          <p:cNvGraphicFramePr>
            <a:graphicFrameLocks noChangeAspect="1"/>
          </p:cNvGraphicFramePr>
          <p:nvPr/>
        </p:nvGraphicFramePr>
        <p:xfrm>
          <a:off x="6324600" y="1447800"/>
          <a:ext cx="330200" cy="279400"/>
        </p:xfrm>
        <a:graphic>
          <a:graphicData uri="http://schemas.openxmlformats.org/presentationml/2006/ole">
            <mc:AlternateContent xmlns:mc="http://schemas.openxmlformats.org/markup-compatibility/2006">
              <mc:Choice xmlns:v="urn:schemas-microsoft-com:vml" Requires="v">
                <p:oleObj name="Equation" r:id="rId8" imgW="330200" imgH="279400" progId="Equation.DSMT36">
                  <p:embed/>
                </p:oleObj>
              </mc:Choice>
              <mc:Fallback>
                <p:oleObj name="Equation" r:id="rId8" imgW="330200" imgH="279400" progId="Equation.DSMT36">
                  <p:embed/>
                  <p:pic>
                    <p:nvPicPr>
                      <p:cNvPr id="29185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4600" y="1447800"/>
                        <a:ext cx="330200"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91851" name="Line 11"/>
          <p:cNvSpPr>
            <a:spLocks noChangeShapeType="1"/>
          </p:cNvSpPr>
          <p:nvPr/>
        </p:nvSpPr>
        <p:spPr bwMode="auto">
          <a:xfrm>
            <a:off x="2616200" y="5932488"/>
            <a:ext cx="287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1852" name="Line 12"/>
          <p:cNvSpPr>
            <a:spLocks noChangeShapeType="1"/>
          </p:cNvSpPr>
          <p:nvPr/>
        </p:nvSpPr>
        <p:spPr bwMode="auto">
          <a:xfrm flipV="1">
            <a:off x="2616200" y="4332288"/>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1853" name="Line 13"/>
          <p:cNvSpPr>
            <a:spLocks noChangeShapeType="1"/>
          </p:cNvSpPr>
          <p:nvPr/>
        </p:nvSpPr>
        <p:spPr bwMode="auto">
          <a:xfrm>
            <a:off x="2616200" y="3276600"/>
            <a:ext cx="287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1854" name="Line 14"/>
          <p:cNvSpPr>
            <a:spLocks noChangeShapeType="1"/>
          </p:cNvSpPr>
          <p:nvPr/>
        </p:nvSpPr>
        <p:spPr bwMode="auto">
          <a:xfrm flipV="1">
            <a:off x="2616200" y="16764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1855" name="Freeform 15"/>
          <p:cNvSpPr>
            <a:spLocks/>
          </p:cNvSpPr>
          <p:nvPr/>
        </p:nvSpPr>
        <p:spPr bwMode="auto">
          <a:xfrm>
            <a:off x="3128963" y="1768476"/>
            <a:ext cx="1935162" cy="1127125"/>
          </a:xfrm>
          <a:custGeom>
            <a:avLst/>
            <a:gdLst>
              <a:gd name="T0" fmla="*/ 0 w 906"/>
              <a:gd name="T1" fmla="*/ 710 h 710"/>
              <a:gd name="T2" fmla="*/ 432 w 906"/>
              <a:gd name="T3" fmla="*/ 595 h 710"/>
              <a:gd name="T4" fmla="*/ 720 w 906"/>
              <a:gd name="T5" fmla="*/ 307 h 710"/>
              <a:gd name="T6" fmla="*/ 906 w 906"/>
              <a:gd name="T7" fmla="*/ 0 h 710"/>
            </a:gdLst>
            <a:ahLst/>
            <a:cxnLst>
              <a:cxn ang="0">
                <a:pos x="T0" y="T1"/>
              </a:cxn>
              <a:cxn ang="0">
                <a:pos x="T2" y="T3"/>
              </a:cxn>
              <a:cxn ang="0">
                <a:pos x="T4" y="T5"/>
              </a:cxn>
              <a:cxn ang="0">
                <a:pos x="T6" y="T7"/>
              </a:cxn>
            </a:cxnLst>
            <a:rect l="0" t="0" r="r" b="b"/>
            <a:pathLst>
              <a:path w="906" h="710">
                <a:moveTo>
                  <a:pt x="0" y="710"/>
                </a:moveTo>
                <a:lnTo>
                  <a:pt x="432" y="595"/>
                </a:lnTo>
                <a:lnTo>
                  <a:pt x="720" y="307"/>
                </a:lnTo>
                <a:lnTo>
                  <a:pt x="906" y="0"/>
                </a:lnTo>
              </a:path>
            </a:pathLst>
          </a:custGeom>
          <a:noFill/>
          <a:ln w="28575" cap="flat" cmpd="sng">
            <a:solidFill>
              <a:srgbClr val="00808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1856" name="Line 16"/>
          <p:cNvSpPr>
            <a:spLocks noChangeShapeType="1"/>
          </p:cNvSpPr>
          <p:nvPr/>
        </p:nvSpPr>
        <p:spPr bwMode="auto">
          <a:xfrm>
            <a:off x="3128963" y="2895600"/>
            <a:ext cx="0" cy="30368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1857" name="Line 17"/>
          <p:cNvSpPr>
            <a:spLocks noChangeShapeType="1"/>
          </p:cNvSpPr>
          <p:nvPr/>
        </p:nvSpPr>
        <p:spPr bwMode="auto">
          <a:xfrm>
            <a:off x="4051300" y="2743200"/>
            <a:ext cx="0" cy="31892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1858" name="Line 18"/>
          <p:cNvSpPr>
            <a:spLocks noChangeShapeType="1"/>
          </p:cNvSpPr>
          <p:nvPr/>
        </p:nvSpPr>
        <p:spPr bwMode="auto">
          <a:xfrm>
            <a:off x="4665663" y="2290764"/>
            <a:ext cx="0" cy="364172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1859" name="Line 19"/>
          <p:cNvSpPr>
            <a:spLocks noChangeShapeType="1"/>
          </p:cNvSpPr>
          <p:nvPr/>
        </p:nvSpPr>
        <p:spPr bwMode="auto">
          <a:xfrm>
            <a:off x="5076825" y="1727200"/>
            <a:ext cx="0" cy="41798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1860" name="Line 20"/>
          <p:cNvSpPr>
            <a:spLocks noChangeShapeType="1"/>
          </p:cNvSpPr>
          <p:nvPr/>
        </p:nvSpPr>
        <p:spPr bwMode="auto">
          <a:xfrm>
            <a:off x="3128964" y="5638800"/>
            <a:ext cx="922337"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1861" name="Line 21"/>
          <p:cNvSpPr>
            <a:spLocks noChangeShapeType="1"/>
          </p:cNvSpPr>
          <p:nvPr/>
        </p:nvSpPr>
        <p:spPr bwMode="auto">
          <a:xfrm>
            <a:off x="4051301" y="5334000"/>
            <a:ext cx="614363"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1862" name="Line 22"/>
          <p:cNvSpPr>
            <a:spLocks noChangeShapeType="1"/>
          </p:cNvSpPr>
          <p:nvPr/>
        </p:nvSpPr>
        <p:spPr bwMode="auto">
          <a:xfrm>
            <a:off x="4665663" y="5181600"/>
            <a:ext cx="411162"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1863" name="Line 23"/>
          <p:cNvSpPr>
            <a:spLocks noChangeShapeType="1"/>
          </p:cNvSpPr>
          <p:nvPr/>
        </p:nvSpPr>
        <p:spPr bwMode="auto">
          <a:xfrm>
            <a:off x="6781800" y="5932488"/>
            <a:ext cx="2819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1864" name="Line 24"/>
          <p:cNvSpPr>
            <a:spLocks noChangeShapeType="1"/>
          </p:cNvSpPr>
          <p:nvPr/>
        </p:nvSpPr>
        <p:spPr bwMode="auto">
          <a:xfrm flipV="1">
            <a:off x="6781800" y="4332288"/>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1865" name="Line 25"/>
          <p:cNvSpPr>
            <a:spLocks noChangeShapeType="1"/>
          </p:cNvSpPr>
          <p:nvPr/>
        </p:nvSpPr>
        <p:spPr bwMode="auto">
          <a:xfrm>
            <a:off x="6781800" y="3276600"/>
            <a:ext cx="2819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1866" name="Line 26"/>
          <p:cNvSpPr>
            <a:spLocks noChangeShapeType="1"/>
          </p:cNvSpPr>
          <p:nvPr/>
        </p:nvSpPr>
        <p:spPr bwMode="auto">
          <a:xfrm flipV="1">
            <a:off x="6781800" y="16764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1867" name="Freeform 27"/>
          <p:cNvSpPr>
            <a:spLocks/>
          </p:cNvSpPr>
          <p:nvPr/>
        </p:nvSpPr>
        <p:spPr bwMode="auto">
          <a:xfrm>
            <a:off x="7185025" y="1412876"/>
            <a:ext cx="1912938" cy="1558925"/>
          </a:xfrm>
          <a:custGeom>
            <a:avLst/>
            <a:gdLst>
              <a:gd name="T0" fmla="*/ 0 w 912"/>
              <a:gd name="T1" fmla="*/ 982 h 982"/>
              <a:gd name="T2" fmla="*/ 441 w 912"/>
              <a:gd name="T3" fmla="*/ 920 h 982"/>
              <a:gd name="T4" fmla="*/ 720 w 912"/>
              <a:gd name="T5" fmla="*/ 579 h 982"/>
              <a:gd name="T6" fmla="*/ 912 w 912"/>
              <a:gd name="T7" fmla="*/ 0 h 982"/>
            </a:gdLst>
            <a:ahLst/>
            <a:cxnLst>
              <a:cxn ang="0">
                <a:pos x="T0" y="T1"/>
              </a:cxn>
              <a:cxn ang="0">
                <a:pos x="T2" y="T3"/>
              </a:cxn>
              <a:cxn ang="0">
                <a:pos x="T4" y="T5"/>
              </a:cxn>
              <a:cxn ang="0">
                <a:pos x="T6" y="T7"/>
              </a:cxn>
            </a:cxnLst>
            <a:rect l="0" t="0" r="r" b="b"/>
            <a:pathLst>
              <a:path w="912" h="982">
                <a:moveTo>
                  <a:pt x="0" y="982"/>
                </a:moveTo>
                <a:lnTo>
                  <a:pt x="441" y="920"/>
                </a:lnTo>
                <a:lnTo>
                  <a:pt x="720" y="579"/>
                </a:lnTo>
                <a:lnTo>
                  <a:pt x="912" y="0"/>
                </a:lnTo>
              </a:path>
            </a:pathLst>
          </a:custGeom>
          <a:noFill/>
          <a:ln w="28575" cap="flat" cmpd="sng">
            <a:solidFill>
              <a:srgbClr val="00808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1868" name="Line 28"/>
          <p:cNvSpPr>
            <a:spLocks noChangeShapeType="1"/>
          </p:cNvSpPr>
          <p:nvPr/>
        </p:nvSpPr>
        <p:spPr bwMode="auto">
          <a:xfrm>
            <a:off x="7185025" y="2979738"/>
            <a:ext cx="0" cy="29527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1869" name="Line 29"/>
          <p:cNvSpPr>
            <a:spLocks noChangeShapeType="1"/>
          </p:cNvSpPr>
          <p:nvPr/>
        </p:nvSpPr>
        <p:spPr bwMode="auto">
          <a:xfrm>
            <a:off x="8091488" y="2895600"/>
            <a:ext cx="0" cy="30368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1870" name="Line 30"/>
          <p:cNvSpPr>
            <a:spLocks noChangeShapeType="1"/>
          </p:cNvSpPr>
          <p:nvPr/>
        </p:nvSpPr>
        <p:spPr bwMode="auto">
          <a:xfrm>
            <a:off x="8694738" y="2290764"/>
            <a:ext cx="0" cy="364172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1871" name="Line 31"/>
          <p:cNvSpPr>
            <a:spLocks noChangeShapeType="1"/>
          </p:cNvSpPr>
          <p:nvPr/>
        </p:nvSpPr>
        <p:spPr bwMode="auto">
          <a:xfrm flipH="1">
            <a:off x="9097963" y="1412876"/>
            <a:ext cx="0" cy="4519613"/>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1872" name="Line 32"/>
          <p:cNvSpPr>
            <a:spLocks noChangeShapeType="1"/>
          </p:cNvSpPr>
          <p:nvPr/>
        </p:nvSpPr>
        <p:spPr bwMode="auto">
          <a:xfrm>
            <a:off x="7185026" y="5791200"/>
            <a:ext cx="906463"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1873" name="Line 33"/>
          <p:cNvSpPr>
            <a:spLocks noChangeShapeType="1"/>
          </p:cNvSpPr>
          <p:nvPr/>
        </p:nvSpPr>
        <p:spPr bwMode="auto">
          <a:xfrm>
            <a:off x="8091488" y="5181600"/>
            <a:ext cx="603250"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1874" name="Line 34"/>
          <p:cNvSpPr>
            <a:spLocks noChangeShapeType="1"/>
          </p:cNvSpPr>
          <p:nvPr/>
        </p:nvSpPr>
        <p:spPr bwMode="auto">
          <a:xfrm>
            <a:off x="8694739" y="4876800"/>
            <a:ext cx="403225"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89485C-1AAB-E820-ED8F-91EDEF056FED}"/>
              </a:ext>
            </a:extLst>
          </p:cNvPr>
          <p:cNvSpPr>
            <a:spLocks noGrp="1"/>
          </p:cNvSpPr>
          <p:nvPr>
            <p:ph type="body" sz="quarter" idx="10"/>
          </p:nvPr>
        </p:nvSpPr>
        <p:spPr/>
        <p:txBody>
          <a:bodyPr/>
          <a:lstStyle/>
          <a:p>
            <a:r>
              <a:rPr lang="en-GB" sz="3200" dirty="0"/>
              <a:t>Economic Dispatch with Piecewise Linear Cost Curves</a:t>
            </a:r>
            <a:endParaRPr lang="en-US" dirty="0"/>
          </a:p>
          <a:p>
            <a:endParaRPr lang="en-US" dirty="0"/>
          </a:p>
        </p:txBody>
      </p:sp>
      <p:sp>
        <p:nvSpPr>
          <p:cNvPr id="129030" name="Text Box 6"/>
          <p:cNvSpPr txBox="1">
            <a:spLocks noChangeArrowheads="1"/>
          </p:cNvSpPr>
          <p:nvPr/>
        </p:nvSpPr>
        <p:spPr bwMode="auto">
          <a:xfrm>
            <a:off x="5295901" y="6008688"/>
            <a:ext cx="379413"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1400">
                <a:latin typeface="Arial" charset="0"/>
              </a:rPr>
              <a:t>P</a:t>
            </a:r>
            <a:r>
              <a:rPr lang="en-GB" sz="1400" baseline="-25000">
                <a:latin typeface="Arial" charset="0"/>
              </a:rPr>
              <a:t>A</a:t>
            </a:r>
            <a:endParaRPr lang="en-GB" sz="1400">
              <a:latin typeface="Arial" charset="0"/>
            </a:endParaRPr>
          </a:p>
        </p:txBody>
      </p:sp>
      <p:graphicFrame>
        <p:nvGraphicFramePr>
          <p:cNvPr id="129031" name="Object 7"/>
          <p:cNvGraphicFramePr>
            <a:graphicFrameLocks noChangeAspect="1"/>
          </p:cNvGraphicFramePr>
          <p:nvPr/>
        </p:nvGraphicFramePr>
        <p:xfrm>
          <a:off x="2082800" y="3886200"/>
          <a:ext cx="469900" cy="635000"/>
        </p:xfrm>
        <a:graphic>
          <a:graphicData uri="http://schemas.openxmlformats.org/presentationml/2006/ole">
            <mc:AlternateContent xmlns:mc="http://schemas.openxmlformats.org/markup-compatibility/2006">
              <mc:Choice xmlns:v="urn:schemas-microsoft-com:vml" Requires="v">
                <p:oleObj name="Equation" r:id="rId2" imgW="469900" imgH="635000" progId="Equation.DSMT36">
                  <p:embed/>
                </p:oleObj>
              </mc:Choice>
              <mc:Fallback>
                <p:oleObj name="Equation" r:id="rId2" imgW="469900" imgH="635000" progId="Equation.DSMT36">
                  <p:embed/>
                  <p:pic>
                    <p:nvPicPr>
                      <p:cNvPr id="129031"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2800" y="3886200"/>
                        <a:ext cx="469900" cy="635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29032" name="Text Box 8"/>
          <p:cNvSpPr txBox="1">
            <a:spLocks noChangeArrowheads="1"/>
          </p:cNvSpPr>
          <p:nvPr/>
        </p:nvSpPr>
        <p:spPr bwMode="auto">
          <a:xfrm>
            <a:off x="9374188" y="6008689"/>
            <a:ext cx="385042"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1400">
                <a:latin typeface="Arial" charset="0"/>
              </a:rPr>
              <a:t>P</a:t>
            </a:r>
            <a:r>
              <a:rPr lang="en-GB" sz="1400" baseline="-25000">
                <a:latin typeface="Arial" charset="0"/>
              </a:rPr>
              <a:t>B</a:t>
            </a:r>
            <a:endParaRPr lang="en-GB" sz="1400">
              <a:latin typeface="Arial" charset="0"/>
            </a:endParaRPr>
          </a:p>
        </p:txBody>
      </p:sp>
      <p:graphicFrame>
        <p:nvGraphicFramePr>
          <p:cNvPr id="129033" name="Object 9"/>
          <p:cNvGraphicFramePr>
            <a:graphicFrameLocks noChangeAspect="1"/>
          </p:cNvGraphicFramePr>
          <p:nvPr/>
        </p:nvGraphicFramePr>
        <p:xfrm>
          <a:off x="6172200" y="3886200"/>
          <a:ext cx="469900" cy="635000"/>
        </p:xfrm>
        <a:graphic>
          <a:graphicData uri="http://schemas.openxmlformats.org/presentationml/2006/ole">
            <mc:AlternateContent xmlns:mc="http://schemas.openxmlformats.org/markup-compatibility/2006">
              <mc:Choice xmlns:v="urn:schemas-microsoft-com:vml" Requires="v">
                <p:oleObj name="Equation" r:id="rId4" imgW="469900" imgH="635000" progId="Equation.DSMT36">
                  <p:embed/>
                </p:oleObj>
              </mc:Choice>
              <mc:Fallback>
                <p:oleObj name="Equation" r:id="rId4" imgW="469900" imgH="635000" progId="Equation.DSMT36">
                  <p:embed/>
                  <p:pic>
                    <p:nvPicPr>
                      <p:cNvPr id="129033"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3886200"/>
                        <a:ext cx="469900" cy="635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29034" name="Text Box 10"/>
          <p:cNvSpPr txBox="1">
            <a:spLocks noChangeArrowheads="1"/>
          </p:cNvSpPr>
          <p:nvPr/>
        </p:nvSpPr>
        <p:spPr bwMode="auto">
          <a:xfrm>
            <a:off x="5295901" y="3352800"/>
            <a:ext cx="379413"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1400">
                <a:latin typeface="Arial" charset="0"/>
              </a:rPr>
              <a:t>P</a:t>
            </a:r>
            <a:r>
              <a:rPr lang="en-GB" sz="1400" baseline="-25000">
                <a:latin typeface="Arial" charset="0"/>
              </a:rPr>
              <a:t>A</a:t>
            </a:r>
            <a:endParaRPr lang="en-GB" sz="1400">
              <a:latin typeface="Arial" charset="0"/>
            </a:endParaRPr>
          </a:p>
        </p:txBody>
      </p:sp>
      <p:graphicFrame>
        <p:nvGraphicFramePr>
          <p:cNvPr id="129035" name="Object 11"/>
          <p:cNvGraphicFramePr>
            <a:graphicFrameLocks noChangeAspect="1"/>
          </p:cNvGraphicFramePr>
          <p:nvPr/>
        </p:nvGraphicFramePr>
        <p:xfrm>
          <a:off x="2159000" y="1447800"/>
          <a:ext cx="330200" cy="279400"/>
        </p:xfrm>
        <a:graphic>
          <a:graphicData uri="http://schemas.openxmlformats.org/presentationml/2006/ole">
            <mc:AlternateContent xmlns:mc="http://schemas.openxmlformats.org/markup-compatibility/2006">
              <mc:Choice xmlns:v="urn:schemas-microsoft-com:vml" Requires="v">
                <p:oleObj name="Equation" r:id="rId6" imgW="330200" imgH="279400" progId="Equation.DSMT36">
                  <p:embed/>
                </p:oleObj>
              </mc:Choice>
              <mc:Fallback>
                <p:oleObj name="Equation" r:id="rId6" imgW="330200" imgH="279400" progId="Equation.DSMT36">
                  <p:embed/>
                  <p:pic>
                    <p:nvPicPr>
                      <p:cNvPr id="129035"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9000" y="1447800"/>
                        <a:ext cx="330200"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29036" name="Text Box 12"/>
          <p:cNvSpPr txBox="1">
            <a:spLocks noChangeArrowheads="1"/>
          </p:cNvSpPr>
          <p:nvPr/>
        </p:nvSpPr>
        <p:spPr bwMode="auto">
          <a:xfrm>
            <a:off x="9374188" y="3352801"/>
            <a:ext cx="385042"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1400">
                <a:latin typeface="Arial" charset="0"/>
              </a:rPr>
              <a:t>P</a:t>
            </a:r>
            <a:r>
              <a:rPr lang="en-GB" sz="1400" baseline="-25000">
                <a:latin typeface="Arial" charset="0"/>
              </a:rPr>
              <a:t>B</a:t>
            </a:r>
            <a:endParaRPr lang="en-GB" sz="1400">
              <a:latin typeface="Arial" charset="0"/>
            </a:endParaRPr>
          </a:p>
        </p:txBody>
      </p:sp>
      <p:graphicFrame>
        <p:nvGraphicFramePr>
          <p:cNvPr id="129037" name="Object 13"/>
          <p:cNvGraphicFramePr>
            <a:graphicFrameLocks noChangeAspect="1"/>
          </p:cNvGraphicFramePr>
          <p:nvPr/>
        </p:nvGraphicFramePr>
        <p:xfrm>
          <a:off x="6324600" y="1447800"/>
          <a:ext cx="330200" cy="279400"/>
        </p:xfrm>
        <a:graphic>
          <a:graphicData uri="http://schemas.openxmlformats.org/presentationml/2006/ole">
            <mc:AlternateContent xmlns:mc="http://schemas.openxmlformats.org/markup-compatibility/2006">
              <mc:Choice xmlns:v="urn:schemas-microsoft-com:vml" Requires="v">
                <p:oleObj name="Equation" r:id="rId8" imgW="330200" imgH="279400" progId="Equation.DSMT36">
                  <p:embed/>
                </p:oleObj>
              </mc:Choice>
              <mc:Fallback>
                <p:oleObj name="Equation" r:id="rId8" imgW="330200" imgH="279400" progId="Equation.DSMT36">
                  <p:embed/>
                  <p:pic>
                    <p:nvPicPr>
                      <p:cNvPr id="129037"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4600" y="1447800"/>
                        <a:ext cx="330200"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29038" name="Line 14"/>
          <p:cNvSpPr>
            <a:spLocks noChangeShapeType="1"/>
          </p:cNvSpPr>
          <p:nvPr/>
        </p:nvSpPr>
        <p:spPr bwMode="auto">
          <a:xfrm>
            <a:off x="2616200" y="5932488"/>
            <a:ext cx="287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39" name="Line 15"/>
          <p:cNvSpPr>
            <a:spLocks noChangeShapeType="1"/>
          </p:cNvSpPr>
          <p:nvPr/>
        </p:nvSpPr>
        <p:spPr bwMode="auto">
          <a:xfrm flipV="1">
            <a:off x="2616200" y="4332288"/>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40" name="Line 16"/>
          <p:cNvSpPr>
            <a:spLocks noChangeShapeType="1"/>
          </p:cNvSpPr>
          <p:nvPr/>
        </p:nvSpPr>
        <p:spPr bwMode="auto">
          <a:xfrm>
            <a:off x="2616200" y="3276600"/>
            <a:ext cx="287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41" name="Line 17"/>
          <p:cNvSpPr>
            <a:spLocks noChangeShapeType="1"/>
          </p:cNvSpPr>
          <p:nvPr/>
        </p:nvSpPr>
        <p:spPr bwMode="auto">
          <a:xfrm flipV="1">
            <a:off x="2616200" y="16764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42" name="Freeform 18"/>
          <p:cNvSpPr>
            <a:spLocks/>
          </p:cNvSpPr>
          <p:nvPr/>
        </p:nvSpPr>
        <p:spPr bwMode="auto">
          <a:xfrm>
            <a:off x="3128963" y="1768476"/>
            <a:ext cx="1935162" cy="1127125"/>
          </a:xfrm>
          <a:custGeom>
            <a:avLst/>
            <a:gdLst>
              <a:gd name="T0" fmla="*/ 0 w 906"/>
              <a:gd name="T1" fmla="*/ 710 h 710"/>
              <a:gd name="T2" fmla="*/ 432 w 906"/>
              <a:gd name="T3" fmla="*/ 595 h 710"/>
              <a:gd name="T4" fmla="*/ 720 w 906"/>
              <a:gd name="T5" fmla="*/ 307 h 710"/>
              <a:gd name="T6" fmla="*/ 906 w 906"/>
              <a:gd name="T7" fmla="*/ 0 h 710"/>
            </a:gdLst>
            <a:ahLst/>
            <a:cxnLst>
              <a:cxn ang="0">
                <a:pos x="T0" y="T1"/>
              </a:cxn>
              <a:cxn ang="0">
                <a:pos x="T2" y="T3"/>
              </a:cxn>
              <a:cxn ang="0">
                <a:pos x="T4" y="T5"/>
              </a:cxn>
              <a:cxn ang="0">
                <a:pos x="T6" y="T7"/>
              </a:cxn>
            </a:cxnLst>
            <a:rect l="0" t="0" r="r" b="b"/>
            <a:pathLst>
              <a:path w="906" h="710">
                <a:moveTo>
                  <a:pt x="0" y="710"/>
                </a:moveTo>
                <a:lnTo>
                  <a:pt x="432" y="595"/>
                </a:lnTo>
                <a:lnTo>
                  <a:pt x="720" y="307"/>
                </a:lnTo>
                <a:lnTo>
                  <a:pt x="906" y="0"/>
                </a:lnTo>
              </a:path>
            </a:pathLst>
          </a:custGeom>
          <a:noFill/>
          <a:ln w="28575" cap="flat" cmpd="sng">
            <a:solidFill>
              <a:srgbClr val="00808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43" name="Line 19"/>
          <p:cNvSpPr>
            <a:spLocks noChangeShapeType="1"/>
          </p:cNvSpPr>
          <p:nvPr/>
        </p:nvSpPr>
        <p:spPr bwMode="auto">
          <a:xfrm>
            <a:off x="3128963" y="2895600"/>
            <a:ext cx="0" cy="30368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44" name="Line 20"/>
          <p:cNvSpPr>
            <a:spLocks noChangeShapeType="1"/>
          </p:cNvSpPr>
          <p:nvPr/>
        </p:nvSpPr>
        <p:spPr bwMode="auto">
          <a:xfrm>
            <a:off x="4051300" y="2743200"/>
            <a:ext cx="0" cy="31892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45" name="Line 21"/>
          <p:cNvSpPr>
            <a:spLocks noChangeShapeType="1"/>
          </p:cNvSpPr>
          <p:nvPr/>
        </p:nvSpPr>
        <p:spPr bwMode="auto">
          <a:xfrm>
            <a:off x="4665663" y="2290764"/>
            <a:ext cx="0" cy="364172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46" name="Line 22"/>
          <p:cNvSpPr>
            <a:spLocks noChangeShapeType="1"/>
          </p:cNvSpPr>
          <p:nvPr/>
        </p:nvSpPr>
        <p:spPr bwMode="auto">
          <a:xfrm>
            <a:off x="5076825" y="1727200"/>
            <a:ext cx="0" cy="41798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47" name="Line 23"/>
          <p:cNvSpPr>
            <a:spLocks noChangeShapeType="1"/>
          </p:cNvSpPr>
          <p:nvPr/>
        </p:nvSpPr>
        <p:spPr bwMode="auto">
          <a:xfrm>
            <a:off x="3128964" y="5562600"/>
            <a:ext cx="922337"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48" name="Line 24"/>
          <p:cNvSpPr>
            <a:spLocks noChangeShapeType="1"/>
          </p:cNvSpPr>
          <p:nvPr/>
        </p:nvSpPr>
        <p:spPr bwMode="auto">
          <a:xfrm>
            <a:off x="4051301" y="5410200"/>
            <a:ext cx="614363"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49" name="Line 25"/>
          <p:cNvSpPr>
            <a:spLocks noChangeShapeType="1"/>
          </p:cNvSpPr>
          <p:nvPr/>
        </p:nvSpPr>
        <p:spPr bwMode="auto">
          <a:xfrm>
            <a:off x="4665663" y="5105400"/>
            <a:ext cx="411162"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50" name="Line 26"/>
          <p:cNvSpPr>
            <a:spLocks noChangeShapeType="1"/>
          </p:cNvSpPr>
          <p:nvPr/>
        </p:nvSpPr>
        <p:spPr bwMode="auto">
          <a:xfrm>
            <a:off x="6781800" y="5932488"/>
            <a:ext cx="2819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51" name="Line 27"/>
          <p:cNvSpPr>
            <a:spLocks noChangeShapeType="1"/>
          </p:cNvSpPr>
          <p:nvPr/>
        </p:nvSpPr>
        <p:spPr bwMode="auto">
          <a:xfrm flipV="1">
            <a:off x="6781800" y="4332288"/>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52" name="Line 28"/>
          <p:cNvSpPr>
            <a:spLocks noChangeShapeType="1"/>
          </p:cNvSpPr>
          <p:nvPr/>
        </p:nvSpPr>
        <p:spPr bwMode="auto">
          <a:xfrm>
            <a:off x="6781800" y="3276600"/>
            <a:ext cx="2819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53" name="Line 29"/>
          <p:cNvSpPr>
            <a:spLocks noChangeShapeType="1"/>
          </p:cNvSpPr>
          <p:nvPr/>
        </p:nvSpPr>
        <p:spPr bwMode="auto">
          <a:xfrm flipV="1">
            <a:off x="6781800" y="16764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54" name="Freeform 30"/>
          <p:cNvSpPr>
            <a:spLocks/>
          </p:cNvSpPr>
          <p:nvPr/>
        </p:nvSpPr>
        <p:spPr bwMode="auto">
          <a:xfrm>
            <a:off x="7185025" y="1412876"/>
            <a:ext cx="1912938" cy="1558925"/>
          </a:xfrm>
          <a:custGeom>
            <a:avLst/>
            <a:gdLst>
              <a:gd name="T0" fmla="*/ 0 w 912"/>
              <a:gd name="T1" fmla="*/ 982 h 982"/>
              <a:gd name="T2" fmla="*/ 441 w 912"/>
              <a:gd name="T3" fmla="*/ 920 h 982"/>
              <a:gd name="T4" fmla="*/ 720 w 912"/>
              <a:gd name="T5" fmla="*/ 579 h 982"/>
              <a:gd name="T6" fmla="*/ 912 w 912"/>
              <a:gd name="T7" fmla="*/ 0 h 982"/>
            </a:gdLst>
            <a:ahLst/>
            <a:cxnLst>
              <a:cxn ang="0">
                <a:pos x="T0" y="T1"/>
              </a:cxn>
              <a:cxn ang="0">
                <a:pos x="T2" y="T3"/>
              </a:cxn>
              <a:cxn ang="0">
                <a:pos x="T4" y="T5"/>
              </a:cxn>
              <a:cxn ang="0">
                <a:pos x="T6" y="T7"/>
              </a:cxn>
            </a:cxnLst>
            <a:rect l="0" t="0" r="r" b="b"/>
            <a:pathLst>
              <a:path w="912" h="982">
                <a:moveTo>
                  <a:pt x="0" y="982"/>
                </a:moveTo>
                <a:lnTo>
                  <a:pt x="441" y="920"/>
                </a:lnTo>
                <a:lnTo>
                  <a:pt x="720" y="579"/>
                </a:lnTo>
                <a:lnTo>
                  <a:pt x="912" y="0"/>
                </a:lnTo>
              </a:path>
            </a:pathLst>
          </a:custGeom>
          <a:noFill/>
          <a:ln w="28575" cap="flat" cmpd="sng">
            <a:solidFill>
              <a:srgbClr val="00808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55" name="Line 31"/>
          <p:cNvSpPr>
            <a:spLocks noChangeShapeType="1"/>
          </p:cNvSpPr>
          <p:nvPr/>
        </p:nvSpPr>
        <p:spPr bwMode="auto">
          <a:xfrm>
            <a:off x="7185025" y="2979738"/>
            <a:ext cx="0" cy="29527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56" name="Line 32"/>
          <p:cNvSpPr>
            <a:spLocks noChangeShapeType="1"/>
          </p:cNvSpPr>
          <p:nvPr/>
        </p:nvSpPr>
        <p:spPr bwMode="auto">
          <a:xfrm>
            <a:off x="8091488" y="2895600"/>
            <a:ext cx="0" cy="30368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57" name="Line 33"/>
          <p:cNvSpPr>
            <a:spLocks noChangeShapeType="1"/>
          </p:cNvSpPr>
          <p:nvPr/>
        </p:nvSpPr>
        <p:spPr bwMode="auto">
          <a:xfrm>
            <a:off x="8694738" y="2290764"/>
            <a:ext cx="0" cy="364172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58" name="Line 34"/>
          <p:cNvSpPr>
            <a:spLocks noChangeShapeType="1"/>
          </p:cNvSpPr>
          <p:nvPr/>
        </p:nvSpPr>
        <p:spPr bwMode="auto">
          <a:xfrm flipH="1">
            <a:off x="9097963" y="1412876"/>
            <a:ext cx="0" cy="4519613"/>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59" name="Line 35"/>
          <p:cNvSpPr>
            <a:spLocks noChangeShapeType="1"/>
          </p:cNvSpPr>
          <p:nvPr/>
        </p:nvSpPr>
        <p:spPr bwMode="auto">
          <a:xfrm>
            <a:off x="7185026" y="5791200"/>
            <a:ext cx="906463"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60" name="Line 36"/>
          <p:cNvSpPr>
            <a:spLocks noChangeShapeType="1"/>
          </p:cNvSpPr>
          <p:nvPr/>
        </p:nvSpPr>
        <p:spPr bwMode="auto">
          <a:xfrm>
            <a:off x="8091488" y="5029200"/>
            <a:ext cx="603250"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61" name="Line 37"/>
          <p:cNvSpPr>
            <a:spLocks noChangeShapeType="1"/>
          </p:cNvSpPr>
          <p:nvPr/>
        </p:nvSpPr>
        <p:spPr bwMode="auto">
          <a:xfrm>
            <a:off x="8694739" y="4876800"/>
            <a:ext cx="403225"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62" name="AutoShape 38"/>
          <p:cNvSpPr>
            <a:spLocks noChangeArrowheads="1"/>
          </p:cNvSpPr>
          <p:nvPr/>
        </p:nvSpPr>
        <p:spPr bwMode="auto">
          <a:xfrm>
            <a:off x="3008314" y="6008688"/>
            <a:ext cx="223837" cy="468312"/>
          </a:xfrm>
          <a:prstGeom prst="upArrow">
            <a:avLst>
              <a:gd name="adj1" fmla="val 50000"/>
              <a:gd name="adj2" fmla="val 52305"/>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63" name="AutoShape 39"/>
          <p:cNvSpPr>
            <a:spLocks noChangeArrowheads="1"/>
          </p:cNvSpPr>
          <p:nvPr/>
        </p:nvSpPr>
        <p:spPr bwMode="auto">
          <a:xfrm>
            <a:off x="7073106" y="6008687"/>
            <a:ext cx="223838" cy="468313"/>
          </a:xfrm>
          <a:prstGeom prst="upArrow">
            <a:avLst>
              <a:gd name="adj1" fmla="val 50000"/>
              <a:gd name="adj2" fmla="val 52305"/>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E58DC6B-FBD0-698E-4D2E-42CC5B3D1AE0}"/>
              </a:ext>
            </a:extLst>
          </p:cNvPr>
          <p:cNvSpPr>
            <a:spLocks noGrp="1"/>
          </p:cNvSpPr>
          <p:nvPr>
            <p:ph type="body" sz="quarter" idx="10"/>
          </p:nvPr>
        </p:nvSpPr>
        <p:spPr/>
        <p:txBody>
          <a:bodyPr/>
          <a:lstStyle/>
          <a:p>
            <a:r>
              <a:rPr lang="en-GB" sz="3200" dirty="0"/>
              <a:t>Economic Dispatch with Piecewise Linear Cost Curves</a:t>
            </a:r>
            <a:endParaRPr lang="en-US" dirty="0"/>
          </a:p>
          <a:p>
            <a:endParaRPr lang="en-US" dirty="0"/>
          </a:p>
        </p:txBody>
      </p:sp>
      <p:grpSp>
        <p:nvGrpSpPr>
          <p:cNvPr id="129026" name="Group 2"/>
          <p:cNvGrpSpPr>
            <a:grpSpLocks/>
          </p:cNvGrpSpPr>
          <p:nvPr/>
        </p:nvGrpSpPr>
        <p:grpSpPr bwMode="auto">
          <a:xfrm>
            <a:off x="2133600" y="5684838"/>
            <a:ext cx="7467600" cy="215900"/>
            <a:chOff x="384" y="3292"/>
            <a:chExt cx="4704" cy="136"/>
          </a:xfrm>
        </p:grpSpPr>
        <p:graphicFrame>
          <p:nvGraphicFramePr>
            <p:cNvPr id="129027" name="Object 3"/>
            <p:cNvGraphicFramePr>
              <a:graphicFrameLocks noChangeAspect="1"/>
            </p:cNvGraphicFramePr>
            <p:nvPr/>
          </p:nvGraphicFramePr>
          <p:xfrm>
            <a:off x="384" y="3292"/>
            <a:ext cx="112" cy="136"/>
          </p:xfrm>
          <a:graphic>
            <a:graphicData uri="http://schemas.openxmlformats.org/presentationml/2006/ole">
              <mc:AlternateContent xmlns:mc="http://schemas.openxmlformats.org/markup-compatibility/2006">
                <mc:Choice xmlns:v="urn:schemas-microsoft-com:vml" Requires="v">
                  <p:oleObj name="Equation" r:id="rId2" imgW="177800" imgH="215900" progId="Equation.DSMT36">
                    <p:embed/>
                  </p:oleObj>
                </mc:Choice>
                <mc:Fallback>
                  <p:oleObj name="Equation" r:id="rId2" imgW="177800" imgH="215900" progId="Equation.DSMT36">
                    <p:embed/>
                    <p:pic>
                      <p:nvPicPr>
                        <p:cNvPr id="129027"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3292"/>
                          <a:ext cx="112" cy="136"/>
                        </a:xfrm>
                        <a:prstGeom prst="rect">
                          <a:avLst/>
                        </a:prstGeom>
                        <a:noFill/>
                        <a:ln w="9525">
                          <a:solidFill>
                            <a:srgbClr val="FFFFFF"/>
                          </a:solidFill>
                          <a:miter lim="800000"/>
                          <a:headEnd/>
                          <a:tailEnd/>
                        </a:ln>
                        <a:effectLst/>
                      </p:spPr>
                    </p:pic>
                  </p:oleObj>
                </mc:Fallback>
              </mc:AlternateContent>
            </a:graphicData>
          </a:graphic>
        </p:graphicFrame>
        <p:sp>
          <p:nvSpPr>
            <p:cNvPr id="129028" name="Line 4"/>
            <p:cNvSpPr>
              <a:spLocks noChangeShapeType="1"/>
            </p:cNvSpPr>
            <p:nvPr/>
          </p:nvSpPr>
          <p:spPr bwMode="auto">
            <a:xfrm>
              <a:off x="688" y="3360"/>
              <a:ext cx="4400" cy="0"/>
            </a:xfrm>
            <a:prstGeom prst="line">
              <a:avLst/>
            </a:prstGeom>
            <a:noFill/>
            <a:ln w="2857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29030" name="Text Box 6"/>
          <p:cNvSpPr txBox="1">
            <a:spLocks noChangeArrowheads="1"/>
          </p:cNvSpPr>
          <p:nvPr/>
        </p:nvSpPr>
        <p:spPr bwMode="auto">
          <a:xfrm>
            <a:off x="5295901" y="6008688"/>
            <a:ext cx="379413"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400">
                <a:latin typeface="Arial" charset="0"/>
              </a:rPr>
              <a:t>P</a:t>
            </a:r>
            <a:r>
              <a:rPr lang="en-GB" sz="1400" baseline="-25000">
                <a:latin typeface="Arial" charset="0"/>
              </a:rPr>
              <a:t>A</a:t>
            </a:r>
            <a:endParaRPr lang="en-GB" sz="1400">
              <a:latin typeface="Arial" charset="0"/>
            </a:endParaRPr>
          </a:p>
        </p:txBody>
      </p:sp>
      <p:graphicFrame>
        <p:nvGraphicFramePr>
          <p:cNvPr id="129031" name="Object 7"/>
          <p:cNvGraphicFramePr>
            <a:graphicFrameLocks noChangeAspect="1"/>
          </p:cNvGraphicFramePr>
          <p:nvPr/>
        </p:nvGraphicFramePr>
        <p:xfrm>
          <a:off x="2082800" y="3886200"/>
          <a:ext cx="469900" cy="635000"/>
        </p:xfrm>
        <a:graphic>
          <a:graphicData uri="http://schemas.openxmlformats.org/presentationml/2006/ole">
            <mc:AlternateContent xmlns:mc="http://schemas.openxmlformats.org/markup-compatibility/2006">
              <mc:Choice xmlns:v="urn:schemas-microsoft-com:vml" Requires="v">
                <p:oleObj name="Equation" r:id="rId4" imgW="469900" imgH="635000" progId="Equation.DSMT36">
                  <p:embed/>
                </p:oleObj>
              </mc:Choice>
              <mc:Fallback>
                <p:oleObj name="Equation" r:id="rId4" imgW="469900" imgH="635000" progId="Equation.DSMT36">
                  <p:embed/>
                  <p:pic>
                    <p:nvPicPr>
                      <p:cNvPr id="129031"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2800" y="3886200"/>
                        <a:ext cx="469900" cy="635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29032" name="Text Box 8"/>
          <p:cNvSpPr txBox="1">
            <a:spLocks noChangeArrowheads="1"/>
          </p:cNvSpPr>
          <p:nvPr/>
        </p:nvSpPr>
        <p:spPr bwMode="auto">
          <a:xfrm>
            <a:off x="9374188" y="6008689"/>
            <a:ext cx="38504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400">
                <a:latin typeface="Arial" charset="0"/>
              </a:rPr>
              <a:t>P</a:t>
            </a:r>
            <a:r>
              <a:rPr lang="en-GB" sz="1400" baseline="-25000">
                <a:latin typeface="Arial" charset="0"/>
              </a:rPr>
              <a:t>B</a:t>
            </a:r>
            <a:endParaRPr lang="en-GB" sz="1400">
              <a:latin typeface="Arial" charset="0"/>
            </a:endParaRPr>
          </a:p>
        </p:txBody>
      </p:sp>
      <p:graphicFrame>
        <p:nvGraphicFramePr>
          <p:cNvPr id="129033" name="Object 9"/>
          <p:cNvGraphicFramePr>
            <a:graphicFrameLocks noChangeAspect="1"/>
          </p:cNvGraphicFramePr>
          <p:nvPr/>
        </p:nvGraphicFramePr>
        <p:xfrm>
          <a:off x="6172200" y="3886200"/>
          <a:ext cx="469900" cy="635000"/>
        </p:xfrm>
        <a:graphic>
          <a:graphicData uri="http://schemas.openxmlformats.org/presentationml/2006/ole">
            <mc:AlternateContent xmlns:mc="http://schemas.openxmlformats.org/markup-compatibility/2006">
              <mc:Choice xmlns:v="urn:schemas-microsoft-com:vml" Requires="v">
                <p:oleObj name="Equation" r:id="rId6" imgW="469900" imgH="635000" progId="Equation.DSMT36">
                  <p:embed/>
                </p:oleObj>
              </mc:Choice>
              <mc:Fallback>
                <p:oleObj name="Equation" r:id="rId6" imgW="469900" imgH="635000" progId="Equation.DSMT36">
                  <p:embed/>
                  <p:pic>
                    <p:nvPicPr>
                      <p:cNvPr id="129033"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00" y="3886200"/>
                        <a:ext cx="469900" cy="635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29034" name="Text Box 10"/>
          <p:cNvSpPr txBox="1">
            <a:spLocks noChangeArrowheads="1"/>
          </p:cNvSpPr>
          <p:nvPr/>
        </p:nvSpPr>
        <p:spPr bwMode="auto">
          <a:xfrm>
            <a:off x="5295901" y="3352800"/>
            <a:ext cx="379413"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400">
                <a:latin typeface="Arial" charset="0"/>
              </a:rPr>
              <a:t>P</a:t>
            </a:r>
            <a:r>
              <a:rPr lang="en-GB" sz="1400" baseline="-25000">
                <a:latin typeface="Arial" charset="0"/>
              </a:rPr>
              <a:t>A</a:t>
            </a:r>
            <a:endParaRPr lang="en-GB" sz="1400">
              <a:latin typeface="Arial" charset="0"/>
            </a:endParaRPr>
          </a:p>
        </p:txBody>
      </p:sp>
      <p:graphicFrame>
        <p:nvGraphicFramePr>
          <p:cNvPr id="129035" name="Object 11"/>
          <p:cNvGraphicFramePr>
            <a:graphicFrameLocks noChangeAspect="1"/>
          </p:cNvGraphicFramePr>
          <p:nvPr/>
        </p:nvGraphicFramePr>
        <p:xfrm>
          <a:off x="2159000" y="1447800"/>
          <a:ext cx="330200" cy="279400"/>
        </p:xfrm>
        <a:graphic>
          <a:graphicData uri="http://schemas.openxmlformats.org/presentationml/2006/ole">
            <mc:AlternateContent xmlns:mc="http://schemas.openxmlformats.org/markup-compatibility/2006">
              <mc:Choice xmlns:v="urn:schemas-microsoft-com:vml" Requires="v">
                <p:oleObj name="Equation" r:id="rId8" imgW="330200" imgH="279400" progId="Equation.DSMT36">
                  <p:embed/>
                </p:oleObj>
              </mc:Choice>
              <mc:Fallback>
                <p:oleObj name="Equation" r:id="rId8" imgW="330200" imgH="279400" progId="Equation.DSMT36">
                  <p:embed/>
                  <p:pic>
                    <p:nvPicPr>
                      <p:cNvPr id="129035"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59000" y="1447800"/>
                        <a:ext cx="330200" cy="279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29036" name="Text Box 12"/>
          <p:cNvSpPr txBox="1">
            <a:spLocks noChangeArrowheads="1"/>
          </p:cNvSpPr>
          <p:nvPr/>
        </p:nvSpPr>
        <p:spPr bwMode="auto">
          <a:xfrm>
            <a:off x="9374188" y="3352801"/>
            <a:ext cx="38504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400">
                <a:latin typeface="Arial" charset="0"/>
              </a:rPr>
              <a:t>P</a:t>
            </a:r>
            <a:r>
              <a:rPr lang="en-GB" sz="1400" baseline="-25000">
                <a:latin typeface="Arial" charset="0"/>
              </a:rPr>
              <a:t>B</a:t>
            </a:r>
            <a:endParaRPr lang="en-GB" sz="1400">
              <a:latin typeface="Arial" charset="0"/>
            </a:endParaRPr>
          </a:p>
        </p:txBody>
      </p:sp>
      <p:graphicFrame>
        <p:nvGraphicFramePr>
          <p:cNvPr id="129037" name="Object 13"/>
          <p:cNvGraphicFramePr>
            <a:graphicFrameLocks noChangeAspect="1"/>
          </p:cNvGraphicFramePr>
          <p:nvPr/>
        </p:nvGraphicFramePr>
        <p:xfrm>
          <a:off x="6324600" y="1447800"/>
          <a:ext cx="330200" cy="279400"/>
        </p:xfrm>
        <a:graphic>
          <a:graphicData uri="http://schemas.openxmlformats.org/presentationml/2006/ole">
            <mc:AlternateContent xmlns:mc="http://schemas.openxmlformats.org/markup-compatibility/2006">
              <mc:Choice xmlns:v="urn:schemas-microsoft-com:vml" Requires="v">
                <p:oleObj name="Equation" r:id="rId10" imgW="330200" imgH="279400" progId="Equation.DSMT36">
                  <p:embed/>
                </p:oleObj>
              </mc:Choice>
              <mc:Fallback>
                <p:oleObj name="Equation" r:id="rId10" imgW="330200" imgH="279400" progId="Equation.DSMT36">
                  <p:embed/>
                  <p:pic>
                    <p:nvPicPr>
                      <p:cNvPr id="129037"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24600" y="1447800"/>
                        <a:ext cx="330200" cy="279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29038" name="Line 14"/>
          <p:cNvSpPr>
            <a:spLocks noChangeShapeType="1"/>
          </p:cNvSpPr>
          <p:nvPr/>
        </p:nvSpPr>
        <p:spPr bwMode="auto">
          <a:xfrm>
            <a:off x="2616200" y="5932488"/>
            <a:ext cx="287020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39" name="Line 15"/>
          <p:cNvSpPr>
            <a:spLocks noChangeShapeType="1"/>
          </p:cNvSpPr>
          <p:nvPr/>
        </p:nvSpPr>
        <p:spPr bwMode="auto">
          <a:xfrm flipV="1">
            <a:off x="2616200" y="4332288"/>
            <a:ext cx="0" cy="160020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40" name="Line 16"/>
          <p:cNvSpPr>
            <a:spLocks noChangeShapeType="1"/>
          </p:cNvSpPr>
          <p:nvPr/>
        </p:nvSpPr>
        <p:spPr bwMode="auto">
          <a:xfrm>
            <a:off x="2616200" y="3276600"/>
            <a:ext cx="287020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41" name="Line 17"/>
          <p:cNvSpPr>
            <a:spLocks noChangeShapeType="1"/>
          </p:cNvSpPr>
          <p:nvPr/>
        </p:nvSpPr>
        <p:spPr bwMode="auto">
          <a:xfrm flipV="1">
            <a:off x="2616200" y="1676400"/>
            <a:ext cx="0" cy="160020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42" name="Freeform 18"/>
          <p:cNvSpPr>
            <a:spLocks/>
          </p:cNvSpPr>
          <p:nvPr/>
        </p:nvSpPr>
        <p:spPr bwMode="auto">
          <a:xfrm>
            <a:off x="3128963" y="1768476"/>
            <a:ext cx="1935162" cy="1127125"/>
          </a:xfrm>
          <a:custGeom>
            <a:avLst/>
            <a:gdLst>
              <a:gd name="T0" fmla="*/ 0 w 906"/>
              <a:gd name="T1" fmla="*/ 710 h 710"/>
              <a:gd name="T2" fmla="*/ 432 w 906"/>
              <a:gd name="T3" fmla="*/ 595 h 710"/>
              <a:gd name="T4" fmla="*/ 720 w 906"/>
              <a:gd name="T5" fmla="*/ 307 h 710"/>
              <a:gd name="T6" fmla="*/ 906 w 906"/>
              <a:gd name="T7" fmla="*/ 0 h 710"/>
            </a:gdLst>
            <a:ahLst/>
            <a:cxnLst>
              <a:cxn ang="0">
                <a:pos x="T0" y="T1"/>
              </a:cxn>
              <a:cxn ang="0">
                <a:pos x="T2" y="T3"/>
              </a:cxn>
              <a:cxn ang="0">
                <a:pos x="T4" y="T5"/>
              </a:cxn>
              <a:cxn ang="0">
                <a:pos x="T6" y="T7"/>
              </a:cxn>
            </a:cxnLst>
            <a:rect l="0" t="0" r="r" b="b"/>
            <a:pathLst>
              <a:path w="906" h="710">
                <a:moveTo>
                  <a:pt x="0" y="710"/>
                </a:moveTo>
                <a:lnTo>
                  <a:pt x="432" y="595"/>
                </a:lnTo>
                <a:lnTo>
                  <a:pt x="720" y="307"/>
                </a:lnTo>
                <a:lnTo>
                  <a:pt x="906" y="0"/>
                </a:lnTo>
              </a:path>
            </a:pathLst>
          </a:custGeom>
          <a:noFill/>
          <a:ln w="28575" cap="flat" cmpd="sng">
            <a:solidFill>
              <a:srgbClr val="00808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43" name="Line 19"/>
          <p:cNvSpPr>
            <a:spLocks noChangeShapeType="1"/>
          </p:cNvSpPr>
          <p:nvPr/>
        </p:nvSpPr>
        <p:spPr bwMode="auto">
          <a:xfrm>
            <a:off x="3128963" y="2895600"/>
            <a:ext cx="0" cy="303688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44" name="Line 20"/>
          <p:cNvSpPr>
            <a:spLocks noChangeShapeType="1"/>
          </p:cNvSpPr>
          <p:nvPr/>
        </p:nvSpPr>
        <p:spPr bwMode="auto">
          <a:xfrm>
            <a:off x="4051300" y="2743200"/>
            <a:ext cx="0" cy="318928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45" name="Line 21"/>
          <p:cNvSpPr>
            <a:spLocks noChangeShapeType="1"/>
          </p:cNvSpPr>
          <p:nvPr/>
        </p:nvSpPr>
        <p:spPr bwMode="auto">
          <a:xfrm>
            <a:off x="4665663" y="2290764"/>
            <a:ext cx="0" cy="3641725"/>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46" name="Line 22"/>
          <p:cNvSpPr>
            <a:spLocks noChangeShapeType="1"/>
          </p:cNvSpPr>
          <p:nvPr/>
        </p:nvSpPr>
        <p:spPr bwMode="auto">
          <a:xfrm>
            <a:off x="5076825" y="1727200"/>
            <a:ext cx="0" cy="417988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47" name="Line 23"/>
          <p:cNvSpPr>
            <a:spLocks noChangeShapeType="1"/>
          </p:cNvSpPr>
          <p:nvPr/>
        </p:nvSpPr>
        <p:spPr bwMode="auto">
          <a:xfrm>
            <a:off x="3128964" y="5562600"/>
            <a:ext cx="922337" cy="0"/>
          </a:xfrm>
          <a:prstGeom prst="line">
            <a:avLst/>
          </a:prstGeom>
          <a:noFill/>
          <a:ln w="28575">
            <a:solidFill>
              <a:srgbClr val="9933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48" name="Line 24"/>
          <p:cNvSpPr>
            <a:spLocks noChangeShapeType="1"/>
          </p:cNvSpPr>
          <p:nvPr/>
        </p:nvSpPr>
        <p:spPr bwMode="auto">
          <a:xfrm>
            <a:off x="4051301" y="5410200"/>
            <a:ext cx="614363" cy="0"/>
          </a:xfrm>
          <a:prstGeom prst="line">
            <a:avLst/>
          </a:prstGeom>
          <a:noFill/>
          <a:ln w="28575">
            <a:solidFill>
              <a:srgbClr val="9933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49" name="Line 25"/>
          <p:cNvSpPr>
            <a:spLocks noChangeShapeType="1"/>
          </p:cNvSpPr>
          <p:nvPr/>
        </p:nvSpPr>
        <p:spPr bwMode="auto">
          <a:xfrm>
            <a:off x="4665663" y="5105400"/>
            <a:ext cx="411162" cy="0"/>
          </a:xfrm>
          <a:prstGeom prst="line">
            <a:avLst/>
          </a:prstGeom>
          <a:noFill/>
          <a:ln w="28575">
            <a:solidFill>
              <a:srgbClr val="9933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50" name="Line 26"/>
          <p:cNvSpPr>
            <a:spLocks noChangeShapeType="1"/>
          </p:cNvSpPr>
          <p:nvPr/>
        </p:nvSpPr>
        <p:spPr bwMode="auto">
          <a:xfrm>
            <a:off x="6781800" y="5932488"/>
            <a:ext cx="281940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51" name="Line 27"/>
          <p:cNvSpPr>
            <a:spLocks noChangeShapeType="1"/>
          </p:cNvSpPr>
          <p:nvPr/>
        </p:nvSpPr>
        <p:spPr bwMode="auto">
          <a:xfrm flipV="1">
            <a:off x="6781800" y="4332288"/>
            <a:ext cx="0" cy="160020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52" name="Line 28"/>
          <p:cNvSpPr>
            <a:spLocks noChangeShapeType="1"/>
          </p:cNvSpPr>
          <p:nvPr/>
        </p:nvSpPr>
        <p:spPr bwMode="auto">
          <a:xfrm>
            <a:off x="6781800" y="3276600"/>
            <a:ext cx="281940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53" name="Line 29"/>
          <p:cNvSpPr>
            <a:spLocks noChangeShapeType="1"/>
          </p:cNvSpPr>
          <p:nvPr/>
        </p:nvSpPr>
        <p:spPr bwMode="auto">
          <a:xfrm flipV="1">
            <a:off x="6781800" y="1676400"/>
            <a:ext cx="0" cy="160020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54" name="Freeform 30"/>
          <p:cNvSpPr>
            <a:spLocks/>
          </p:cNvSpPr>
          <p:nvPr/>
        </p:nvSpPr>
        <p:spPr bwMode="auto">
          <a:xfrm>
            <a:off x="7185025" y="1412876"/>
            <a:ext cx="1912938" cy="1558925"/>
          </a:xfrm>
          <a:custGeom>
            <a:avLst/>
            <a:gdLst>
              <a:gd name="T0" fmla="*/ 0 w 912"/>
              <a:gd name="T1" fmla="*/ 982 h 982"/>
              <a:gd name="T2" fmla="*/ 441 w 912"/>
              <a:gd name="T3" fmla="*/ 920 h 982"/>
              <a:gd name="T4" fmla="*/ 720 w 912"/>
              <a:gd name="T5" fmla="*/ 579 h 982"/>
              <a:gd name="T6" fmla="*/ 912 w 912"/>
              <a:gd name="T7" fmla="*/ 0 h 982"/>
            </a:gdLst>
            <a:ahLst/>
            <a:cxnLst>
              <a:cxn ang="0">
                <a:pos x="T0" y="T1"/>
              </a:cxn>
              <a:cxn ang="0">
                <a:pos x="T2" y="T3"/>
              </a:cxn>
              <a:cxn ang="0">
                <a:pos x="T4" y="T5"/>
              </a:cxn>
              <a:cxn ang="0">
                <a:pos x="T6" y="T7"/>
              </a:cxn>
            </a:cxnLst>
            <a:rect l="0" t="0" r="r" b="b"/>
            <a:pathLst>
              <a:path w="912" h="982">
                <a:moveTo>
                  <a:pt x="0" y="982"/>
                </a:moveTo>
                <a:lnTo>
                  <a:pt x="441" y="920"/>
                </a:lnTo>
                <a:lnTo>
                  <a:pt x="720" y="579"/>
                </a:lnTo>
                <a:lnTo>
                  <a:pt x="912" y="0"/>
                </a:lnTo>
              </a:path>
            </a:pathLst>
          </a:custGeom>
          <a:noFill/>
          <a:ln w="28575" cap="flat" cmpd="sng">
            <a:solidFill>
              <a:srgbClr val="00808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55" name="Line 31"/>
          <p:cNvSpPr>
            <a:spLocks noChangeShapeType="1"/>
          </p:cNvSpPr>
          <p:nvPr/>
        </p:nvSpPr>
        <p:spPr bwMode="auto">
          <a:xfrm>
            <a:off x="7185025" y="2979738"/>
            <a:ext cx="0" cy="29527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56" name="Line 32"/>
          <p:cNvSpPr>
            <a:spLocks noChangeShapeType="1"/>
          </p:cNvSpPr>
          <p:nvPr/>
        </p:nvSpPr>
        <p:spPr bwMode="auto">
          <a:xfrm>
            <a:off x="8091488" y="2895600"/>
            <a:ext cx="0" cy="303688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57" name="Line 33"/>
          <p:cNvSpPr>
            <a:spLocks noChangeShapeType="1"/>
          </p:cNvSpPr>
          <p:nvPr/>
        </p:nvSpPr>
        <p:spPr bwMode="auto">
          <a:xfrm>
            <a:off x="8694738" y="2290764"/>
            <a:ext cx="0" cy="3641725"/>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58" name="Line 34"/>
          <p:cNvSpPr>
            <a:spLocks noChangeShapeType="1"/>
          </p:cNvSpPr>
          <p:nvPr/>
        </p:nvSpPr>
        <p:spPr bwMode="auto">
          <a:xfrm flipH="1">
            <a:off x="9097963" y="1412876"/>
            <a:ext cx="0" cy="45196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59" name="Line 35"/>
          <p:cNvSpPr>
            <a:spLocks noChangeShapeType="1"/>
          </p:cNvSpPr>
          <p:nvPr/>
        </p:nvSpPr>
        <p:spPr bwMode="auto">
          <a:xfrm>
            <a:off x="7185026" y="5791200"/>
            <a:ext cx="906463" cy="0"/>
          </a:xfrm>
          <a:prstGeom prst="line">
            <a:avLst/>
          </a:prstGeom>
          <a:noFill/>
          <a:ln w="28575">
            <a:solidFill>
              <a:srgbClr val="9933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60" name="Line 36"/>
          <p:cNvSpPr>
            <a:spLocks noChangeShapeType="1"/>
          </p:cNvSpPr>
          <p:nvPr/>
        </p:nvSpPr>
        <p:spPr bwMode="auto">
          <a:xfrm>
            <a:off x="8091488" y="5029200"/>
            <a:ext cx="603250" cy="0"/>
          </a:xfrm>
          <a:prstGeom prst="line">
            <a:avLst/>
          </a:prstGeom>
          <a:noFill/>
          <a:ln w="28575">
            <a:solidFill>
              <a:srgbClr val="9933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61" name="Line 37"/>
          <p:cNvSpPr>
            <a:spLocks noChangeShapeType="1"/>
          </p:cNvSpPr>
          <p:nvPr/>
        </p:nvSpPr>
        <p:spPr bwMode="auto">
          <a:xfrm>
            <a:off x="8694739" y="4876800"/>
            <a:ext cx="403225" cy="0"/>
          </a:xfrm>
          <a:prstGeom prst="line">
            <a:avLst/>
          </a:prstGeom>
          <a:noFill/>
          <a:ln w="28575">
            <a:solidFill>
              <a:srgbClr val="9933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62" name="AutoShape 38"/>
          <p:cNvSpPr>
            <a:spLocks noChangeArrowheads="1"/>
          </p:cNvSpPr>
          <p:nvPr/>
        </p:nvSpPr>
        <p:spPr bwMode="auto">
          <a:xfrm>
            <a:off x="3008314" y="6008688"/>
            <a:ext cx="223837" cy="468312"/>
          </a:xfrm>
          <a:prstGeom prst="upArrow">
            <a:avLst>
              <a:gd name="adj1" fmla="val 50000"/>
              <a:gd name="adj2" fmla="val 52305"/>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63" name="AutoShape 39"/>
          <p:cNvSpPr>
            <a:spLocks noChangeArrowheads="1"/>
          </p:cNvSpPr>
          <p:nvPr/>
        </p:nvSpPr>
        <p:spPr bwMode="auto">
          <a:xfrm>
            <a:off x="7515225" y="6334126"/>
            <a:ext cx="223838" cy="468313"/>
          </a:xfrm>
          <a:prstGeom prst="upArrow">
            <a:avLst>
              <a:gd name="adj1" fmla="val 50000"/>
              <a:gd name="adj2" fmla="val 52305"/>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064" name="AutoShape 40"/>
          <p:cNvSpPr>
            <a:spLocks/>
          </p:cNvSpPr>
          <p:nvPr/>
        </p:nvSpPr>
        <p:spPr bwMode="auto">
          <a:xfrm rot="5400000">
            <a:off x="7504113" y="5700713"/>
            <a:ext cx="268288" cy="906463"/>
          </a:xfrm>
          <a:prstGeom prst="rightBrace">
            <a:avLst>
              <a:gd name="adj1" fmla="val 28156"/>
              <a:gd name="adj2" fmla="val 50000"/>
            </a:avLst>
          </a:prstGeom>
          <a:noFill/>
          <a:ln w="19050">
            <a:solidFill>
              <a:srgbClr val="000099"/>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24335837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3A0C34C-E8C2-FBC0-58B2-6DB603593ED8}"/>
              </a:ext>
            </a:extLst>
          </p:cNvPr>
          <p:cNvSpPr>
            <a:spLocks noGrp="1"/>
          </p:cNvSpPr>
          <p:nvPr>
            <p:ph type="body" sz="quarter" idx="10"/>
          </p:nvPr>
        </p:nvSpPr>
        <p:spPr/>
        <p:txBody>
          <a:bodyPr/>
          <a:lstStyle/>
          <a:p>
            <a:r>
              <a:rPr lang="en-GB" sz="3200" dirty="0"/>
              <a:t>Economic Dispatch with Piecewise Linear Cost Curves</a:t>
            </a:r>
            <a:endParaRPr lang="en-US" dirty="0"/>
          </a:p>
          <a:p>
            <a:endParaRPr lang="en-US" dirty="0"/>
          </a:p>
        </p:txBody>
      </p:sp>
      <p:grpSp>
        <p:nvGrpSpPr>
          <p:cNvPr id="130050" name="Group 2"/>
          <p:cNvGrpSpPr>
            <a:grpSpLocks/>
          </p:cNvGrpSpPr>
          <p:nvPr/>
        </p:nvGrpSpPr>
        <p:grpSpPr bwMode="auto">
          <a:xfrm>
            <a:off x="2133600" y="5451475"/>
            <a:ext cx="7467600" cy="215900"/>
            <a:chOff x="384" y="3292"/>
            <a:chExt cx="4704" cy="136"/>
          </a:xfrm>
        </p:grpSpPr>
        <p:graphicFrame>
          <p:nvGraphicFramePr>
            <p:cNvPr id="130051" name="Object 3"/>
            <p:cNvGraphicFramePr>
              <a:graphicFrameLocks noChangeAspect="1"/>
            </p:cNvGraphicFramePr>
            <p:nvPr/>
          </p:nvGraphicFramePr>
          <p:xfrm>
            <a:off x="384" y="3292"/>
            <a:ext cx="112" cy="136"/>
          </p:xfrm>
          <a:graphic>
            <a:graphicData uri="http://schemas.openxmlformats.org/presentationml/2006/ole">
              <mc:AlternateContent xmlns:mc="http://schemas.openxmlformats.org/markup-compatibility/2006">
                <mc:Choice xmlns:v="urn:schemas-microsoft-com:vml" Requires="v">
                  <p:oleObj name="Equation" r:id="rId2" imgW="177800" imgH="215900" progId="Equation.DSMT36">
                    <p:embed/>
                  </p:oleObj>
                </mc:Choice>
                <mc:Fallback>
                  <p:oleObj name="Equation" r:id="rId2" imgW="177800" imgH="215900" progId="Equation.DSMT36">
                    <p:embed/>
                    <p:pic>
                      <p:nvPicPr>
                        <p:cNvPr id="130051"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3292"/>
                          <a:ext cx="112" cy="136"/>
                        </a:xfrm>
                        <a:prstGeom prst="rect">
                          <a:avLst/>
                        </a:prstGeom>
                        <a:noFill/>
                        <a:ln w="9525">
                          <a:solidFill>
                            <a:srgbClr val="FFFFFF"/>
                          </a:solidFill>
                          <a:miter lim="800000"/>
                          <a:headEnd/>
                          <a:tailEnd/>
                        </a:ln>
                        <a:effectLst/>
                      </p:spPr>
                    </p:pic>
                  </p:oleObj>
                </mc:Fallback>
              </mc:AlternateContent>
            </a:graphicData>
          </a:graphic>
        </p:graphicFrame>
        <p:sp>
          <p:nvSpPr>
            <p:cNvPr id="130052" name="Line 4"/>
            <p:cNvSpPr>
              <a:spLocks noChangeShapeType="1"/>
            </p:cNvSpPr>
            <p:nvPr/>
          </p:nvSpPr>
          <p:spPr bwMode="auto">
            <a:xfrm>
              <a:off x="688" y="3360"/>
              <a:ext cx="4400" cy="0"/>
            </a:xfrm>
            <a:prstGeom prst="line">
              <a:avLst/>
            </a:prstGeom>
            <a:noFill/>
            <a:ln w="2857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30054" name="Text Box 6"/>
          <p:cNvSpPr txBox="1">
            <a:spLocks noChangeArrowheads="1"/>
          </p:cNvSpPr>
          <p:nvPr/>
        </p:nvSpPr>
        <p:spPr bwMode="auto">
          <a:xfrm>
            <a:off x="5295901" y="6008688"/>
            <a:ext cx="379413"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1400">
                <a:latin typeface="Arial" charset="0"/>
              </a:rPr>
              <a:t>P</a:t>
            </a:r>
            <a:r>
              <a:rPr lang="en-GB" sz="1400" baseline="-25000">
                <a:latin typeface="Arial" charset="0"/>
              </a:rPr>
              <a:t>A</a:t>
            </a:r>
            <a:endParaRPr lang="en-GB" sz="1400">
              <a:latin typeface="Arial" charset="0"/>
            </a:endParaRPr>
          </a:p>
        </p:txBody>
      </p:sp>
      <p:graphicFrame>
        <p:nvGraphicFramePr>
          <p:cNvPr id="130055" name="Object 7"/>
          <p:cNvGraphicFramePr>
            <a:graphicFrameLocks noChangeAspect="1"/>
          </p:cNvGraphicFramePr>
          <p:nvPr/>
        </p:nvGraphicFramePr>
        <p:xfrm>
          <a:off x="2082800" y="3886200"/>
          <a:ext cx="469900" cy="635000"/>
        </p:xfrm>
        <a:graphic>
          <a:graphicData uri="http://schemas.openxmlformats.org/presentationml/2006/ole">
            <mc:AlternateContent xmlns:mc="http://schemas.openxmlformats.org/markup-compatibility/2006">
              <mc:Choice xmlns:v="urn:schemas-microsoft-com:vml" Requires="v">
                <p:oleObj name="Equation" r:id="rId4" imgW="469900" imgH="635000" progId="Equation.DSMT36">
                  <p:embed/>
                </p:oleObj>
              </mc:Choice>
              <mc:Fallback>
                <p:oleObj name="Equation" r:id="rId4" imgW="469900" imgH="635000" progId="Equation.DSMT36">
                  <p:embed/>
                  <p:pic>
                    <p:nvPicPr>
                      <p:cNvPr id="130055"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2800" y="3886200"/>
                        <a:ext cx="469900" cy="635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30056" name="Text Box 8"/>
          <p:cNvSpPr txBox="1">
            <a:spLocks noChangeArrowheads="1"/>
          </p:cNvSpPr>
          <p:nvPr/>
        </p:nvSpPr>
        <p:spPr bwMode="auto">
          <a:xfrm>
            <a:off x="9374188" y="6008689"/>
            <a:ext cx="385042"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1400">
                <a:latin typeface="Arial" charset="0"/>
              </a:rPr>
              <a:t>P</a:t>
            </a:r>
            <a:r>
              <a:rPr lang="en-GB" sz="1400" baseline="-25000">
                <a:latin typeface="Arial" charset="0"/>
              </a:rPr>
              <a:t>B</a:t>
            </a:r>
            <a:endParaRPr lang="en-GB" sz="1400">
              <a:latin typeface="Arial" charset="0"/>
            </a:endParaRPr>
          </a:p>
        </p:txBody>
      </p:sp>
      <p:graphicFrame>
        <p:nvGraphicFramePr>
          <p:cNvPr id="130057" name="Object 9"/>
          <p:cNvGraphicFramePr>
            <a:graphicFrameLocks noChangeAspect="1"/>
          </p:cNvGraphicFramePr>
          <p:nvPr/>
        </p:nvGraphicFramePr>
        <p:xfrm>
          <a:off x="6172200" y="3886200"/>
          <a:ext cx="469900" cy="635000"/>
        </p:xfrm>
        <a:graphic>
          <a:graphicData uri="http://schemas.openxmlformats.org/presentationml/2006/ole">
            <mc:AlternateContent xmlns:mc="http://schemas.openxmlformats.org/markup-compatibility/2006">
              <mc:Choice xmlns:v="urn:schemas-microsoft-com:vml" Requires="v">
                <p:oleObj name="Equation" r:id="rId6" imgW="469900" imgH="635000" progId="Equation.DSMT36">
                  <p:embed/>
                </p:oleObj>
              </mc:Choice>
              <mc:Fallback>
                <p:oleObj name="Equation" r:id="rId6" imgW="469900" imgH="635000" progId="Equation.DSMT36">
                  <p:embed/>
                  <p:pic>
                    <p:nvPicPr>
                      <p:cNvPr id="130057"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00" y="3886200"/>
                        <a:ext cx="469900" cy="635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30058" name="Text Box 10"/>
          <p:cNvSpPr txBox="1">
            <a:spLocks noChangeArrowheads="1"/>
          </p:cNvSpPr>
          <p:nvPr/>
        </p:nvSpPr>
        <p:spPr bwMode="auto">
          <a:xfrm>
            <a:off x="5295901" y="3352800"/>
            <a:ext cx="379413"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1400">
                <a:latin typeface="Arial" charset="0"/>
              </a:rPr>
              <a:t>P</a:t>
            </a:r>
            <a:r>
              <a:rPr lang="en-GB" sz="1400" baseline="-25000">
                <a:latin typeface="Arial" charset="0"/>
              </a:rPr>
              <a:t>A</a:t>
            </a:r>
            <a:endParaRPr lang="en-GB" sz="1400">
              <a:latin typeface="Arial" charset="0"/>
            </a:endParaRPr>
          </a:p>
        </p:txBody>
      </p:sp>
      <p:graphicFrame>
        <p:nvGraphicFramePr>
          <p:cNvPr id="130059" name="Object 11"/>
          <p:cNvGraphicFramePr>
            <a:graphicFrameLocks noChangeAspect="1"/>
          </p:cNvGraphicFramePr>
          <p:nvPr/>
        </p:nvGraphicFramePr>
        <p:xfrm>
          <a:off x="2159000" y="1447800"/>
          <a:ext cx="330200" cy="279400"/>
        </p:xfrm>
        <a:graphic>
          <a:graphicData uri="http://schemas.openxmlformats.org/presentationml/2006/ole">
            <mc:AlternateContent xmlns:mc="http://schemas.openxmlformats.org/markup-compatibility/2006">
              <mc:Choice xmlns:v="urn:schemas-microsoft-com:vml" Requires="v">
                <p:oleObj name="Equation" r:id="rId8" imgW="330200" imgH="279400" progId="Equation.DSMT36">
                  <p:embed/>
                </p:oleObj>
              </mc:Choice>
              <mc:Fallback>
                <p:oleObj name="Equation" r:id="rId8" imgW="330200" imgH="279400" progId="Equation.DSMT36">
                  <p:embed/>
                  <p:pic>
                    <p:nvPicPr>
                      <p:cNvPr id="130059"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59000" y="1447800"/>
                        <a:ext cx="330200"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30060" name="Text Box 12"/>
          <p:cNvSpPr txBox="1">
            <a:spLocks noChangeArrowheads="1"/>
          </p:cNvSpPr>
          <p:nvPr/>
        </p:nvSpPr>
        <p:spPr bwMode="auto">
          <a:xfrm>
            <a:off x="9374188" y="3352801"/>
            <a:ext cx="385042"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1400">
                <a:latin typeface="Arial" charset="0"/>
              </a:rPr>
              <a:t>P</a:t>
            </a:r>
            <a:r>
              <a:rPr lang="en-GB" sz="1400" baseline="-25000">
                <a:latin typeface="Arial" charset="0"/>
              </a:rPr>
              <a:t>B</a:t>
            </a:r>
            <a:endParaRPr lang="en-GB" sz="1400">
              <a:latin typeface="Arial" charset="0"/>
            </a:endParaRPr>
          </a:p>
        </p:txBody>
      </p:sp>
      <p:graphicFrame>
        <p:nvGraphicFramePr>
          <p:cNvPr id="130061" name="Object 13"/>
          <p:cNvGraphicFramePr>
            <a:graphicFrameLocks noChangeAspect="1"/>
          </p:cNvGraphicFramePr>
          <p:nvPr/>
        </p:nvGraphicFramePr>
        <p:xfrm>
          <a:off x="6324600" y="1447800"/>
          <a:ext cx="330200" cy="279400"/>
        </p:xfrm>
        <a:graphic>
          <a:graphicData uri="http://schemas.openxmlformats.org/presentationml/2006/ole">
            <mc:AlternateContent xmlns:mc="http://schemas.openxmlformats.org/markup-compatibility/2006">
              <mc:Choice xmlns:v="urn:schemas-microsoft-com:vml" Requires="v">
                <p:oleObj name="Equation" r:id="rId10" imgW="330200" imgH="279400" progId="Equation.DSMT36">
                  <p:embed/>
                </p:oleObj>
              </mc:Choice>
              <mc:Fallback>
                <p:oleObj name="Equation" r:id="rId10" imgW="330200" imgH="279400" progId="Equation.DSMT36">
                  <p:embed/>
                  <p:pic>
                    <p:nvPicPr>
                      <p:cNvPr id="130061"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24600" y="1447800"/>
                        <a:ext cx="330200"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30062" name="Line 14"/>
          <p:cNvSpPr>
            <a:spLocks noChangeShapeType="1"/>
          </p:cNvSpPr>
          <p:nvPr/>
        </p:nvSpPr>
        <p:spPr bwMode="auto">
          <a:xfrm>
            <a:off x="2616200" y="5932488"/>
            <a:ext cx="287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063" name="Line 15"/>
          <p:cNvSpPr>
            <a:spLocks noChangeShapeType="1"/>
          </p:cNvSpPr>
          <p:nvPr/>
        </p:nvSpPr>
        <p:spPr bwMode="auto">
          <a:xfrm flipV="1">
            <a:off x="2616200" y="4332288"/>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064" name="Line 16"/>
          <p:cNvSpPr>
            <a:spLocks noChangeShapeType="1"/>
          </p:cNvSpPr>
          <p:nvPr/>
        </p:nvSpPr>
        <p:spPr bwMode="auto">
          <a:xfrm>
            <a:off x="2616200" y="3276600"/>
            <a:ext cx="287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065" name="Line 17"/>
          <p:cNvSpPr>
            <a:spLocks noChangeShapeType="1"/>
          </p:cNvSpPr>
          <p:nvPr/>
        </p:nvSpPr>
        <p:spPr bwMode="auto">
          <a:xfrm flipV="1">
            <a:off x="2616200" y="16764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066" name="Freeform 18"/>
          <p:cNvSpPr>
            <a:spLocks/>
          </p:cNvSpPr>
          <p:nvPr/>
        </p:nvSpPr>
        <p:spPr bwMode="auto">
          <a:xfrm>
            <a:off x="3128963" y="1768476"/>
            <a:ext cx="1935162" cy="1127125"/>
          </a:xfrm>
          <a:custGeom>
            <a:avLst/>
            <a:gdLst>
              <a:gd name="T0" fmla="*/ 0 w 906"/>
              <a:gd name="T1" fmla="*/ 710 h 710"/>
              <a:gd name="T2" fmla="*/ 432 w 906"/>
              <a:gd name="T3" fmla="*/ 595 h 710"/>
              <a:gd name="T4" fmla="*/ 720 w 906"/>
              <a:gd name="T5" fmla="*/ 307 h 710"/>
              <a:gd name="T6" fmla="*/ 906 w 906"/>
              <a:gd name="T7" fmla="*/ 0 h 710"/>
            </a:gdLst>
            <a:ahLst/>
            <a:cxnLst>
              <a:cxn ang="0">
                <a:pos x="T0" y="T1"/>
              </a:cxn>
              <a:cxn ang="0">
                <a:pos x="T2" y="T3"/>
              </a:cxn>
              <a:cxn ang="0">
                <a:pos x="T4" y="T5"/>
              </a:cxn>
              <a:cxn ang="0">
                <a:pos x="T6" y="T7"/>
              </a:cxn>
            </a:cxnLst>
            <a:rect l="0" t="0" r="r" b="b"/>
            <a:pathLst>
              <a:path w="906" h="710">
                <a:moveTo>
                  <a:pt x="0" y="710"/>
                </a:moveTo>
                <a:lnTo>
                  <a:pt x="432" y="595"/>
                </a:lnTo>
                <a:lnTo>
                  <a:pt x="720" y="307"/>
                </a:lnTo>
                <a:lnTo>
                  <a:pt x="906" y="0"/>
                </a:lnTo>
              </a:path>
            </a:pathLst>
          </a:custGeom>
          <a:noFill/>
          <a:ln w="28575" cap="flat" cmpd="sng">
            <a:solidFill>
              <a:srgbClr val="00808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067" name="Line 19"/>
          <p:cNvSpPr>
            <a:spLocks noChangeShapeType="1"/>
          </p:cNvSpPr>
          <p:nvPr/>
        </p:nvSpPr>
        <p:spPr bwMode="auto">
          <a:xfrm>
            <a:off x="3128963" y="2895600"/>
            <a:ext cx="0" cy="30368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068" name="Line 20"/>
          <p:cNvSpPr>
            <a:spLocks noChangeShapeType="1"/>
          </p:cNvSpPr>
          <p:nvPr/>
        </p:nvSpPr>
        <p:spPr bwMode="auto">
          <a:xfrm>
            <a:off x="4051300" y="2743200"/>
            <a:ext cx="0" cy="31892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069" name="Line 21"/>
          <p:cNvSpPr>
            <a:spLocks noChangeShapeType="1"/>
          </p:cNvSpPr>
          <p:nvPr/>
        </p:nvSpPr>
        <p:spPr bwMode="auto">
          <a:xfrm>
            <a:off x="4665663" y="2290764"/>
            <a:ext cx="0" cy="364172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070" name="Line 22"/>
          <p:cNvSpPr>
            <a:spLocks noChangeShapeType="1"/>
          </p:cNvSpPr>
          <p:nvPr/>
        </p:nvSpPr>
        <p:spPr bwMode="auto">
          <a:xfrm>
            <a:off x="5076825" y="1727200"/>
            <a:ext cx="0" cy="41798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071" name="Line 23"/>
          <p:cNvSpPr>
            <a:spLocks noChangeShapeType="1"/>
          </p:cNvSpPr>
          <p:nvPr/>
        </p:nvSpPr>
        <p:spPr bwMode="auto">
          <a:xfrm>
            <a:off x="3128964" y="5562600"/>
            <a:ext cx="922337"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072" name="Line 24"/>
          <p:cNvSpPr>
            <a:spLocks noChangeShapeType="1"/>
          </p:cNvSpPr>
          <p:nvPr/>
        </p:nvSpPr>
        <p:spPr bwMode="auto">
          <a:xfrm>
            <a:off x="4051301" y="5410200"/>
            <a:ext cx="614363"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073" name="Line 25"/>
          <p:cNvSpPr>
            <a:spLocks noChangeShapeType="1"/>
          </p:cNvSpPr>
          <p:nvPr/>
        </p:nvSpPr>
        <p:spPr bwMode="auto">
          <a:xfrm>
            <a:off x="4665663" y="5105400"/>
            <a:ext cx="411162"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074" name="Line 26"/>
          <p:cNvSpPr>
            <a:spLocks noChangeShapeType="1"/>
          </p:cNvSpPr>
          <p:nvPr/>
        </p:nvSpPr>
        <p:spPr bwMode="auto">
          <a:xfrm>
            <a:off x="6781800" y="5932488"/>
            <a:ext cx="2819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075" name="Line 27"/>
          <p:cNvSpPr>
            <a:spLocks noChangeShapeType="1"/>
          </p:cNvSpPr>
          <p:nvPr/>
        </p:nvSpPr>
        <p:spPr bwMode="auto">
          <a:xfrm flipV="1">
            <a:off x="6781800" y="4332288"/>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076" name="Line 28"/>
          <p:cNvSpPr>
            <a:spLocks noChangeShapeType="1"/>
          </p:cNvSpPr>
          <p:nvPr/>
        </p:nvSpPr>
        <p:spPr bwMode="auto">
          <a:xfrm>
            <a:off x="6781800" y="3276600"/>
            <a:ext cx="2819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077" name="Line 29"/>
          <p:cNvSpPr>
            <a:spLocks noChangeShapeType="1"/>
          </p:cNvSpPr>
          <p:nvPr/>
        </p:nvSpPr>
        <p:spPr bwMode="auto">
          <a:xfrm flipV="1">
            <a:off x="6781800" y="16764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078" name="Freeform 30"/>
          <p:cNvSpPr>
            <a:spLocks/>
          </p:cNvSpPr>
          <p:nvPr/>
        </p:nvSpPr>
        <p:spPr bwMode="auto">
          <a:xfrm>
            <a:off x="7185025" y="1412876"/>
            <a:ext cx="1912938" cy="1558925"/>
          </a:xfrm>
          <a:custGeom>
            <a:avLst/>
            <a:gdLst>
              <a:gd name="T0" fmla="*/ 0 w 912"/>
              <a:gd name="T1" fmla="*/ 982 h 982"/>
              <a:gd name="T2" fmla="*/ 441 w 912"/>
              <a:gd name="T3" fmla="*/ 920 h 982"/>
              <a:gd name="T4" fmla="*/ 720 w 912"/>
              <a:gd name="T5" fmla="*/ 579 h 982"/>
              <a:gd name="T6" fmla="*/ 912 w 912"/>
              <a:gd name="T7" fmla="*/ 0 h 982"/>
            </a:gdLst>
            <a:ahLst/>
            <a:cxnLst>
              <a:cxn ang="0">
                <a:pos x="T0" y="T1"/>
              </a:cxn>
              <a:cxn ang="0">
                <a:pos x="T2" y="T3"/>
              </a:cxn>
              <a:cxn ang="0">
                <a:pos x="T4" y="T5"/>
              </a:cxn>
              <a:cxn ang="0">
                <a:pos x="T6" y="T7"/>
              </a:cxn>
            </a:cxnLst>
            <a:rect l="0" t="0" r="r" b="b"/>
            <a:pathLst>
              <a:path w="912" h="982">
                <a:moveTo>
                  <a:pt x="0" y="982"/>
                </a:moveTo>
                <a:lnTo>
                  <a:pt x="441" y="920"/>
                </a:lnTo>
                <a:lnTo>
                  <a:pt x="720" y="579"/>
                </a:lnTo>
                <a:lnTo>
                  <a:pt x="912" y="0"/>
                </a:lnTo>
              </a:path>
            </a:pathLst>
          </a:custGeom>
          <a:noFill/>
          <a:ln w="28575" cap="flat" cmpd="sng">
            <a:solidFill>
              <a:srgbClr val="00808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079" name="Line 31"/>
          <p:cNvSpPr>
            <a:spLocks noChangeShapeType="1"/>
          </p:cNvSpPr>
          <p:nvPr/>
        </p:nvSpPr>
        <p:spPr bwMode="auto">
          <a:xfrm>
            <a:off x="7185025" y="2979738"/>
            <a:ext cx="0" cy="29527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080" name="Line 32"/>
          <p:cNvSpPr>
            <a:spLocks noChangeShapeType="1"/>
          </p:cNvSpPr>
          <p:nvPr/>
        </p:nvSpPr>
        <p:spPr bwMode="auto">
          <a:xfrm>
            <a:off x="8091488" y="2895600"/>
            <a:ext cx="0" cy="30368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081" name="Line 33"/>
          <p:cNvSpPr>
            <a:spLocks noChangeShapeType="1"/>
          </p:cNvSpPr>
          <p:nvPr/>
        </p:nvSpPr>
        <p:spPr bwMode="auto">
          <a:xfrm>
            <a:off x="8694738" y="2290764"/>
            <a:ext cx="0" cy="364172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082" name="Line 34"/>
          <p:cNvSpPr>
            <a:spLocks noChangeShapeType="1"/>
          </p:cNvSpPr>
          <p:nvPr/>
        </p:nvSpPr>
        <p:spPr bwMode="auto">
          <a:xfrm flipH="1">
            <a:off x="9097963" y="1412876"/>
            <a:ext cx="0" cy="4519613"/>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083" name="Line 35"/>
          <p:cNvSpPr>
            <a:spLocks noChangeShapeType="1"/>
          </p:cNvSpPr>
          <p:nvPr/>
        </p:nvSpPr>
        <p:spPr bwMode="auto">
          <a:xfrm>
            <a:off x="7185026" y="5791200"/>
            <a:ext cx="906463"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084" name="Line 36"/>
          <p:cNvSpPr>
            <a:spLocks noChangeShapeType="1"/>
          </p:cNvSpPr>
          <p:nvPr/>
        </p:nvSpPr>
        <p:spPr bwMode="auto">
          <a:xfrm>
            <a:off x="8091488" y="5029200"/>
            <a:ext cx="603250"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085" name="Line 37"/>
          <p:cNvSpPr>
            <a:spLocks noChangeShapeType="1"/>
          </p:cNvSpPr>
          <p:nvPr/>
        </p:nvSpPr>
        <p:spPr bwMode="auto">
          <a:xfrm>
            <a:off x="8694739" y="4876800"/>
            <a:ext cx="403225"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086" name="AutoShape 38"/>
          <p:cNvSpPr>
            <a:spLocks noChangeArrowheads="1"/>
          </p:cNvSpPr>
          <p:nvPr/>
        </p:nvSpPr>
        <p:spPr bwMode="auto">
          <a:xfrm>
            <a:off x="3462339" y="6345238"/>
            <a:ext cx="223837" cy="468312"/>
          </a:xfrm>
          <a:prstGeom prst="upArrow">
            <a:avLst>
              <a:gd name="adj1" fmla="val 50000"/>
              <a:gd name="adj2" fmla="val 52305"/>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087" name="AutoShape 39"/>
          <p:cNvSpPr>
            <a:spLocks noChangeArrowheads="1"/>
          </p:cNvSpPr>
          <p:nvPr/>
        </p:nvSpPr>
        <p:spPr bwMode="auto">
          <a:xfrm>
            <a:off x="7978775" y="6008688"/>
            <a:ext cx="223838" cy="468312"/>
          </a:xfrm>
          <a:prstGeom prst="upArrow">
            <a:avLst>
              <a:gd name="adj1" fmla="val 50000"/>
              <a:gd name="adj2" fmla="val 52305"/>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088" name="AutoShape 40"/>
          <p:cNvSpPr>
            <a:spLocks/>
          </p:cNvSpPr>
          <p:nvPr/>
        </p:nvSpPr>
        <p:spPr bwMode="auto">
          <a:xfrm rot="5400000">
            <a:off x="3443288" y="5700713"/>
            <a:ext cx="268288" cy="906463"/>
          </a:xfrm>
          <a:prstGeom prst="rightBrace">
            <a:avLst>
              <a:gd name="adj1" fmla="val 28156"/>
              <a:gd name="adj2" fmla="val 50000"/>
            </a:avLst>
          </a:prstGeom>
          <a:noFill/>
          <a:ln w="19050">
            <a:solidFill>
              <a:srgbClr val="000099"/>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16B0C3F-FEF4-AE32-231C-6199DE6ADB8A}"/>
              </a:ext>
            </a:extLst>
          </p:cNvPr>
          <p:cNvSpPr>
            <a:spLocks noGrp="1"/>
          </p:cNvSpPr>
          <p:nvPr>
            <p:ph type="body" sz="quarter" idx="10"/>
          </p:nvPr>
        </p:nvSpPr>
        <p:spPr/>
        <p:txBody>
          <a:bodyPr/>
          <a:lstStyle/>
          <a:p>
            <a:r>
              <a:rPr lang="en-GB" sz="3200" dirty="0"/>
              <a:t>Economic Dispatch with Piecewise Linear Cost Curves</a:t>
            </a:r>
            <a:endParaRPr lang="en-US" dirty="0"/>
          </a:p>
          <a:p>
            <a:endParaRPr lang="en-US" dirty="0"/>
          </a:p>
        </p:txBody>
      </p:sp>
      <p:grpSp>
        <p:nvGrpSpPr>
          <p:cNvPr id="131074" name="Group 2"/>
          <p:cNvGrpSpPr>
            <a:grpSpLocks/>
          </p:cNvGrpSpPr>
          <p:nvPr/>
        </p:nvGrpSpPr>
        <p:grpSpPr bwMode="auto">
          <a:xfrm>
            <a:off x="2133600" y="5300663"/>
            <a:ext cx="7467600" cy="215900"/>
            <a:chOff x="384" y="3292"/>
            <a:chExt cx="4704" cy="136"/>
          </a:xfrm>
        </p:grpSpPr>
        <p:graphicFrame>
          <p:nvGraphicFramePr>
            <p:cNvPr id="131075" name="Object 3"/>
            <p:cNvGraphicFramePr>
              <a:graphicFrameLocks noChangeAspect="1"/>
            </p:cNvGraphicFramePr>
            <p:nvPr/>
          </p:nvGraphicFramePr>
          <p:xfrm>
            <a:off x="384" y="3292"/>
            <a:ext cx="112" cy="136"/>
          </p:xfrm>
          <a:graphic>
            <a:graphicData uri="http://schemas.openxmlformats.org/presentationml/2006/ole">
              <mc:AlternateContent xmlns:mc="http://schemas.openxmlformats.org/markup-compatibility/2006">
                <mc:Choice xmlns:v="urn:schemas-microsoft-com:vml" Requires="v">
                  <p:oleObj name="Equation" r:id="rId2" imgW="177800" imgH="215900" progId="Equation.DSMT36">
                    <p:embed/>
                  </p:oleObj>
                </mc:Choice>
                <mc:Fallback>
                  <p:oleObj name="Equation" r:id="rId2" imgW="177800" imgH="215900" progId="Equation.DSMT36">
                    <p:embed/>
                    <p:pic>
                      <p:nvPicPr>
                        <p:cNvPr id="131075"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3292"/>
                          <a:ext cx="112" cy="136"/>
                        </a:xfrm>
                        <a:prstGeom prst="rect">
                          <a:avLst/>
                        </a:prstGeom>
                        <a:noFill/>
                        <a:ln w="9525">
                          <a:solidFill>
                            <a:srgbClr val="FFFFFF"/>
                          </a:solidFill>
                          <a:miter lim="800000"/>
                          <a:headEnd/>
                          <a:tailEnd/>
                        </a:ln>
                        <a:effectLst/>
                      </p:spPr>
                    </p:pic>
                  </p:oleObj>
                </mc:Fallback>
              </mc:AlternateContent>
            </a:graphicData>
          </a:graphic>
        </p:graphicFrame>
        <p:sp>
          <p:nvSpPr>
            <p:cNvPr id="131076" name="Line 4"/>
            <p:cNvSpPr>
              <a:spLocks noChangeShapeType="1"/>
            </p:cNvSpPr>
            <p:nvPr/>
          </p:nvSpPr>
          <p:spPr bwMode="auto">
            <a:xfrm>
              <a:off x="688" y="3360"/>
              <a:ext cx="4400" cy="0"/>
            </a:xfrm>
            <a:prstGeom prst="line">
              <a:avLst/>
            </a:prstGeom>
            <a:noFill/>
            <a:ln w="2857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31078" name="Text Box 6"/>
          <p:cNvSpPr txBox="1">
            <a:spLocks noChangeArrowheads="1"/>
          </p:cNvSpPr>
          <p:nvPr/>
        </p:nvSpPr>
        <p:spPr bwMode="auto">
          <a:xfrm>
            <a:off x="5295901" y="6008688"/>
            <a:ext cx="379413"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1400">
                <a:latin typeface="Arial" charset="0"/>
              </a:rPr>
              <a:t>P</a:t>
            </a:r>
            <a:r>
              <a:rPr lang="en-GB" sz="1400" baseline="-25000">
                <a:latin typeface="Arial" charset="0"/>
              </a:rPr>
              <a:t>A</a:t>
            </a:r>
            <a:endParaRPr lang="en-GB" sz="1400">
              <a:latin typeface="Arial" charset="0"/>
            </a:endParaRPr>
          </a:p>
        </p:txBody>
      </p:sp>
      <p:graphicFrame>
        <p:nvGraphicFramePr>
          <p:cNvPr id="131079" name="Object 7"/>
          <p:cNvGraphicFramePr>
            <a:graphicFrameLocks noChangeAspect="1"/>
          </p:cNvGraphicFramePr>
          <p:nvPr/>
        </p:nvGraphicFramePr>
        <p:xfrm>
          <a:off x="2082800" y="3886200"/>
          <a:ext cx="469900" cy="635000"/>
        </p:xfrm>
        <a:graphic>
          <a:graphicData uri="http://schemas.openxmlformats.org/presentationml/2006/ole">
            <mc:AlternateContent xmlns:mc="http://schemas.openxmlformats.org/markup-compatibility/2006">
              <mc:Choice xmlns:v="urn:schemas-microsoft-com:vml" Requires="v">
                <p:oleObj name="Equation" r:id="rId4" imgW="469900" imgH="635000" progId="Equation.DSMT36">
                  <p:embed/>
                </p:oleObj>
              </mc:Choice>
              <mc:Fallback>
                <p:oleObj name="Equation" r:id="rId4" imgW="469900" imgH="635000" progId="Equation.DSMT36">
                  <p:embed/>
                  <p:pic>
                    <p:nvPicPr>
                      <p:cNvPr id="131079"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2800" y="3886200"/>
                        <a:ext cx="469900" cy="635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31080" name="Text Box 8"/>
          <p:cNvSpPr txBox="1">
            <a:spLocks noChangeArrowheads="1"/>
          </p:cNvSpPr>
          <p:nvPr/>
        </p:nvSpPr>
        <p:spPr bwMode="auto">
          <a:xfrm>
            <a:off x="9374188" y="6008689"/>
            <a:ext cx="385042"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1400">
                <a:latin typeface="Arial" charset="0"/>
              </a:rPr>
              <a:t>P</a:t>
            </a:r>
            <a:r>
              <a:rPr lang="en-GB" sz="1400" baseline="-25000">
                <a:latin typeface="Arial" charset="0"/>
              </a:rPr>
              <a:t>B</a:t>
            </a:r>
            <a:endParaRPr lang="en-GB" sz="1400">
              <a:latin typeface="Arial" charset="0"/>
            </a:endParaRPr>
          </a:p>
        </p:txBody>
      </p:sp>
      <p:graphicFrame>
        <p:nvGraphicFramePr>
          <p:cNvPr id="131081" name="Object 9"/>
          <p:cNvGraphicFramePr>
            <a:graphicFrameLocks noChangeAspect="1"/>
          </p:cNvGraphicFramePr>
          <p:nvPr/>
        </p:nvGraphicFramePr>
        <p:xfrm>
          <a:off x="6172200" y="3886200"/>
          <a:ext cx="469900" cy="635000"/>
        </p:xfrm>
        <a:graphic>
          <a:graphicData uri="http://schemas.openxmlformats.org/presentationml/2006/ole">
            <mc:AlternateContent xmlns:mc="http://schemas.openxmlformats.org/markup-compatibility/2006">
              <mc:Choice xmlns:v="urn:schemas-microsoft-com:vml" Requires="v">
                <p:oleObj name="Equation" r:id="rId6" imgW="469900" imgH="635000" progId="Equation.DSMT36">
                  <p:embed/>
                </p:oleObj>
              </mc:Choice>
              <mc:Fallback>
                <p:oleObj name="Equation" r:id="rId6" imgW="469900" imgH="635000" progId="Equation.DSMT36">
                  <p:embed/>
                  <p:pic>
                    <p:nvPicPr>
                      <p:cNvPr id="131081"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00" y="3886200"/>
                        <a:ext cx="469900" cy="635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31082" name="Text Box 10"/>
          <p:cNvSpPr txBox="1">
            <a:spLocks noChangeArrowheads="1"/>
          </p:cNvSpPr>
          <p:nvPr/>
        </p:nvSpPr>
        <p:spPr bwMode="auto">
          <a:xfrm>
            <a:off x="5295901" y="3352800"/>
            <a:ext cx="379413"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1400">
                <a:latin typeface="Arial" charset="0"/>
              </a:rPr>
              <a:t>P</a:t>
            </a:r>
            <a:r>
              <a:rPr lang="en-GB" sz="1400" baseline="-25000">
                <a:latin typeface="Arial" charset="0"/>
              </a:rPr>
              <a:t>A</a:t>
            </a:r>
            <a:endParaRPr lang="en-GB" sz="1400">
              <a:latin typeface="Arial" charset="0"/>
            </a:endParaRPr>
          </a:p>
        </p:txBody>
      </p:sp>
      <p:graphicFrame>
        <p:nvGraphicFramePr>
          <p:cNvPr id="131083" name="Object 11"/>
          <p:cNvGraphicFramePr>
            <a:graphicFrameLocks noChangeAspect="1"/>
          </p:cNvGraphicFramePr>
          <p:nvPr/>
        </p:nvGraphicFramePr>
        <p:xfrm>
          <a:off x="2159000" y="1447800"/>
          <a:ext cx="330200" cy="279400"/>
        </p:xfrm>
        <a:graphic>
          <a:graphicData uri="http://schemas.openxmlformats.org/presentationml/2006/ole">
            <mc:AlternateContent xmlns:mc="http://schemas.openxmlformats.org/markup-compatibility/2006">
              <mc:Choice xmlns:v="urn:schemas-microsoft-com:vml" Requires="v">
                <p:oleObj name="Equation" r:id="rId8" imgW="330200" imgH="279400" progId="Equation.DSMT36">
                  <p:embed/>
                </p:oleObj>
              </mc:Choice>
              <mc:Fallback>
                <p:oleObj name="Equation" r:id="rId8" imgW="330200" imgH="279400" progId="Equation.DSMT36">
                  <p:embed/>
                  <p:pic>
                    <p:nvPicPr>
                      <p:cNvPr id="131083"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59000" y="1447800"/>
                        <a:ext cx="330200"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31084" name="Text Box 12"/>
          <p:cNvSpPr txBox="1">
            <a:spLocks noChangeArrowheads="1"/>
          </p:cNvSpPr>
          <p:nvPr/>
        </p:nvSpPr>
        <p:spPr bwMode="auto">
          <a:xfrm>
            <a:off x="9374188" y="3352801"/>
            <a:ext cx="385042"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1400">
                <a:latin typeface="Arial" charset="0"/>
              </a:rPr>
              <a:t>P</a:t>
            </a:r>
            <a:r>
              <a:rPr lang="en-GB" sz="1400" baseline="-25000">
                <a:latin typeface="Arial" charset="0"/>
              </a:rPr>
              <a:t>B</a:t>
            </a:r>
            <a:endParaRPr lang="en-GB" sz="1400">
              <a:latin typeface="Arial" charset="0"/>
            </a:endParaRPr>
          </a:p>
        </p:txBody>
      </p:sp>
      <p:graphicFrame>
        <p:nvGraphicFramePr>
          <p:cNvPr id="131085" name="Object 13"/>
          <p:cNvGraphicFramePr>
            <a:graphicFrameLocks noChangeAspect="1"/>
          </p:cNvGraphicFramePr>
          <p:nvPr/>
        </p:nvGraphicFramePr>
        <p:xfrm>
          <a:off x="6324600" y="1447800"/>
          <a:ext cx="330200" cy="279400"/>
        </p:xfrm>
        <a:graphic>
          <a:graphicData uri="http://schemas.openxmlformats.org/presentationml/2006/ole">
            <mc:AlternateContent xmlns:mc="http://schemas.openxmlformats.org/markup-compatibility/2006">
              <mc:Choice xmlns:v="urn:schemas-microsoft-com:vml" Requires="v">
                <p:oleObj name="Equation" r:id="rId10" imgW="330200" imgH="279400" progId="Equation.DSMT36">
                  <p:embed/>
                </p:oleObj>
              </mc:Choice>
              <mc:Fallback>
                <p:oleObj name="Equation" r:id="rId10" imgW="330200" imgH="279400" progId="Equation.DSMT36">
                  <p:embed/>
                  <p:pic>
                    <p:nvPicPr>
                      <p:cNvPr id="131085"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24600" y="1447800"/>
                        <a:ext cx="330200"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31086" name="Line 14"/>
          <p:cNvSpPr>
            <a:spLocks noChangeShapeType="1"/>
          </p:cNvSpPr>
          <p:nvPr/>
        </p:nvSpPr>
        <p:spPr bwMode="auto">
          <a:xfrm>
            <a:off x="2616200" y="5932488"/>
            <a:ext cx="287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87" name="Line 15"/>
          <p:cNvSpPr>
            <a:spLocks noChangeShapeType="1"/>
          </p:cNvSpPr>
          <p:nvPr/>
        </p:nvSpPr>
        <p:spPr bwMode="auto">
          <a:xfrm flipV="1">
            <a:off x="2616200" y="4332288"/>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88" name="Line 16"/>
          <p:cNvSpPr>
            <a:spLocks noChangeShapeType="1"/>
          </p:cNvSpPr>
          <p:nvPr/>
        </p:nvSpPr>
        <p:spPr bwMode="auto">
          <a:xfrm>
            <a:off x="2616200" y="3276600"/>
            <a:ext cx="287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89" name="Line 17"/>
          <p:cNvSpPr>
            <a:spLocks noChangeShapeType="1"/>
          </p:cNvSpPr>
          <p:nvPr/>
        </p:nvSpPr>
        <p:spPr bwMode="auto">
          <a:xfrm flipV="1">
            <a:off x="2616200" y="16764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90" name="Freeform 18"/>
          <p:cNvSpPr>
            <a:spLocks/>
          </p:cNvSpPr>
          <p:nvPr/>
        </p:nvSpPr>
        <p:spPr bwMode="auto">
          <a:xfrm>
            <a:off x="3128963" y="1768476"/>
            <a:ext cx="1935162" cy="1127125"/>
          </a:xfrm>
          <a:custGeom>
            <a:avLst/>
            <a:gdLst>
              <a:gd name="T0" fmla="*/ 0 w 906"/>
              <a:gd name="T1" fmla="*/ 710 h 710"/>
              <a:gd name="T2" fmla="*/ 432 w 906"/>
              <a:gd name="T3" fmla="*/ 595 h 710"/>
              <a:gd name="T4" fmla="*/ 720 w 906"/>
              <a:gd name="T5" fmla="*/ 307 h 710"/>
              <a:gd name="T6" fmla="*/ 906 w 906"/>
              <a:gd name="T7" fmla="*/ 0 h 710"/>
            </a:gdLst>
            <a:ahLst/>
            <a:cxnLst>
              <a:cxn ang="0">
                <a:pos x="T0" y="T1"/>
              </a:cxn>
              <a:cxn ang="0">
                <a:pos x="T2" y="T3"/>
              </a:cxn>
              <a:cxn ang="0">
                <a:pos x="T4" y="T5"/>
              </a:cxn>
              <a:cxn ang="0">
                <a:pos x="T6" y="T7"/>
              </a:cxn>
            </a:cxnLst>
            <a:rect l="0" t="0" r="r" b="b"/>
            <a:pathLst>
              <a:path w="906" h="710">
                <a:moveTo>
                  <a:pt x="0" y="710"/>
                </a:moveTo>
                <a:lnTo>
                  <a:pt x="432" y="595"/>
                </a:lnTo>
                <a:lnTo>
                  <a:pt x="720" y="307"/>
                </a:lnTo>
                <a:lnTo>
                  <a:pt x="906" y="0"/>
                </a:lnTo>
              </a:path>
            </a:pathLst>
          </a:custGeom>
          <a:noFill/>
          <a:ln w="28575" cap="flat" cmpd="sng">
            <a:solidFill>
              <a:srgbClr val="00808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91" name="Line 19"/>
          <p:cNvSpPr>
            <a:spLocks noChangeShapeType="1"/>
          </p:cNvSpPr>
          <p:nvPr/>
        </p:nvSpPr>
        <p:spPr bwMode="auto">
          <a:xfrm>
            <a:off x="3128963" y="2895600"/>
            <a:ext cx="0" cy="30368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92" name="Line 20"/>
          <p:cNvSpPr>
            <a:spLocks noChangeShapeType="1"/>
          </p:cNvSpPr>
          <p:nvPr/>
        </p:nvSpPr>
        <p:spPr bwMode="auto">
          <a:xfrm>
            <a:off x="4051300" y="2743200"/>
            <a:ext cx="0" cy="31892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93" name="Line 21"/>
          <p:cNvSpPr>
            <a:spLocks noChangeShapeType="1"/>
          </p:cNvSpPr>
          <p:nvPr/>
        </p:nvSpPr>
        <p:spPr bwMode="auto">
          <a:xfrm>
            <a:off x="4665663" y="2290764"/>
            <a:ext cx="0" cy="364172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94" name="Line 22"/>
          <p:cNvSpPr>
            <a:spLocks noChangeShapeType="1"/>
          </p:cNvSpPr>
          <p:nvPr/>
        </p:nvSpPr>
        <p:spPr bwMode="auto">
          <a:xfrm>
            <a:off x="5076825" y="1727200"/>
            <a:ext cx="0" cy="41798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95" name="Line 23"/>
          <p:cNvSpPr>
            <a:spLocks noChangeShapeType="1"/>
          </p:cNvSpPr>
          <p:nvPr/>
        </p:nvSpPr>
        <p:spPr bwMode="auto">
          <a:xfrm>
            <a:off x="3128964" y="5562600"/>
            <a:ext cx="922337"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96" name="Line 24"/>
          <p:cNvSpPr>
            <a:spLocks noChangeShapeType="1"/>
          </p:cNvSpPr>
          <p:nvPr/>
        </p:nvSpPr>
        <p:spPr bwMode="auto">
          <a:xfrm>
            <a:off x="4051301" y="5410200"/>
            <a:ext cx="614363"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97" name="Line 25"/>
          <p:cNvSpPr>
            <a:spLocks noChangeShapeType="1"/>
          </p:cNvSpPr>
          <p:nvPr/>
        </p:nvSpPr>
        <p:spPr bwMode="auto">
          <a:xfrm>
            <a:off x="4665663" y="5105400"/>
            <a:ext cx="411162"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98" name="Line 26"/>
          <p:cNvSpPr>
            <a:spLocks noChangeShapeType="1"/>
          </p:cNvSpPr>
          <p:nvPr/>
        </p:nvSpPr>
        <p:spPr bwMode="auto">
          <a:xfrm>
            <a:off x="6781800" y="5932488"/>
            <a:ext cx="2819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99" name="Line 27"/>
          <p:cNvSpPr>
            <a:spLocks noChangeShapeType="1"/>
          </p:cNvSpPr>
          <p:nvPr/>
        </p:nvSpPr>
        <p:spPr bwMode="auto">
          <a:xfrm flipV="1">
            <a:off x="6781800" y="4332288"/>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00" name="Line 28"/>
          <p:cNvSpPr>
            <a:spLocks noChangeShapeType="1"/>
          </p:cNvSpPr>
          <p:nvPr/>
        </p:nvSpPr>
        <p:spPr bwMode="auto">
          <a:xfrm>
            <a:off x="6781800" y="3276600"/>
            <a:ext cx="2819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01" name="Line 29"/>
          <p:cNvSpPr>
            <a:spLocks noChangeShapeType="1"/>
          </p:cNvSpPr>
          <p:nvPr/>
        </p:nvSpPr>
        <p:spPr bwMode="auto">
          <a:xfrm flipV="1">
            <a:off x="6781800" y="16764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02" name="Freeform 30"/>
          <p:cNvSpPr>
            <a:spLocks/>
          </p:cNvSpPr>
          <p:nvPr/>
        </p:nvSpPr>
        <p:spPr bwMode="auto">
          <a:xfrm>
            <a:off x="7185025" y="1412876"/>
            <a:ext cx="1912938" cy="1558925"/>
          </a:xfrm>
          <a:custGeom>
            <a:avLst/>
            <a:gdLst>
              <a:gd name="T0" fmla="*/ 0 w 912"/>
              <a:gd name="T1" fmla="*/ 982 h 982"/>
              <a:gd name="T2" fmla="*/ 441 w 912"/>
              <a:gd name="T3" fmla="*/ 920 h 982"/>
              <a:gd name="T4" fmla="*/ 720 w 912"/>
              <a:gd name="T5" fmla="*/ 579 h 982"/>
              <a:gd name="T6" fmla="*/ 912 w 912"/>
              <a:gd name="T7" fmla="*/ 0 h 982"/>
            </a:gdLst>
            <a:ahLst/>
            <a:cxnLst>
              <a:cxn ang="0">
                <a:pos x="T0" y="T1"/>
              </a:cxn>
              <a:cxn ang="0">
                <a:pos x="T2" y="T3"/>
              </a:cxn>
              <a:cxn ang="0">
                <a:pos x="T4" y="T5"/>
              </a:cxn>
              <a:cxn ang="0">
                <a:pos x="T6" y="T7"/>
              </a:cxn>
            </a:cxnLst>
            <a:rect l="0" t="0" r="r" b="b"/>
            <a:pathLst>
              <a:path w="912" h="982">
                <a:moveTo>
                  <a:pt x="0" y="982"/>
                </a:moveTo>
                <a:lnTo>
                  <a:pt x="441" y="920"/>
                </a:lnTo>
                <a:lnTo>
                  <a:pt x="720" y="579"/>
                </a:lnTo>
                <a:lnTo>
                  <a:pt x="912" y="0"/>
                </a:lnTo>
              </a:path>
            </a:pathLst>
          </a:custGeom>
          <a:noFill/>
          <a:ln w="28575" cap="flat" cmpd="sng">
            <a:solidFill>
              <a:srgbClr val="00808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03" name="Line 31"/>
          <p:cNvSpPr>
            <a:spLocks noChangeShapeType="1"/>
          </p:cNvSpPr>
          <p:nvPr/>
        </p:nvSpPr>
        <p:spPr bwMode="auto">
          <a:xfrm>
            <a:off x="7185025" y="2979738"/>
            <a:ext cx="0" cy="29527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04" name="Line 32"/>
          <p:cNvSpPr>
            <a:spLocks noChangeShapeType="1"/>
          </p:cNvSpPr>
          <p:nvPr/>
        </p:nvSpPr>
        <p:spPr bwMode="auto">
          <a:xfrm>
            <a:off x="8091488" y="2895600"/>
            <a:ext cx="0" cy="30368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05" name="Line 33"/>
          <p:cNvSpPr>
            <a:spLocks noChangeShapeType="1"/>
          </p:cNvSpPr>
          <p:nvPr/>
        </p:nvSpPr>
        <p:spPr bwMode="auto">
          <a:xfrm>
            <a:off x="8694738" y="2290764"/>
            <a:ext cx="0" cy="364172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06" name="Line 34"/>
          <p:cNvSpPr>
            <a:spLocks noChangeShapeType="1"/>
          </p:cNvSpPr>
          <p:nvPr/>
        </p:nvSpPr>
        <p:spPr bwMode="auto">
          <a:xfrm flipH="1">
            <a:off x="9097963" y="1412876"/>
            <a:ext cx="0" cy="4519613"/>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07" name="Line 35"/>
          <p:cNvSpPr>
            <a:spLocks noChangeShapeType="1"/>
          </p:cNvSpPr>
          <p:nvPr/>
        </p:nvSpPr>
        <p:spPr bwMode="auto">
          <a:xfrm>
            <a:off x="7185026" y="5791200"/>
            <a:ext cx="906463"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08" name="Line 36"/>
          <p:cNvSpPr>
            <a:spLocks noChangeShapeType="1"/>
          </p:cNvSpPr>
          <p:nvPr/>
        </p:nvSpPr>
        <p:spPr bwMode="auto">
          <a:xfrm>
            <a:off x="8091488" y="5029200"/>
            <a:ext cx="603250"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09" name="Line 37"/>
          <p:cNvSpPr>
            <a:spLocks noChangeShapeType="1"/>
          </p:cNvSpPr>
          <p:nvPr/>
        </p:nvSpPr>
        <p:spPr bwMode="auto">
          <a:xfrm>
            <a:off x="8694739" y="4876800"/>
            <a:ext cx="403225"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10" name="AutoShape 38"/>
          <p:cNvSpPr>
            <a:spLocks noChangeArrowheads="1"/>
          </p:cNvSpPr>
          <p:nvPr/>
        </p:nvSpPr>
        <p:spPr bwMode="auto">
          <a:xfrm>
            <a:off x="4244975" y="6334126"/>
            <a:ext cx="223838" cy="468313"/>
          </a:xfrm>
          <a:prstGeom prst="upArrow">
            <a:avLst>
              <a:gd name="adj1" fmla="val 50000"/>
              <a:gd name="adj2" fmla="val 52305"/>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11" name="AutoShape 39"/>
          <p:cNvSpPr>
            <a:spLocks noChangeArrowheads="1"/>
          </p:cNvSpPr>
          <p:nvPr/>
        </p:nvSpPr>
        <p:spPr bwMode="auto">
          <a:xfrm>
            <a:off x="7978775" y="6008688"/>
            <a:ext cx="223838" cy="468312"/>
          </a:xfrm>
          <a:prstGeom prst="upArrow">
            <a:avLst>
              <a:gd name="adj1" fmla="val 50000"/>
              <a:gd name="adj2" fmla="val 52305"/>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12" name="AutoShape 40"/>
          <p:cNvSpPr>
            <a:spLocks/>
          </p:cNvSpPr>
          <p:nvPr/>
        </p:nvSpPr>
        <p:spPr bwMode="auto">
          <a:xfrm rot="5400000">
            <a:off x="4217194" y="5853907"/>
            <a:ext cx="268288" cy="600075"/>
          </a:xfrm>
          <a:prstGeom prst="rightBrace">
            <a:avLst>
              <a:gd name="adj1" fmla="val 18639"/>
              <a:gd name="adj2" fmla="val 50000"/>
            </a:avLst>
          </a:prstGeom>
          <a:noFill/>
          <a:ln w="19050">
            <a:solidFill>
              <a:srgbClr val="000099"/>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F928E1-4774-E0AF-35C9-5690E4A036AA}"/>
              </a:ext>
            </a:extLst>
          </p:cNvPr>
          <p:cNvSpPr>
            <a:spLocks noGrp="1"/>
          </p:cNvSpPr>
          <p:nvPr>
            <p:ph type="body" sz="quarter" idx="10"/>
          </p:nvPr>
        </p:nvSpPr>
        <p:spPr/>
        <p:txBody>
          <a:bodyPr/>
          <a:lstStyle/>
          <a:p>
            <a:r>
              <a:rPr lang="en-GB" sz="3200" dirty="0"/>
              <a:t>Economic Dispatch with Piecewise Linear Cost Curves</a:t>
            </a:r>
            <a:endParaRPr lang="en-US" dirty="0"/>
          </a:p>
          <a:p>
            <a:endParaRPr lang="en-US" dirty="0"/>
          </a:p>
        </p:txBody>
      </p:sp>
      <p:grpSp>
        <p:nvGrpSpPr>
          <p:cNvPr id="132098" name="Group 2"/>
          <p:cNvGrpSpPr>
            <a:grpSpLocks/>
          </p:cNvGrpSpPr>
          <p:nvPr/>
        </p:nvGrpSpPr>
        <p:grpSpPr bwMode="auto">
          <a:xfrm>
            <a:off x="2133600" y="5051425"/>
            <a:ext cx="7467600" cy="215900"/>
            <a:chOff x="384" y="3292"/>
            <a:chExt cx="4704" cy="136"/>
          </a:xfrm>
        </p:grpSpPr>
        <p:graphicFrame>
          <p:nvGraphicFramePr>
            <p:cNvPr id="132099" name="Object 3"/>
            <p:cNvGraphicFramePr>
              <a:graphicFrameLocks noChangeAspect="1"/>
            </p:cNvGraphicFramePr>
            <p:nvPr/>
          </p:nvGraphicFramePr>
          <p:xfrm>
            <a:off x="384" y="3292"/>
            <a:ext cx="112" cy="136"/>
          </p:xfrm>
          <a:graphic>
            <a:graphicData uri="http://schemas.openxmlformats.org/presentationml/2006/ole">
              <mc:AlternateContent xmlns:mc="http://schemas.openxmlformats.org/markup-compatibility/2006">
                <mc:Choice xmlns:v="urn:schemas-microsoft-com:vml" Requires="v">
                  <p:oleObj name="Equation" r:id="rId2" imgW="177800" imgH="215900" progId="Equation.DSMT36">
                    <p:embed/>
                  </p:oleObj>
                </mc:Choice>
                <mc:Fallback>
                  <p:oleObj name="Equation" r:id="rId2" imgW="177800" imgH="215900" progId="Equation.DSMT36">
                    <p:embed/>
                    <p:pic>
                      <p:nvPicPr>
                        <p:cNvPr id="132099"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3292"/>
                          <a:ext cx="112" cy="136"/>
                        </a:xfrm>
                        <a:prstGeom prst="rect">
                          <a:avLst/>
                        </a:prstGeom>
                        <a:noFill/>
                        <a:ln w="9525">
                          <a:solidFill>
                            <a:srgbClr val="FFFFFF"/>
                          </a:solidFill>
                          <a:miter lim="800000"/>
                          <a:headEnd/>
                          <a:tailEnd/>
                        </a:ln>
                        <a:effectLst/>
                      </p:spPr>
                    </p:pic>
                  </p:oleObj>
                </mc:Fallback>
              </mc:AlternateContent>
            </a:graphicData>
          </a:graphic>
        </p:graphicFrame>
        <p:sp>
          <p:nvSpPr>
            <p:cNvPr id="132100" name="Line 4"/>
            <p:cNvSpPr>
              <a:spLocks noChangeShapeType="1"/>
            </p:cNvSpPr>
            <p:nvPr/>
          </p:nvSpPr>
          <p:spPr bwMode="auto">
            <a:xfrm>
              <a:off x="688" y="3360"/>
              <a:ext cx="4400" cy="0"/>
            </a:xfrm>
            <a:prstGeom prst="line">
              <a:avLst/>
            </a:prstGeom>
            <a:noFill/>
            <a:ln w="2857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32102" name="Text Box 6"/>
          <p:cNvSpPr txBox="1">
            <a:spLocks noChangeArrowheads="1"/>
          </p:cNvSpPr>
          <p:nvPr/>
        </p:nvSpPr>
        <p:spPr bwMode="auto">
          <a:xfrm>
            <a:off x="5295901" y="6008688"/>
            <a:ext cx="379413"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1400">
                <a:latin typeface="Arial" charset="0"/>
              </a:rPr>
              <a:t>P</a:t>
            </a:r>
            <a:r>
              <a:rPr lang="en-GB" sz="1400" baseline="-25000">
                <a:latin typeface="Arial" charset="0"/>
              </a:rPr>
              <a:t>A</a:t>
            </a:r>
            <a:endParaRPr lang="en-GB" sz="1400">
              <a:latin typeface="Arial" charset="0"/>
            </a:endParaRPr>
          </a:p>
        </p:txBody>
      </p:sp>
      <p:graphicFrame>
        <p:nvGraphicFramePr>
          <p:cNvPr id="132103" name="Object 7"/>
          <p:cNvGraphicFramePr>
            <a:graphicFrameLocks noChangeAspect="1"/>
          </p:cNvGraphicFramePr>
          <p:nvPr/>
        </p:nvGraphicFramePr>
        <p:xfrm>
          <a:off x="2082800" y="3886200"/>
          <a:ext cx="469900" cy="635000"/>
        </p:xfrm>
        <a:graphic>
          <a:graphicData uri="http://schemas.openxmlformats.org/presentationml/2006/ole">
            <mc:AlternateContent xmlns:mc="http://schemas.openxmlformats.org/markup-compatibility/2006">
              <mc:Choice xmlns:v="urn:schemas-microsoft-com:vml" Requires="v">
                <p:oleObj name="Equation" r:id="rId4" imgW="469900" imgH="635000" progId="Equation.DSMT36">
                  <p:embed/>
                </p:oleObj>
              </mc:Choice>
              <mc:Fallback>
                <p:oleObj name="Equation" r:id="rId4" imgW="469900" imgH="635000" progId="Equation.DSMT36">
                  <p:embed/>
                  <p:pic>
                    <p:nvPicPr>
                      <p:cNvPr id="132103"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2800" y="3886200"/>
                        <a:ext cx="469900" cy="635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32104" name="Text Box 8"/>
          <p:cNvSpPr txBox="1">
            <a:spLocks noChangeArrowheads="1"/>
          </p:cNvSpPr>
          <p:nvPr/>
        </p:nvSpPr>
        <p:spPr bwMode="auto">
          <a:xfrm>
            <a:off x="9374188" y="6008689"/>
            <a:ext cx="385042"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1400">
                <a:latin typeface="Arial" charset="0"/>
              </a:rPr>
              <a:t>P</a:t>
            </a:r>
            <a:r>
              <a:rPr lang="en-GB" sz="1400" baseline="-25000">
                <a:latin typeface="Arial" charset="0"/>
              </a:rPr>
              <a:t>B</a:t>
            </a:r>
            <a:endParaRPr lang="en-GB" sz="1400">
              <a:latin typeface="Arial" charset="0"/>
            </a:endParaRPr>
          </a:p>
        </p:txBody>
      </p:sp>
      <p:graphicFrame>
        <p:nvGraphicFramePr>
          <p:cNvPr id="132105" name="Object 9"/>
          <p:cNvGraphicFramePr>
            <a:graphicFrameLocks noChangeAspect="1"/>
          </p:cNvGraphicFramePr>
          <p:nvPr/>
        </p:nvGraphicFramePr>
        <p:xfrm>
          <a:off x="6172200" y="3886200"/>
          <a:ext cx="469900" cy="635000"/>
        </p:xfrm>
        <a:graphic>
          <a:graphicData uri="http://schemas.openxmlformats.org/presentationml/2006/ole">
            <mc:AlternateContent xmlns:mc="http://schemas.openxmlformats.org/markup-compatibility/2006">
              <mc:Choice xmlns:v="urn:schemas-microsoft-com:vml" Requires="v">
                <p:oleObj name="Equation" r:id="rId6" imgW="469900" imgH="635000" progId="Equation.DSMT36">
                  <p:embed/>
                </p:oleObj>
              </mc:Choice>
              <mc:Fallback>
                <p:oleObj name="Equation" r:id="rId6" imgW="469900" imgH="635000" progId="Equation.DSMT36">
                  <p:embed/>
                  <p:pic>
                    <p:nvPicPr>
                      <p:cNvPr id="132105"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00" y="3886200"/>
                        <a:ext cx="469900" cy="635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32106" name="Text Box 10"/>
          <p:cNvSpPr txBox="1">
            <a:spLocks noChangeArrowheads="1"/>
          </p:cNvSpPr>
          <p:nvPr/>
        </p:nvSpPr>
        <p:spPr bwMode="auto">
          <a:xfrm>
            <a:off x="5295901" y="3352800"/>
            <a:ext cx="379413"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1400">
                <a:latin typeface="Arial" charset="0"/>
              </a:rPr>
              <a:t>P</a:t>
            </a:r>
            <a:r>
              <a:rPr lang="en-GB" sz="1400" baseline="-25000">
                <a:latin typeface="Arial" charset="0"/>
              </a:rPr>
              <a:t>A</a:t>
            </a:r>
            <a:endParaRPr lang="en-GB" sz="1400">
              <a:latin typeface="Arial" charset="0"/>
            </a:endParaRPr>
          </a:p>
        </p:txBody>
      </p:sp>
      <p:graphicFrame>
        <p:nvGraphicFramePr>
          <p:cNvPr id="132107" name="Object 11"/>
          <p:cNvGraphicFramePr>
            <a:graphicFrameLocks noChangeAspect="1"/>
          </p:cNvGraphicFramePr>
          <p:nvPr/>
        </p:nvGraphicFramePr>
        <p:xfrm>
          <a:off x="2159000" y="1447800"/>
          <a:ext cx="330200" cy="279400"/>
        </p:xfrm>
        <a:graphic>
          <a:graphicData uri="http://schemas.openxmlformats.org/presentationml/2006/ole">
            <mc:AlternateContent xmlns:mc="http://schemas.openxmlformats.org/markup-compatibility/2006">
              <mc:Choice xmlns:v="urn:schemas-microsoft-com:vml" Requires="v">
                <p:oleObj name="Equation" r:id="rId8" imgW="330200" imgH="279400" progId="Equation.DSMT36">
                  <p:embed/>
                </p:oleObj>
              </mc:Choice>
              <mc:Fallback>
                <p:oleObj name="Equation" r:id="rId8" imgW="330200" imgH="279400" progId="Equation.DSMT36">
                  <p:embed/>
                  <p:pic>
                    <p:nvPicPr>
                      <p:cNvPr id="132107"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59000" y="1447800"/>
                        <a:ext cx="330200"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32108" name="Text Box 12"/>
          <p:cNvSpPr txBox="1">
            <a:spLocks noChangeArrowheads="1"/>
          </p:cNvSpPr>
          <p:nvPr/>
        </p:nvSpPr>
        <p:spPr bwMode="auto">
          <a:xfrm>
            <a:off x="9374188" y="3352801"/>
            <a:ext cx="385042"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1400">
                <a:latin typeface="Arial" charset="0"/>
              </a:rPr>
              <a:t>P</a:t>
            </a:r>
            <a:r>
              <a:rPr lang="en-GB" sz="1400" baseline="-25000">
                <a:latin typeface="Arial" charset="0"/>
              </a:rPr>
              <a:t>B</a:t>
            </a:r>
            <a:endParaRPr lang="en-GB" sz="1400">
              <a:latin typeface="Arial" charset="0"/>
            </a:endParaRPr>
          </a:p>
        </p:txBody>
      </p:sp>
      <p:graphicFrame>
        <p:nvGraphicFramePr>
          <p:cNvPr id="132109" name="Object 13"/>
          <p:cNvGraphicFramePr>
            <a:graphicFrameLocks noChangeAspect="1"/>
          </p:cNvGraphicFramePr>
          <p:nvPr/>
        </p:nvGraphicFramePr>
        <p:xfrm>
          <a:off x="6324600" y="1447800"/>
          <a:ext cx="330200" cy="279400"/>
        </p:xfrm>
        <a:graphic>
          <a:graphicData uri="http://schemas.openxmlformats.org/presentationml/2006/ole">
            <mc:AlternateContent xmlns:mc="http://schemas.openxmlformats.org/markup-compatibility/2006">
              <mc:Choice xmlns:v="urn:schemas-microsoft-com:vml" Requires="v">
                <p:oleObj name="Equation" r:id="rId10" imgW="330200" imgH="279400" progId="Equation.DSMT36">
                  <p:embed/>
                </p:oleObj>
              </mc:Choice>
              <mc:Fallback>
                <p:oleObj name="Equation" r:id="rId10" imgW="330200" imgH="279400" progId="Equation.DSMT36">
                  <p:embed/>
                  <p:pic>
                    <p:nvPicPr>
                      <p:cNvPr id="132109"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24600" y="1447800"/>
                        <a:ext cx="330200"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32110" name="Line 14"/>
          <p:cNvSpPr>
            <a:spLocks noChangeShapeType="1"/>
          </p:cNvSpPr>
          <p:nvPr/>
        </p:nvSpPr>
        <p:spPr bwMode="auto">
          <a:xfrm>
            <a:off x="2616200" y="5932488"/>
            <a:ext cx="287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2111" name="Line 15"/>
          <p:cNvSpPr>
            <a:spLocks noChangeShapeType="1"/>
          </p:cNvSpPr>
          <p:nvPr/>
        </p:nvSpPr>
        <p:spPr bwMode="auto">
          <a:xfrm flipV="1">
            <a:off x="2616200" y="4332288"/>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2112" name="Line 16"/>
          <p:cNvSpPr>
            <a:spLocks noChangeShapeType="1"/>
          </p:cNvSpPr>
          <p:nvPr/>
        </p:nvSpPr>
        <p:spPr bwMode="auto">
          <a:xfrm>
            <a:off x="2616200" y="3276600"/>
            <a:ext cx="287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2113" name="Line 17"/>
          <p:cNvSpPr>
            <a:spLocks noChangeShapeType="1"/>
          </p:cNvSpPr>
          <p:nvPr/>
        </p:nvSpPr>
        <p:spPr bwMode="auto">
          <a:xfrm flipV="1">
            <a:off x="2616200" y="16764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2114" name="Freeform 18"/>
          <p:cNvSpPr>
            <a:spLocks/>
          </p:cNvSpPr>
          <p:nvPr/>
        </p:nvSpPr>
        <p:spPr bwMode="auto">
          <a:xfrm>
            <a:off x="3128963" y="1768476"/>
            <a:ext cx="1935162" cy="1127125"/>
          </a:xfrm>
          <a:custGeom>
            <a:avLst/>
            <a:gdLst>
              <a:gd name="T0" fmla="*/ 0 w 906"/>
              <a:gd name="T1" fmla="*/ 710 h 710"/>
              <a:gd name="T2" fmla="*/ 432 w 906"/>
              <a:gd name="T3" fmla="*/ 595 h 710"/>
              <a:gd name="T4" fmla="*/ 720 w 906"/>
              <a:gd name="T5" fmla="*/ 307 h 710"/>
              <a:gd name="T6" fmla="*/ 906 w 906"/>
              <a:gd name="T7" fmla="*/ 0 h 710"/>
            </a:gdLst>
            <a:ahLst/>
            <a:cxnLst>
              <a:cxn ang="0">
                <a:pos x="T0" y="T1"/>
              </a:cxn>
              <a:cxn ang="0">
                <a:pos x="T2" y="T3"/>
              </a:cxn>
              <a:cxn ang="0">
                <a:pos x="T4" y="T5"/>
              </a:cxn>
              <a:cxn ang="0">
                <a:pos x="T6" y="T7"/>
              </a:cxn>
            </a:cxnLst>
            <a:rect l="0" t="0" r="r" b="b"/>
            <a:pathLst>
              <a:path w="906" h="710">
                <a:moveTo>
                  <a:pt x="0" y="710"/>
                </a:moveTo>
                <a:lnTo>
                  <a:pt x="432" y="595"/>
                </a:lnTo>
                <a:lnTo>
                  <a:pt x="720" y="307"/>
                </a:lnTo>
                <a:lnTo>
                  <a:pt x="906" y="0"/>
                </a:lnTo>
              </a:path>
            </a:pathLst>
          </a:custGeom>
          <a:noFill/>
          <a:ln w="28575" cap="flat" cmpd="sng">
            <a:solidFill>
              <a:srgbClr val="00808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2115" name="Line 19"/>
          <p:cNvSpPr>
            <a:spLocks noChangeShapeType="1"/>
          </p:cNvSpPr>
          <p:nvPr/>
        </p:nvSpPr>
        <p:spPr bwMode="auto">
          <a:xfrm>
            <a:off x="3128963" y="2895600"/>
            <a:ext cx="0" cy="30368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2116" name="Line 20"/>
          <p:cNvSpPr>
            <a:spLocks noChangeShapeType="1"/>
          </p:cNvSpPr>
          <p:nvPr/>
        </p:nvSpPr>
        <p:spPr bwMode="auto">
          <a:xfrm>
            <a:off x="4051300" y="2743200"/>
            <a:ext cx="0" cy="31892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2117" name="Line 21"/>
          <p:cNvSpPr>
            <a:spLocks noChangeShapeType="1"/>
          </p:cNvSpPr>
          <p:nvPr/>
        </p:nvSpPr>
        <p:spPr bwMode="auto">
          <a:xfrm>
            <a:off x="4665663" y="2290764"/>
            <a:ext cx="0" cy="364172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2118" name="Line 22"/>
          <p:cNvSpPr>
            <a:spLocks noChangeShapeType="1"/>
          </p:cNvSpPr>
          <p:nvPr/>
        </p:nvSpPr>
        <p:spPr bwMode="auto">
          <a:xfrm>
            <a:off x="5076825" y="1727200"/>
            <a:ext cx="0" cy="41798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2119" name="Line 23"/>
          <p:cNvSpPr>
            <a:spLocks noChangeShapeType="1"/>
          </p:cNvSpPr>
          <p:nvPr/>
        </p:nvSpPr>
        <p:spPr bwMode="auto">
          <a:xfrm>
            <a:off x="3128964" y="5562600"/>
            <a:ext cx="922337"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2120" name="Line 24"/>
          <p:cNvSpPr>
            <a:spLocks noChangeShapeType="1"/>
          </p:cNvSpPr>
          <p:nvPr/>
        </p:nvSpPr>
        <p:spPr bwMode="auto">
          <a:xfrm>
            <a:off x="4051301" y="5410200"/>
            <a:ext cx="614363"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2121" name="Line 25"/>
          <p:cNvSpPr>
            <a:spLocks noChangeShapeType="1"/>
          </p:cNvSpPr>
          <p:nvPr/>
        </p:nvSpPr>
        <p:spPr bwMode="auto">
          <a:xfrm>
            <a:off x="4665663" y="5038725"/>
            <a:ext cx="411162"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2122" name="Line 26"/>
          <p:cNvSpPr>
            <a:spLocks noChangeShapeType="1"/>
          </p:cNvSpPr>
          <p:nvPr/>
        </p:nvSpPr>
        <p:spPr bwMode="auto">
          <a:xfrm>
            <a:off x="6781800" y="5932488"/>
            <a:ext cx="2819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2123" name="Line 27"/>
          <p:cNvSpPr>
            <a:spLocks noChangeShapeType="1"/>
          </p:cNvSpPr>
          <p:nvPr/>
        </p:nvSpPr>
        <p:spPr bwMode="auto">
          <a:xfrm flipV="1">
            <a:off x="6781800" y="4332288"/>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2124" name="Line 28"/>
          <p:cNvSpPr>
            <a:spLocks noChangeShapeType="1"/>
          </p:cNvSpPr>
          <p:nvPr/>
        </p:nvSpPr>
        <p:spPr bwMode="auto">
          <a:xfrm>
            <a:off x="6781800" y="3276600"/>
            <a:ext cx="2819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2125" name="Line 29"/>
          <p:cNvSpPr>
            <a:spLocks noChangeShapeType="1"/>
          </p:cNvSpPr>
          <p:nvPr/>
        </p:nvSpPr>
        <p:spPr bwMode="auto">
          <a:xfrm flipV="1">
            <a:off x="6781800" y="16764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2126" name="Freeform 30"/>
          <p:cNvSpPr>
            <a:spLocks/>
          </p:cNvSpPr>
          <p:nvPr/>
        </p:nvSpPr>
        <p:spPr bwMode="auto">
          <a:xfrm>
            <a:off x="7185025" y="1412876"/>
            <a:ext cx="1912938" cy="1558925"/>
          </a:xfrm>
          <a:custGeom>
            <a:avLst/>
            <a:gdLst>
              <a:gd name="T0" fmla="*/ 0 w 912"/>
              <a:gd name="T1" fmla="*/ 982 h 982"/>
              <a:gd name="T2" fmla="*/ 441 w 912"/>
              <a:gd name="T3" fmla="*/ 920 h 982"/>
              <a:gd name="T4" fmla="*/ 720 w 912"/>
              <a:gd name="T5" fmla="*/ 579 h 982"/>
              <a:gd name="T6" fmla="*/ 912 w 912"/>
              <a:gd name="T7" fmla="*/ 0 h 982"/>
            </a:gdLst>
            <a:ahLst/>
            <a:cxnLst>
              <a:cxn ang="0">
                <a:pos x="T0" y="T1"/>
              </a:cxn>
              <a:cxn ang="0">
                <a:pos x="T2" y="T3"/>
              </a:cxn>
              <a:cxn ang="0">
                <a:pos x="T4" y="T5"/>
              </a:cxn>
              <a:cxn ang="0">
                <a:pos x="T6" y="T7"/>
              </a:cxn>
            </a:cxnLst>
            <a:rect l="0" t="0" r="r" b="b"/>
            <a:pathLst>
              <a:path w="912" h="982">
                <a:moveTo>
                  <a:pt x="0" y="982"/>
                </a:moveTo>
                <a:lnTo>
                  <a:pt x="441" y="920"/>
                </a:lnTo>
                <a:lnTo>
                  <a:pt x="720" y="579"/>
                </a:lnTo>
                <a:lnTo>
                  <a:pt x="912" y="0"/>
                </a:lnTo>
              </a:path>
            </a:pathLst>
          </a:custGeom>
          <a:noFill/>
          <a:ln w="28575" cap="flat" cmpd="sng">
            <a:solidFill>
              <a:srgbClr val="00808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2127" name="Line 31"/>
          <p:cNvSpPr>
            <a:spLocks noChangeShapeType="1"/>
          </p:cNvSpPr>
          <p:nvPr/>
        </p:nvSpPr>
        <p:spPr bwMode="auto">
          <a:xfrm>
            <a:off x="7185025" y="2979738"/>
            <a:ext cx="0" cy="29527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2128" name="Line 32"/>
          <p:cNvSpPr>
            <a:spLocks noChangeShapeType="1"/>
          </p:cNvSpPr>
          <p:nvPr/>
        </p:nvSpPr>
        <p:spPr bwMode="auto">
          <a:xfrm>
            <a:off x="8091488" y="2895600"/>
            <a:ext cx="0" cy="30368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2129" name="Line 33"/>
          <p:cNvSpPr>
            <a:spLocks noChangeShapeType="1"/>
          </p:cNvSpPr>
          <p:nvPr/>
        </p:nvSpPr>
        <p:spPr bwMode="auto">
          <a:xfrm>
            <a:off x="8694738" y="2290764"/>
            <a:ext cx="0" cy="364172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2130" name="Line 34"/>
          <p:cNvSpPr>
            <a:spLocks noChangeShapeType="1"/>
          </p:cNvSpPr>
          <p:nvPr/>
        </p:nvSpPr>
        <p:spPr bwMode="auto">
          <a:xfrm flipH="1">
            <a:off x="9097963" y="1412876"/>
            <a:ext cx="0" cy="4519613"/>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2131" name="Line 35"/>
          <p:cNvSpPr>
            <a:spLocks noChangeShapeType="1"/>
          </p:cNvSpPr>
          <p:nvPr/>
        </p:nvSpPr>
        <p:spPr bwMode="auto">
          <a:xfrm>
            <a:off x="7185026" y="5791200"/>
            <a:ext cx="906463"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2132" name="Line 36"/>
          <p:cNvSpPr>
            <a:spLocks noChangeShapeType="1"/>
          </p:cNvSpPr>
          <p:nvPr/>
        </p:nvSpPr>
        <p:spPr bwMode="auto">
          <a:xfrm>
            <a:off x="8091488" y="5151438"/>
            <a:ext cx="603250"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2133" name="Line 37"/>
          <p:cNvSpPr>
            <a:spLocks noChangeShapeType="1"/>
          </p:cNvSpPr>
          <p:nvPr/>
        </p:nvSpPr>
        <p:spPr bwMode="auto">
          <a:xfrm>
            <a:off x="8694739" y="4876800"/>
            <a:ext cx="403225"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2134" name="AutoShape 38"/>
          <p:cNvSpPr>
            <a:spLocks noChangeArrowheads="1"/>
          </p:cNvSpPr>
          <p:nvPr/>
        </p:nvSpPr>
        <p:spPr bwMode="auto">
          <a:xfrm>
            <a:off x="4552950" y="6008688"/>
            <a:ext cx="223838" cy="468312"/>
          </a:xfrm>
          <a:prstGeom prst="upArrow">
            <a:avLst>
              <a:gd name="adj1" fmla="val 50000"/>
              <a:gd name="adj2" fmla="val 52305"/>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2135" name="AutoShape 39"/>
          <p:cNvSpPr>
            <a:spLocks noChangeArrowheads="1"/>
          </p:cNvSpPr>
          <p:nvPr/>
        </p:nvSpPr>
        <p:spPr bwMode="auto">
          <a:xfrm>
            <a:off x="8274050" y="6335713"/>
            <a:ext cx="223838" cy="468312"/>
          </a:xfrm>
          <a:prstGeom prst="upArrow">
            <a:avLst>
              <a:gd name="adj1" fmla="val 50000"/>
              <a:gd name="adj2" fmla="val 52305"/>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2136" name="AutoShape 40"/>
          <p:cNvSpPr>
            <a:spLocks/>
          </p:cNvSpPr>
          <p:nvPr/>
        </p:nvSpPr>
        <p:spPr bwMode="auto">
          <a:xfrm rot="5400000">
            <a:off x="8252619" y="5853907"/>
            <a:ext cx="268288" cy="600075"/>
          </a:xfrm>
          <a:prstGeom prst="rightBrace">
            <a:avLst>
              <a:gd name="adj1" fmla="val 18639"/>
              <a:gd name="adj2" fmla="val 50000"/>
            </a:avLst>
          </a:prstGeom>
          <a:noFill/>
          <a:ln w="19050">
            <a:solidFill>
              <a:srgbClr val="000099"/>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77F4B01-1C4D-C5B6-73F5-052BA43D6490}"/>
              </a:ext>
            </a:extLst>
          </p:cNvPr>
          <p:cNvSpPr>
            <a:spLocks noGrp="1"/>
          </p:cNvSpPr>
          <p:nvPr>
            <p:ph type="body" sz="quarter" idx="10"/>
          </p:nvPr>
        </p:nvSpPr>
        <p:spPr/>
        <p:txBody>
          <a:bodyPr/>
          <a:lstStyle/>
          <a:p>
            <a:r>
              <a:rPr lang="en-GB" sz="3200" dirty="0"/>
              <a:t>Economic Dispatch with Piecewise Linear Cost Curves</a:t>
            </a:r>
            <a:endParaRPr lang="en-US" dirty="0"/>
          </a:p>
          <a:p>
            <a:endParaRPr lang="en-US" dirty="0"/>
          </a:p>
        </p:txBody>
      </p:sp>
      <p:grpSp>
        <p:nvGrpSpPr>
          <p:cNvPr id="133122" name="Group 2"/>
          <p:cNvGrpSpPr>
            <a:grpSpLocks/>
          </p:cNvGrpSpPr>
          <p:nvPr/>
        </p:nvGrpSpPr>
        <p:grpSpPr bwMode="auto">
          <a:xfrm>
            <a:off x="2133600" y="4929188"/>
            <a:ext cx="7467600" cy="215900"/>
            <a:chOff x="384" y="3292"/>
            <a:chExt cx="4704" cy="136"/>
          </a:xfrm>
        </p:grpSpPr>
        <p:graphicFrame>
          <p:nvGraphicFramePr>
            <p:cNvPr id="133123" name="Object 3"/>
            <p:cNvGraphicFramePr>
              <a:graphicFrameLocks noChangeAspect="1"/>
            </p:cNvGraphicFramePr>
            <p:nvPr/>
          </p:nvGraphicFramePr>
          <p:xfrm>
            <a:off x="384" y="3292"/>
            <a:ext cx="112" cy="136"/>
          </p:xfrm>
          <a:graphic>
            <a:graphicData uri="http://schemas.openxmlformats.org/presentationml/2006/ole">
              <mc:AlternateContent xmlns:mc="http://schemas.openxmlformats.org/markup-compatibility/2006">
                <mc:Choice xmlns:v="urn:schemas-microsoft-com:vml" Requires="v">
                  <p:oleObj name="Equation" r:id="rId2" imgW="177800" imgH="215900" progId="Equation.DSMT36">
                    <p:embed/>
                  </p:oleObj>
                </mc:Choice>
                <mc:Fallback>
                  <p:oleObj name="Equation" r:id="rId2" imgW="177800" imgH="215900" progId="Equation.DSMT36">
                    <p:embed/>
                    <p:pic>
                      <p:nvPicPr>
                        <p:cNvPr id="133123"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3292"/>
                          <a:ext cx="112" cy="136"/>
                        </a:xfrm>
                        <a:prstGeom prst="rect">
                          <a:avLst/>
                        </a:prstGeom>
                        <a:noFill/>
                        <a:ln w="9525">
                          <a:solidFill>
                            <a:srgbClr val="FFFFFF"/>
                          </a:solidFill>
                          <a:miter lim="800000"/>
                          <a:headEnd/>
                          <a:tailEnd/>
                        </a:ln>
                        <a:effectLst/>
                      </p:spPr>
                    </p:pic>
                  </p:oleObj>
                </mc:Fallback>
              </mc:AlternateContent>
            </a:graphicData>
          </a:graphic>
        </p:graphicFrame>
        <p:sp>
          <p:nvSpPr>
            <p:cNvPr id="133124" name="Line 4"/>
            <p:cNvSpPr>
              <a:spLocks noChangeShapeType="1"/>
            </p:cNvSpPr>
            <p:nvPr/>
          </p:nvSpPr>
          <p:spPr bwMode="auto">
            <a:xfrm>
              <a:off x="688" y="3360"/>
              <a:ext cx="4400" cy="0"/>
            </a:xfrm>
            <a:prstGeom prst="line">
              <a:avLst/>
            </a:prstGeom>
            <a:noFill/>
            <a:ln w="2857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33126" name="Text Box 6"/>
          <p:cNvSpPr txBox="1">
            <a:spLocks noChangeArrowheads="1"/>
          </p:cNvSpPr>
          <p:nvPr/>
        </p:nvSpPr>
        <p:spPr bwMode="auto">
          <a:xfrm>
            <a:off x="5295901" y="6008688"/>
            <a:ext cx="379413"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1400">
                <a:latin typeface="Arial" charset="0"/>
              </a:rPr>
              <a:t>P</a:t>
            </a:r>
            <a:r>
              <a:rPr lang="en-GB" sz="1400" baseline="-25000">
                <a:latin typeface="Arial" charset="0"/>
              </a:rPr>
              <a:t>A</a:t>
            </a:r>
            <a:endParaRPr lang="en-GB" sz="1400">
              <a:latin typeface="Arial" charset="0"/>
            </a:endParaRPr>
          </a:p>
        </p:txBody>
      </p:sp>
      <p:graphicFrame>
        <p:nvGraphicFramePr>
          <p:cNvPr id="133127" name="Object 7"/>
          <p:cNvGraphicFramePr>
            <a:graphicFrameLocks noChangeAspect="1"/>
          </p:cNvGraphicFramePr>
          <p:nvPr/>
        </p:nvGraphicFramePr>
        <p:xfrm>
          <a:off x="2082800" y="3886200"/>
          <a:ext cx="469900" cy="635000"/>
        </p:xfrm>
        <a:graphic>
          <a:graphicData uri="http://schemas.openxmlformats.org/presentationml/2006/ole">
            <mc:AlternateContent xmlns:mc="http://schemas.openxmlformats.org/markup-compatibility/2006">
              <mc:Choice xmlns:v="urn:schemas-microsoft-com:vml" Requires="v">
                <p:oleObj name="Equation" r:id="rId4" imgW="469900" imgH="635000" progId="Equation.DSMT36">
                  <p:embed/>
                </p:oleObj>
              </mc:Choice>
              <mc:Fallback>
                <p:oleObj name="Equation" r:id="rId4" imgW="469900" imgH="635000" progId="Equation.DSMT36">
                  <p:embed/>
                  <p:pic>
                    <p:nvPicPr>
                      <p:cNvPr id="133127"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2800" y="3886200"/>
                        <a:ext cx="469900" cy="635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33128" name="Text Box 8"/>
          <p:cNvSpPr txBox="1">
            <a:spLocks noChangeArrowheads="1"/>
          </p:cNvSpPr>
          <p:nvPr/>
        </p:nvSpPr>
        <p:spPr bwMode="auto">
          <a:xfrm>
            <a:off x="9374188" y="6008689"/>
            <a:ext cx="385042"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1400">
                <a:latin typeface="Arial" charset="0"/>
              </a:rPr>
              <a:t>P</a:t>
            </a:r>
            <a:r>
              <a:rPr lang="en-GB" sz="1400" baseline="-25000">
                <a:latin typeface="Arial" charset="0"/>
              </a:rPr>
              <a:t>B</a:t>
            </a:r>
            <a:endParaRPr lang="en-GB" sz="1400">
              <a:latin typeface="Arial" charset="0"/>
            </a:endParaRPr>
          </a:p>
        </p:txBody>
      </p:sp>
      <p:graphicFrame>
        <p:nvGraphicFramePr>
          <p:cNvPr id="133129" name="Object 9"/>
          <p:cNvGraphicFramePr>
            <a:graphicFrameLocks noChangeAspect="1"/>
          </p:cNvGraphicFramePr>
          <p:nvPr/>
        </p:nvGraphicFramePr>
        <p:xfrm>
          <a:off x="6172200" y="3886200"/>
          <a:ext cx="469900" cy="635000"/>
        </p:xfrm>
        <a:graphic>
          <a:graphicData uri="http://schemas.openxmlformats.org/presentationml/2006/ole">
            <mc:AlternateContent xmlns:mc="http://schemas.openxmlformats.org/markup-compatibility/2006">
              <mc:Choice xmlns:v="urn:schemas-microsoft-com:vml" Requires="v">
                <p:oleObj name="Equation" r:id="rId6" imgW="469900" imgH="635000" progId="Equation.DSMT36">
                  <p:embed/>
                </p:oleObj>
              </mc:Choice>
              <mc:Fallback>
                <p:oleObj name="Equation" r:id="rId6" imgW="469900" imgH="635000" progId="Equation.DSMT36">
                  <p:embed/>
                  <p:pic>
                    <p:nvPicPr>
                      <p:cNvPr id="133129"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00" y="3886200"/>
                        <a:ext cx="469900" cy="635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33130" name="Text Box 10"/>
          <p:cNvSpPr txBox="1">
            <a:spLocks noChangeArrowheads="1"/>
          </p:cNvSpPr>
          <p:nvPr/>
        </p:nvSpPr>
        <p:spPr bwMode="auto">
          <a:xfrm>
            <a:off x="5295901" y="3352800"/>
            <a:ext cx="379413"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1400">
                <a:latin typeface="Arial" charset="0"/>
              </a:rPr>
              <a:t>P</a:t>
            </a:r>
            <a:r>
              <a:rPr lang="en-GB" sz="1400" baseline="-25000">
                <a:latin typeface="Arial" charset="0"/>
              </a:rPr>
              <a:t>A</a:t>
            </a:r>
            <a:endParaRPr lang="en-GB" sz="1400">
              <a:latin typeface="Arial" charset="0"/>
            </a:endParaRPr>
          </a:p>
        </p:txBody>
      </p:sp>
      <p:graphicFrame>
        <p:nvGraphicFramePr>
          <p:cNvPr id="133131" name="Object 11"/>
          <p:cNvGraphicFramePr>
            <a:graphicFrameLocks noChangeAspect="1"/>
          </p:cNvGraphicFramePr>
          <p:nvPr/>
        </p:nvGraphicFramePr>
        <p:xfrm>
          <a:off x="2159000" y="1447800"/>
          <a:ext cx="330200" cy="279400"/>
        </p:xfrm>
        <a:graphic>
          <a:graphicData uri="http://schemas.openxmlformats.org/presentationml/2006/ole">
            <mc:AlternateContent xmlns:mc="http://schemas.openxmlformats.org/markup-compatibility/2006">
              <mc:Choice xmlns:v="urn:schemas-microsoft-com:vml" Requires="v">
                <p:oleObj name="Equation" r:id="rId8" imgW="330200" imgH="279400" progId="Equation.DSMT36">
                  <p:embed/>
                </p:oleObj>
              </mc:Choice>
              <mc:Fallback>
                <p:oleObj name="Equation" r:id="rId8" imgW="330200" imgH="279400" progId="Equation.DSMT36">
                  <p:embed/>
                  <p:pic>
                    <p:nvPicPr>
                      <p:cNvPr id="133131"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59000" y="1447800"/>
                        <a:ext cx="330200"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33132" name="Text Box 12"/>
          <p:cNvSpPr txBox="1">
            <a:spLocks noChangeArrowheads="1"/>
          </p:cNvSpPr>
          <p:nvPr/>
        </p:nvSpPr>
        <p:spPr bwMode="auto">
          <a:xfrm>
            <a:off x="9374188" y="3352801"/>
            <a:ext cx="385042"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1400">
                <a:latin typeface="Arial" charset="0"/>
              </a:rPr>
              <a:t>P</a:t>
            </a:r>
            <a:r>
              <a:rPr lang="en-GB" sz="1400" baseline="-25000">
                <a:latin typeface="Arial" charset="0"/>
              </a:rPr>
              <a:t>B</a:t>
            </a:r>
            <a:endParaRPr lang="en-GB" sz="1400">
              <a:latin typeface="Arial" charset="0"/>
            </a:endParaRPr>
          </a:p>
        </p:txBody>
      </p:sp>
      <p:graphicFrame>
        <p:nvGraphicFramePr>
          <p:cNvPr id="133133" name="Object 13"/>
          <p:cNvGraphicFramePr>
            <a:graphicFrameLocks noChangeAspect="1"/>
          </p:cNvGraphicFramePr>
          <p:nvPr/>
        </p:nvGraphicFramePr>
        <p:xfrm>
          <a:off x="6324600" y="1447800"/>
          <a:ext cx="330200" cy="279400"/>
        </p:xfrm>
        <a:graphic>
          <a:graphicData uri="http://schemas.openxmlformats.org/presentationml/2006/ole">
            <mc:AlternateContent xmlns:mc="http://schemas.openxmlformats.org/markup-compatibility/2006">
              <mc:Choice xmlns:v="urn:schemas-microsoft-com:vml" Requires="v">
                <p:oleObj name="Equation" r:id="rId10" imgW="330200" imgH="279400" progId="Equation.DSMT4">
                  <p:embed/>
                </p:oleObj>
              </mc:Choice>
              <mc:Fallback>
                <p:oleObj name="Equation" r:id="rId10" imgW="330200" imgH="279400" progId="Equation.DSMT4">
                  <p:embed/>
                  <p:pic>
                    <p:nvPicPr>
                      <p:cNvPr id="133133"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24600" y="1447800"/>
                        <a:ext cx="330200"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33134" name="Line 14"/>
          <p:cNvSpPr>
            <a:spLocks noChangeShapeType="1"/>
          </p:cNvSpPr>
          <p:nvPr/>
        </p:nvSpPr>
        <p:spPr bwMode="auto">
          <a:xfrm>
            <a:off x="2616200" y="5932488"/>
            <a:ext cx="287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135" name="Line 15"/>
          <p:cNvSpPr>
            <a:spLocks noChangeShapeType="1"/>
          </p:cNvSpPr>
          <p:nvPr/>
        </p:nvSpPr>
        <p:spPr bwMode="auto">
          <a:xfrm flipV="1">
            <a:off x="2616200" y="4332288"/>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136" name="Line 16"/>
          <p:cNvSpPr>
            <a:spLocks noChangeShapeType="1"/>
          </p:cNvSpPr>
          <p:nvPr/>
        </p:nvSpPr>
        <p:spPr bwMode="auto">
          <a:xfrm>
            <a:off x="2616200" y="3276600"/>
            <a:ext cx="287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137" name="Line 17"/>
          <p:cNvSpPr>
            <a:spLocks noChangeShapeType="1"/>
          </p:cNvSpPr>
          <p:nvPr/>
        </p:nvSpPr>
        <p:spPr bwMode="auto">
          <a:xfrm flipV="1">
            <a:off x="2616200" y="16764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138" name="Freeform 18"/>
          <p:cNvSpPr>
            <a:spLocks/>
          </p:cNvSpPr>
          <p:nvPr/>
        </p:nvSpPr>
        <p:spPr bwMode="auto">
          <a:xfrm>
            <a:off x="3128963" y="1768476"/>
            <a:ext cx="1935162" cy="1127125"/>
          </a:xfrm>
          <a:custGeom>
            <a:avLst/>
            <a:gdLst>
              <a:gd name="T0" fmla="*/ 0 w 906"/>
              <a:gd name="T1" fmla="*/ 710 h 710"/>
              <a:gd name="T2" fmla="*/ 432 w 906"/>
              <a:gd name="T3" fmla="*/ 595 h 710"/>
              <a:gd name="T4" fmla="*/ 720 w 906"/>
              <a:gd name="T5" fmla="*/ 307 h 710"/>
              <a:gd name="T6" fmla="*/ 906 w 906"/>
              <a:gd name="T7" fmla="*/ 0 h 710"/>
            </a:gdLst>
            <a:ahLst/>
            <a:cxnLst>
              <a:cxn ang="0">
                <a:pos x="T0" y="T1"/>
              </a:cxn>
              <a:cxn ang="0">
                <a:pos x="T2" y="T3"/>
              </a:cxn>
              <a:cxn ang="0">
                <a:pos x="T4" y="T5"/>
              </a:cxn>
              <a:cxn ang="0">
                <a:pos x="T6" y="T7"/>
              </a:cxn>
            </a:cxnLst>
            <a:rect l="0" t="0" r="r" b="b"/>
            <a:pathLst>
              <a:path w="906" h="710">
                <a:moveTo>
                  <a:pt x="0" y="710"/>
                </a:moveTo>
                <a:lnTo>
                  <a:pt x="432" y="595"/>
                </a:lnTo>
                <a:lnTo>
                  <a:pt x="720" y="307"/>
                </a:lnTo>
                <a:lnTo>
                  <a:pt x="906" y="0"/>
                </a:lnTo>
              </a:path>
            </a:pathLst>
          </a:custGeom>
          <a:noFill/>
          <a:ln w="28575" cap="flat" cmpd="sng">
            <a:solidFill>
              <a:srgbClr val="00808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139" name="Line 19"/>
          <p:cNvSpPr>
            <a:spLocks noChangeShapeType="1"/>
          </p:cNvSpPr>
          <p:nvPr/>
        </p:nvSpPr>
        <p:spPr bwMode="auto">
          <a:xfrm>
            <a:off x="3128963" y="2895600"/>
            <a:ext cx="0" cy="30368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140" name="Line 20"/>
          <p:cNvSpPr>
            <a:spLocks noChangeShapeType="1"/>
          </p:cNvSpPr>
          <p:nvPr/>
        </p:nvSpPr>
        <p:spPr bwMode="auto">
          <a:xfrm>
            <a:off x="4051300" y="2743200"/>
            <a:ext cx="0" cy="31892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141" name="Line 21"/>
          <p:cNvSpPr>
            <a:spLocks noChangeShapeType="1"/>
          </p:cNvSpPr>
          <p:nvPr/>
        </p:nvSpPr>
        <p:spPr bwMode="auto">
          <a:xfrm>
            <a:off x="4665663" y="2290764"/>
            <a:ext cx="0" cy="364172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142" name="Line 22"/>
          <p:cNvSpPr>
            <a:spLocks noChangeShapeType="1"/>
          </p:cNvSpPr>
          <p:nvPr/>
        </p:nvSpPr>
        <p:spPr bwMode="auto">
          <a:xfrm>
            <a:off x="5076825" y="1727200"/>
            <a:ext cx="0" cy="41798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143" name="Line 23"/>
          <p:cNvSpPr>
            <a:spLocks noChangeShapeType="1"/>
          </p:cNvSpPr>
          <p:nvPr/>
        </p:nvSpPr>
        <p:spPr bwMode="auto">
          <a:xfrm>
            <a:off x="3128964" y="5562600"/>
            <a:ext cx="922337"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144" name="Line 24"/>
          <p:cNvSpPr>
            <a:spLocks noChangeShapeType="1"/>
          </p:cNvSpPr>
          <p:nvPr/>
        </p:nvSpPr>
        <p:spPr bwMode="auto">
          <a:xfrm>
            <a:off x="4051301" y="5410200"/>
            <a:ext cx="614363"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145" name="Line 25"/>
          <p:cNvSpPr>
            <a:spLocks noChangeShapeType="1"/>
          </p:cNvSpPr>
          <p:nvPr/>
        </p:nvSpPr>
        <p:spPr bwMode="auto">
          <a:xfrm>
            <a:off x="4665663" y="5038725"/>
            <a:ext cx="411162"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146" name="Line 26"/>
          <p:cNvSpPr>
            <a:spLocks noChangeShapeType="1"/>
          </p:cNvSpPr>
          <p:nvPr/>
        </p:nvSpPr>
        <p:spPr bwMode="auto">
          <a:xfrm>
            <a:off x="6781800" y="5932488"/>
            <a:ext cx="2819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147" name="Line 27"/>
          <p:cNvSpPr>
            <a:spLocks noChangeShapeType="1"/>
          </p:cNvSpPr>
          <p:nvPr/>
        </p:nvSpPr>
        <p:spPr bwMode="auto">
          <a:xfrm flipV="1">
            <a:off x="6781800" y="4332288"/>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148" name="Line 28"/>
          <p:cNvSpPr>
            <a:spLocks noChangeShapeType="1"/>
          </p:cNvSpPr>
          <p:nvPr/>
        </p:nvSpPr>
        <p:spPr bwMode="auto">
          <a:xfrm>
            <a:off x="6781800" y="3276600"/>
            <a:ext cx="2819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149" name="Line 29"/>
          <p:cNvSpPr>
            <a:spLocks noChangeShapeType="1"/>
          </p:cNvSpPr>
          <p:nvPr/>
        </p:nvSpPr>
        <p:spPr bwMode="auto">
          <a:xfrm flipV="1">
            <a:off x="6781800" y="16764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150" name="Freeform 30"/>
          <p:cNvSpPr>
            <a:spLocks/>
          </p:cNvSpPr>
          <p:nvPr/>
        </p:nvSpPr>
        <p:spPr bwMode="auto">
          <a:xfrm>
            <a:off x="7185025" y="1412876"/>
            <a:ext cx="1912938" cy="1558925"/>
          </a:xfrm>
          <a:custGeom>
            <a:avLst/>
            <a:gdLst>
              <a:gd name="T0" fmla="*/ 0 w 912"/>
              <a:gd name="T1" fmla="*/ 982 h 982"/>
              <a:gd name="T2" fmla="*/ 441 w 912"/>
              <a:gd name="T3" fmla="*/ 920 h 982"/>
              <a:gd name="T4" fmla="*/ 720 w 912"/>
              <a:gd name="T5" fmla="*/ 579 h 982"/>
              <a:gd name="T6" fmla="*/ 912 w 912"/>
              <a:gd name="T7" fmla="*/ 0 h 982"/>
            </a:gdLst>
            <a:ahLst/>
            <a:cxnLst>
              <a:cxn ang="0">
                <a:pos x="T0" y="T1"/>
              </a:cxn>
              <a:cxn ang="0">
                <a:pos x="T2" y="T3"/>
              </a:cxn>
              <a:cxn ang="0">
                <a:pos x="T4" y="T5"/>
              </a:cxn>
              <a:cxn ang="0">
                <a:pos x="T6" y="T7"/>
              </a:cxn>
            </a:cxnLst>
            <a:rect l="0" t="0" r="r" b="b"/>
            <a:pathLst>
              <a:path w="912" h="982">
                <a:moveTo>
                  <a:pt x="0" y="982"/>
                </a:moveTo>
                <a:lnTo>
                  <a:pt x="441" y="920"/>
                </a:lnTo>
                <a:lnTo>
                  <a:pt x="720" y="579"/>
                </a:lnTo>
                <a:lnTo>
                  <a:pt x="912" y="0"/>
                </a:lnTo>
              </a:path>
            </a:pathLst>
          </a:custGeom>
          <a:noFill/>
          <a:ln w="28575" cap="flat" cmpd="sng">
            <a:solidFill>
              <a:srgbClr val="00808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151" name="Line 31"/>
          <p:cNvSpPr>
            <a:spLocks noChangeShapeType="1"/>
          </p:cNvSpPr>
          <p:nvPr/>
        </p:nvSpPr>
        <p:spPr bwMode="auto">
          <a:xfrm>
            <a:off x="7185025" y="2979738"/>
            <a:ext cx="0" cy="29527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152" name="Line 32"/>
          <p:cNvSpPr>
            <a:spLocks noChangeShapeType="1"/>
          </p:cNvSpPr>
          <p:nvPr/>
        </p:nvSpPr>
        <p:spPr bwMode="auto">
          <a:xfrm>
            <a:off x="8091488" y="2895600"/>
            <a:ext cx="0" cy="30368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153" name="Line 33"/>
          <p:cNvSpPr>
            <a:spLocks noChangeShapeType="1"/>
          </p:cNvSpPr>
          <p:nvPr/>
        </p:nvSpPr>
        <p:spPr bwMode="auto">
          <a:xfrm>
            <a:off x="8694738" y="2290764"/>
            <a:ext cx="0" cy="364172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154" name="Line 34"/>
          <p:cNvSpPr>
            <a:spLocks noChangeShapeType="1"/>
          </p:cNvSpPr>
          <p:nvPr/>
        </p:nvSpPr>
        <p:spPr bwMode="auto">
          <a:xfrm flipH="1">
            <a:off x="9097963" y="1412876"/>
            <a:ext cx="0" cy="4519613"/>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155" name="Line 35"/>
          <p:cNvSpPr>
            <a:spLocks noChangeShapeType="1"/>
          </p:cNvSpPr>
          <p:nvPr/>
        </p:nvSpPr>
        <p:spPr bwMode="auto">
          <a:xfrm>
            <a:off x="7185026" y="5791200"/>
            <a:ext cx="906463"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156" name="Line 36"/>
          <p:cNvSpPr>
            <a:spLocks noChangeShapeType="1"/>
          </p:cNvSpPr>
          <p:nvPr/>
        </p:nvSpPr>
        <p:spPr bwMode="auto">
          <a:xfrm>
            <a:off x="8091488" y="5151438"/>
            <a:ext cx="603250"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157" name="Line 37"/>
          <p:cNvSpPr>
            <a:spLocks noChangeShapeType="1"/>
          </p:cNvSpPr>
          <p:nvPr/>
        </p:nvSpPr>
        <p:spPr bwMode="auto">
          <a:xfrm>
            <a:off x="8694739" y="4876800"/>
            <a:ext cx="403225" cy="0"/>
          </a:xfrm>
          <a:prstGeom prst="line">
            <a:avLst/>
          </a:prstGeom>
          <a:noFill/>
          <a:ln w="28575">
            <a:solidFill>
              <a:srgbClr val="99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158" name="AutoShape 38"/>
          <p:cNvSpPr>
            <a:spLocks noChangeArrowheads="1"/>
          </p:cNvSpPr>
          <p:nvPr/>
        </p:nvSpPr>
        <p:spPr bwMode="auto">
          <a:xfrm>
            <a:off x="4756150" y="6324601"/>
            <a:ext cx="223838" cy="468313"/>
          </a:xfrm>
          <a:prstGeom prst="upArrow">
            <a:avLst>
              <a:gd name="adj1" fmla="val 50000"/>
              <a:gd name="adj2" fmla="val 52305"/>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159" name="AutoShape 39"/>
          <p:cNvSpPr>
            <a:spLocks noChangeArrowheads="1"/>
          </p:cNvSpPr>
          <p:nvPr/>
        </p:nvSpPr>
        <p:spPr bwMode="auto">
          <a:xfrm>
            <a:off x="8582025" y="6008688"/>
            <a:ext cx="223838" cy="468312"/>
          </a:xfrm>
          <a:prstGeom prst="upArrow">
            <a:avLst>
              <a:gd name="adj1" fmla="val 50000"/>
              <a:gd name="adj2" fmla="val 52305"/>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160" name="AutoShape 40"/>
          <p:cNvSpPr>
            <a:spLocks/>
          </p:cNvSpPr>
          <p:nvPr/>
        </p:nvSpPr>
        <p:spPr bwMode="auto">
          <a:xfrm rot="5400000">
            <a:off x="4734719" y="5950744"/>
            <a:ext cx="268288" cy="406400"/>
          </a:xfrm>
          <a:prstGeom prst="rightBrace">
            <a:avLst>
              <a:gd name="adj1" fmla="val 12623"/>
              <a:gd name="adj2" fmla="val 50000"/>
            </a:avLst>
          </a:prstGeom>
          <a:noFill/>
          <a:ln w="19050">
            <a:solidFill>
              <a:srgbClr val="000099"/>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31744451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4F3C4C-EB27-A4D2-40FF-D8AAA671CD5B}"/>
              </a:ext>
            </a:extLst>
          </p:cNvPr>
          <p:cNvSpPr>
            <a:spLocks noGrp="1"/>
          </p:cNvSpPr>
          <p:nvPr>
            <p:ph type="body" sz="quarter" idx="10"/>
          </p:nvPr>
        </p:nvSpPr>
        <p:spPr/>
        <p:txBody>
          <a:bodyPr/>
          <a:lstStyle/>
          <a:p>
            <a:r>
              <a:rPr lang="en-US" dirty="0"/>
              <a:t>ED algorithm using piecewise linear cost curves</a:t>
            </a:r>
          </a:p>
        </p:txBody>
      </p:sp>
      <p:sp>
        <p:nvSpPr>
          <p:cNvPr id="4" name="Content Placeholder 3">
            <a:extLst>
              <a:ext uri="{FF2B5EF4-FFF2-40B4-BE49-F238E27FC236}">
                <a16:creationId xmlns:a16="http://schemas.microsoft.com/office/drawing/2014/main" id="{5AA1E73A-E6F5-8D0A-69F4-1F1894AD1EC0}"/>
              </a:ext>
            </a:extLst>
          </p:cNvPr>
          <p:cNvSpPr>
            <a:spLocks noGrp="1"/>
          </p:cNvSpPr>
          <p:nvPr>
            <p:ph sz="quarter" idx="12"/>
          </p:nvPr>
        </p:nvSpPr>
        <p:spPr/>
        <p:txBody>
          <a:bodyPr/>
          <a:lstStyle/>
          <a:p>
            <a:pPr marL="342900" marR="0" lvl="0" indent="-342900">
              <a:spcBef>
                <a:spcPts val="0"/>
              </a:spcBef>
              <a:spcAft>
                <a:spcPts val="600"/>
              </a:spcAft>
              <a:buFont typeface="+mj-lt"/>
              <a:buAutoNum type="arabicPeriod"/>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Input the cost curve data of all the generating units </a:t>
            </a:r>
          </a:p>
          <a:p>
            <a:pPr marL="342900" marR="0" lvl="0" indent="-342900">
              <a:spcBef>
                <a:spcPts val="0"/>
              </a:spcBef>
              <a:spcAft>
                <a:spcPts val="600"/>
              </a:spcAft>
              <a:buFont typeface="+mj-lt"/>
              <a:buAutoNum type="arabicPeriod"/>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Create a list of all the segments of the cost curves of all the generators </a:t>
            </a:r>
          </a:p>
          <a:p>
            <a:pPr marL="342900" marR="0" lvl="0" indent="-342900">
              <a:spcBef>
                <a:spcPts val="0"/>
              </a:spcBef>
              <a:spcAft>
                <a:spcPts val="600"/>
              </a:spcAft>
              <a:buFont typeface="+mj-lt"/>
              <a:buAutoNum type="arabicPeriod"/>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Order this list in increasing order of marginal cost</a:t>
            </a:r>
          </a:p>
          <a:p>
            <a:pPr marL="342900" marR="0" lvl="0" indent="-342900">
              <a:spcBef>
                <a:spcPts val="0"/>
              </a:spcBef>
              <a:spcAft>
                <a:spcPts val="600"/>
              </a:spcAft>
              <a:buFont typeface="+mj-lt"/>
              <a:buAutoNum type="arabicPeriod"/>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Set the power output of all the generators at their respective minimum value</a:t>
            </a:r>
          </a:p>
          <a:p>
            <a:pPr marL="342900" marR="0" lvl="0" indent="-342900">
              <a:spcBef>
                <a:spcPts val="0"/>
              </a:spcBef>
              <a:spcAft>
                <a:spcPts val="600"/>
              </a:spcAft>
              <a:buFont typeface="+mj-lt"/>
              <a:buAutoNum type="arabicPeriod"/>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Set the residual load at the actual load minus the sum of these minimum generations</a:t>
            </a:r>
          </a:p>
          <a:p>
            <a:pPr marL="342900" marR="0" lvl="0" indent="-342900">
              <a:spcBef>
                <a:spcPts val="0"/>
              </a:spcBef>
              <a:spcAft>
                <a:spcPts val="600"/>
              </a:spcAft>
              <a:buFont typeface="+mj-lt"/>
              <a:buAutoNum type="arabicPeriod"/>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Take the first or next segment in the list</a:t>
            </a:r>
          </a:p>
          <a:p>
            <a:pPr marL="342900" marR="0" lvl="0" indent="-342900">
              <a:spcBef>
                <a:spcPts val="0"/>
              </a:spcBef>
              <a:spcAft>
                <a:spcPts val="600"/>
              </a:spcAft>
              <a:buFont typeface="+mj-lt"/>
              <a:buAutoNum type="arabicPeriod"/>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If the length of this segment is less than the residual load:</a:t>
            </a:r>
          </a:p>
          <a:p>
            <a:pPr marL="742950" marR="0" lvl="1" indent="-285750">
              <a:spcBef>
                <a:spcPts val="0"/>
              </a:spcBef>
              <a:spcAft>
                <a:spcPts val="600"/>
              </a:spcAft>
              <a:buFont typeface="+mj-lt"/>
              <a:buAutoNum type="alphaLcPeriod"/>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Increase the output of the corresponding generator by the length of this segment</a:t>
            </a:r>
          </a:p>
          <a:p>
            <a:pPr marL="742950" marR="0" lvl="1" indent="-285750">
              <a:spcBef>
                <a:spcPts val="0"/>
              </a:spcBef>
              <a:spcAft>
                <a:spcPts val="600"/>
              </a:spcAft>
              <a:buFont typeface="+mj-lt"/>
              <a:buAutoNum type="alphaLcPeriod"/>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Decrease the residual load by the length of this segment</a:t>
            </a:r>
          </a:p>
          <a:p>
            <a:pPr marL="742950" marR="0" lvl="1" indent="-285750">
              <a:spcBef>
                <a:spcPts val="0"/>
              </a:spcBef>
              <a:spcAft>
                <a:spcPts val="600"/>
              </a:spcAft>
              <a:buFont typeface="+mj-lt"/>
              <a:buAutoNum type="alphaLcPeriod"/>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Go to step 6</a:t>
            </a:r>
          </a:p>
          <a:p>
            <a:pPr marL="342900" marR="0" lvl="0" indent="-342900">
              <a:spcBef>
                <a:spcPts val="0"/>
              </a:spcBef>
              <a:spcAft>
                <a:spcPts val="600"/>
              </a:spcAft>
              <a:buFont typeface="+mj-lt"/>
              <a:buAutoNum type="arabicPeriod"/>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Else</a:t>
            </a:r>
          </a:p>
          <a:p>
            <a:pPr marL="742950" marR="0" lvl="1" indent="-285750">
              <a:spcBef>
                <a:spcPts val="0"/>
              </a:spcBef>
              <a:spcAft>
                <a:spcPts val="600"/>
              </a:spcAft>
              <a:buFont typeface="+mj-lt"/>
              <a:buAutoNum type="alphaLcPeriod"/>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Increase the output of the corresponding generator by the residual load</a:t>
            </a:r>
          </a:p>
          <a:p>
            <a:pPr marL="742950" marR="0" lvl="1" indent="-285750">
              <a:spcBef>
                <a:spcPts val="0"/>
              </a:spcBef>
              <a:spcAft>
                <a:spcPts val="600"/>
              </a:spcAft>
              <a:buFont typeface="+mj-lt"/>
              <a:buAutoNum type="alphaLcPeriod"/>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Exit.</a:t>
            </a:r>
          </a:p>
        </p:txBody>
      </p:sp>
    </p:spTree>
    <p:extLst>
      <p:ext uri="{BB962C8B-B14F-4D97-AF65-F5344CB8AC3E}">
        <p14:creationId xmlns:p14="http://schemas.microsoft.com/office/powerpoint/2010/main" val="15626942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4F3C4C-EB27-A4D2-40FF-D8AAA671CD5B}"/>
              </a:ext>
            </a:extLst>
          </p:cNvPr>
          <p:cNvSpPr>
            <a:spLocks noGrp="1"/>
          </p:cNvSpPr>
          <p:nvPr>
            <p:ph type="body" sz="quarter" idx="10"/>
          </p:nvPr>
        </p:nvSpPr>
        <p:spPr/>
        <p:txBody>
          <a:bodyPr/>
          <a:lstStyle/>
          <a:p>
            <a:r>
              <a:rPr lang="en-US" dirty="0"/>
              <a:t>ED algorithm using piecewise linear cost curves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AA1E73A-E6F5-8D0A-69F4-1F1894AD1EC0}"/>
                  </a:ext>
                </a:extLst>
              </p:cNvPr>
              <p:cNvSpPr>
                <a:spLocks noGrp="1"/>
              </p:cNvSpPr>
              <p:nvPr>
                <p:ph sz="quarter" idx="12"/>
              </p:nvPr>
            </p:nvSpPr>
            <p:spPr/>
            <p:txBody>
              <a:bodyPr/>
              <a:lstStyle/>
              <a:p>
                <a:pPr marL="0" indent="0">
                  <a:spcBef>
                    <a:spcPts val="0"/>
                  </a:spcBef>
                  <a:spcAft>
                    <a:spcPts val="600"/>
                  </a:spcAft>
                  <a:buNone/>
                </a:pPr>
                <a:r>
                  <a:rPr lang="en-US" dirty="0">
                    <a:effectLst/>
                    <a:latin typeface="Calibri" panose="020F0502020204030204" pitchFamily="34" charset="0"/>
                    <a:ea typeface="Times New Roman" panose="02020603050405020304" pitchFamily="18" charset="0"/>
                    <a:cs typeface="Times New Roman" panose="02020603050405020304" pitchFamily="18" charset="0"/>
                  </a:rPr>
                  <a:t>ED with this algorithm leads to a solution where:</a:t>
                </a:r>
              </a:p>
              <a:p>
                <a:pPr>
                  <a:spcBef>
                    <a:spcPts val="0"/>
                  </a:spcBef>
                  <a:spcAft>
                    <a:spcPts val="600"/>
                  </a:spcAft>
                </a:pPr>
                <a:r>
                  <a:rPr lang="en-US" dirty="0">
                    <a:latin typeface="Calibri" panose="020F0502020204030204" pitchFamily="34" charset="0"/>
                    <a:ea typeface="Times New Roman" panose="02020603050405020304" pitchFamily="18" charset="0"/>
                    <a:cs typeface="Times New Roman" panose="02020603050405020304" pitchFamily="18" charset="0"/>
                  </a:rPr>
                  <a:t>A</a:t>
                </a:r>
                <a:r>
                  <a:rPr lang="en-US" dirty="0">
                    <a:effectLst/>
                    <a:latin typeface="Calibri" panose="020F0502020204030204" pitchFamily="34" charset="0"/>
                    <a:ea typeface="Times New Roman" panose="02020603050405020304" pitchFamily="18" charset="0"/>
                    <a:cs typeface="Times New Roman" panose="02020603050405020304" pitchFamily="18" charset="0"/>
                  </a:rPr>
                  <a:t>ll generators, except one, will be set at </a:t>
                </a:r>
              </a:p>
              <a:p>
                <a:pPr lvl="1">
                  <a:spcBef>
                    <a:spcPts val="0"/>
                  </a:spcBef>
                  <a:spcAft>
                    <a:spcPts val="600"/>
                  </a:spcAft>
                </a:pPr>
                <a14:m>
                  <m:oMath xmlns:m="http://schemas.openxmlformats.org/officeDocument/2006/math">
                    <m:sSup>
                      <m:sSupPr>
                        <m:ctrlPr>
                          <a:rPr lang="en-US" sz="2400" i="1" kern="1200">
                            <a:solidFill>
                              <a:srgbClr val="000000"/>
                            </a:solidFill>
                            <a:effectLst/>
                            <a:latin typeface="Cambria Math" panose="02040503050406030204" pitchFamily="18" charset="0"/>
                            <a:ea typeface="Times New Roman" panose="02020603050405020304" pitchFamily="18" charset="0"/>
                          </a:rPr>
                        </m:ctrlPr>
                      </m:sSup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p>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𝑚𝑖𝑛</m:t>
                        </m:r>
                      </m:sup>
                    </m:sSup>
                  </m:oMath>
                </a14:m>
                <a:r>
                  <a:rPr lang="en-US" sz="24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 or </a:t>
                </a:r>
              </a:p>
              <a:p>
                <a:pPr lvl="1">
                  <a:spcBef>
                    <a:spcPts val="0"/>
                  </a:spcBef>
                  <a:spcAft>
                    <a:spcPts val="600"/>
                  </a:spcAft>
                </a:pP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p>
                      <m:sSupPr>
                        <m:ctrlPr>
                          <a:rPr lang="en-US" sz="2400" i="1" kern="1200">
                            <a:solidFill>
                              <a:srgbClr val="000000"/>
                            </a:solidFill>
                            <a:effectLst/>
                            <a:latin typeface="Cambria Math" panose="02040503050406030204" pitchFamily="18" charset="0"/>
                            <a:ea typeface="Times New Roman" panose="02020603050405020304" pitchFamily="18" charset="0"/>
                          </a:rPr>
                        </m:ctrlPr>
                      </m:sSup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p>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𝑚𝑎𝑥</m:t>
                        </m:r>
                      </m:sup>
                    </m:sSup>
                  </m:oMath>
                </a14:m>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or </a:t>
                </a:r>
              </a:p>
              <a:p>
                <a:pPr lvl="1">
                  <a:spcBef>
                    <a:spcPts val="0"/>
                  </a:spcBef>
                  <a:spcAft>
                    <a:spcPts val="600"/>
                  </a:spcAft>
                </a:pP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one of the elbow points</a:t>
                </a:r>
              </a:p>
              <a:p>
                <a:pPr>
                  <a:spcBef>
                    <a:spcPts val="0"/>
                  </a:spcBef>
                  <a:spcAft>
                    <a:spcPts val="600"/>
                  </a:spcAft>
                </a:pPr>
                <a:r>
                  <a:rPr lang="en-US"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O</a:t>
                </a:r>
                <a:r>
                  <a:rPr lang="en-US"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ne generator operates somewhere along one of its segments</a:t>
                </a:r>
              </a:p>
              <a:p>
                <a:pPr>
                  <a:spcBef>
                    <a:spcPts val="0"/>
                  </a:spcBef>
                  <a:spcAft>
                    <a:spcPts val="600"/>
                  </a:spcAft>
                </a:pPr>
                <a:r>
                  <a:rPr lang="en-US"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T</a:t>
                </a:r>
                <a:r>
                  <a:rPr lang="en-US"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his generator would provide the next MW of load </a:t>
                </a:r>
              </a:p>
              <a:p>
                <a:pPr>
                  <a:spcBef>
                    <a:spcPts val="0"/>
                  </a:spcBef>
                  <a:spcAft>
                    <a:spcPts val="600"/>
                  </a:spcAft>
                </a:pPr>
                <a:r>
                  <a:rPr lang="en-US"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This generator </a:t>
                </a:r>
                <a:r>
                  <a:rPr lang="en-US"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is called the marginal generator </a:t>
                </a:r>
              </a:p>
              <a:p>
                <a:pPr>
                  <a:spcBef>
                    <a:spcPts val="0"/>
                  </a:spcBef>
                  <a:spcAft>
                    <a:spcPts val="600"/>
                  </a:spcAft>
                </a:pPr>
                <a:r>
                  <a:rPr lang="en-US"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T</a:t>
                </a:r>
                <a:r>
                  <a:rPr lang="en-US"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he slope of this segment is the system marginal cost.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600"/>
                  </a:spcAft>
                </a:pP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4" name="Content Placeholder 3">
                <a:extLst>
                  <a:ext uri="{FF2B5EF4-FFF2-40B4-BE49-F238E27FC236}">
                    <a16:creationId xmlns:a16="http://schemas.microsoft.com/office/drawing/2014/main" id="{5AA1E73A-E6F5-8D0A-69F4-1F1894AD1EC0}"/>
                  </a:ext>
                </a:extLst>
              </p:cNvPr>
              <p:cNvSpPr>
                <a:spLocks noGrp="1" noRot="1" noChangeAspect="1" noMove="1" noResize="1" noEditPoints="1" noAdjustHandles="1" noChangeArrowheads="1" noChangeShapeType="1" noTextEdit="1"/>
              </p:cNvSpPr>
              <p:nvPr>
                <p:ph sz="quarter" idx="12"/>
              </p:nvPr>
            </p:nvSpPr>
            <p:spPr>
              <a:blipFill>
                <a:blip r:embed="rId2"/>
                <a:stretch>
                  <a:fillRect l="-948" t="-1072"/>
                </a:stretch>
              </a:blipFill>
            </p:spPr>
            <p:txBody>
              <a:bodyPr/>
              <a:lstStyle/>
              <a:p>
                <a:r>
                  <a:rPr lang="en-US">
                    <a:noFill/>
                  </a:rPr>
                  <a:t> </a:t>
                </a:r>
              </a:p>
            </p:txBody>
          </p:sp>
        </mc:Fallback>
      </mc:AlternateContent>
    </p:spTree>
    <p:extLst>
      <p:ext uri="{BB962C8B-B14F-4D97-AF65-F5344CB8AC3E}">
        <p14:creationId xmlns:p14="http://schemas.microsoft.com/office/powerpoint/2010/main" val="24745495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961907C-651D-3A46-AB3A-7498A02B2A28}"/>
              </a:ext>
            </a:extLst>
          </p:cNvPr>
          <p:cNvSpPr>
            <a:spLocks noGrp="1"/>
          </p:cNvSpPr>
          <p:nvPr>
            <p:ph type="body" sz="quarter" idx="10"/>
          </p:nvPr>
        </p:nvSpPr>
        <p:spPr/>
        <p:txBody>
          <a:bodyPr>
            <a:normAutofit/>
          </a:bodyPr>
          <a:lstStyle/>
          <a:p>
            <a:r>
              <a:rPr lang="en-US" dirty="0"/>
              <a:t>Input boundary at the storage of primary energy</a:t>
            </a:r>
          </a:p>
        </p:txBody>
      </p:sp>
      <mc:AlternateContent xmlns:mc="http://schemas.openxmlformats.org/markup-compatibility/2006" xmlns:a14="http://schemas.microsoft.com/office/drawing/2010/main">
        <mc:Choice Requires="a14">
          <p:sp>
            <p:nvSpPr>
              <p:cNvPr id="58" name="Content Placeholder 57">
                <a:extLst>
                  <a:ext uri="{FF2B5EF4-FFF2-40B4-BE49-F238E27FC236}">
                    <a16:creationId xmlns:a16="http://schemas.microsoft.com/office/drawing/2014/main" id="{54C79F87-980D-6D4C-97A1-B5EACD88D0E0}"/>
                  </a:ext>
                </a:extLst>
              </p:cNvPr>
              <p:cNvSpPr>
                <a:spLocks noGrp="1"/>
              </p:cNvSpPr>
              <p:nvPr>
                <p:ph sz="quarter" idx="12"/>
              </p:nvPr>
            </p:nvSpPr>
            <p:spPr>
              <a:xfrm>
                <a:off x="895677" y="4584351"/>
                <a:ext cx="10795475" cy="1902139"/>
              </a:xfrm>
            </p:spPr>
            <p:txBody>
              <a:bodyPr/>
              <a:lstStyle/>
              <a:p>
                <a14:m>
                  <m:oMath xmlns:m="http://schemas.openxmlformats.org/officeDocument/2006/math">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𝑙𝑜𝑠𝑠𝑒𝑠</m:t>
                        </m:r>
                      </m:sub>
                    </m:sSub>
                  </m:oMath>
                </a14:m>
                <a:r>
                  <a:rPr lang="en-US" dirty="0"/>
                  <a:t>: losses in the network + losses in the generator + losses in the prime mover 				+ losses in primary energy</a:t>
                </a:r>
              </a:p>
              <a:p>
                <a14:m>
                  <m:oMath xmlns:m="http://schemas.openxmlformats.org/officeDocument/2006/math">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𝑠𝑡𝑜𝑟𝑒𝑑</m:t>
                        </m:r>
                      </m:sub>
                    </m:sSub>
                  </m:oMath>
                </a14:m>
                <a:r>
                  <a:rPr lang="en-US" dirty="0"/>
                  <a:t>: batteries in the network + kinetic energy stored in the rotating generators + 				thermodynamic energy in the prime mover + primary energy storage</a:t>
                </a:r>
              </a:p>
            </p:txBody>
          </p:sp>
        </mc:Choice>
        <mc:Fallback xmlns="">
          <p:sp>
            <p:nvSpPr>
              <p:cNvPr id="58" name="Content Placeholder 57">
                <a:extLst>
                  <a:ext uri="{FF2B5EF4-FFF2-40B4-BE49-F238E27FC236}">
                    <a16:creationId xmlns:a16="http://schemas.microsoft.com/office/drawing/2014/main" id="{54C79F87-980D-6D4C-97A1-B5EACD88D0E0}"/>
                  </a:ext>
                </a:extLst>
              </p:cNvPr>
              <p:cNvSpPr>
                <a:spLocks noGrp="1" noRot="1" noChangeAspect="1" noMove="1" noResize="1" noEditPoints="1" noAdjustHandles="1" noChangeArrowheads="1" noChangeShapeType="1" noTextEdit="1"/>
              </p:cNvSpPr>
              <p:nvPr>
                <p:ph sz="quarter" idx="12"/>
              </p:nvPr>
            </p:nvSpPr>
            <p:spPr>
              <a:xfrm>
                <a:off x="895677" y="4584351"/>
                <a:ext cx="10795475" cy="1902139"/>
              </a:xfrm>
              <a:blipFill>
                <a:blip r:embed="rId2"/>
                <a:stretch>
                  <a:fillRect l="-823" t="-1325" r="-1528"/>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54C1D986-3936-FC4E-8031-A3751AB76B75}"/>
              </a:ext>
            </a:extLst>
          </p:cNvPr>
          <p:cNvSpPr txBox="1"/>
          <p:nvPr/>
        </p:nvSpPr>
        <p:spPr>
          <a:xfrm>
            <a:off x="10678510" y="2548023"/>
            <a:ext cx="726481" cy="369332"/>
          </a:xfrm>
          <a:prstGeom prst="rect">
            <a:avLst/>
          </a:prstGeom>
          <a:noFill/>
        </p:spPr>
        <p:txBody>
          <a:bodyPr wrap="none" rtlCol="0">
            <a:spAutoFit/>
          </a:bodyPr>
          <a:lstStyle/>
          <a:p>
            <a:r>
              <a:rPr lang="en-US" dirty="0"/>
              <a:t>Loads</a:t>
            </a:r>
          </a:p>
        </p:txBody>
      </p:sp>
      <p:grpSp>
        <p:nvGrpSpPr>
          <p:cNvPr id="45" name="Group 44">
            <a:extLst>
              <a:ext uri="{FF2B5EF4-FFF2-40B4-BE49-F238E27FC236}">
                <a16:creationId xmlns:a16="http://schemas.microsoft.com/office/drawing/2014/main" id="{F2004075-7B49-3048-BB6C-228A00E7FE1D}"/>
              </a:ext>
            </a:extLst>
          </p:cNvPr>
          <p:cNvGrpSpPr/>
          <p:nvPr/>
        </p:nvGrpSpPr>
        <p:grpSpPr>
          <a:xfrm>
            <a:off x="6337559" y="1625351"/>
            <a:ext cx="4036149" cy="2363510"/>
            <a:chOff x="6337559" y="1517616"/>
            <a:chExt cx="4036149" cy="2363510"/>
          </a:xfrm>
        </p:grpSpPr>
        <p:sp>
          <p:nvSpPr>
            <p:cNvPr id="8" name="Rectangle 7">
              <a:extLst>
                <a:ext uri="{FF2B5EF4-FFF2-40B4-BE49-F238E27FC236}">
                  <a16:creationId xmlns:a16="http://schemas.microsoft.com/office/drawing/2014/main" id="{C17CBCB6-2ED8-2C45-B6BD-1F07D0954EB5}"/>
                </a:ext>
              </a:extLst>
            </p:cNvPr>
            <p:cNvSpPr/>
            <p:nvPr/>
          </p:nvSpPr>
          <p:spPr>
            <a:xfrm>
              <a:off x="7493876" y="1618593"/>
              <a:ext cx="2364828" cy="2228193"/>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Network</a:t>
              </a:r>
            </a:p>
          </p:txBody>
        </p:sp>
        <p:cxnSp>
          <p:nvCxnSpPr>
            <p:cNvPr id="11" name="Elbow Connector 10">
              <a:extLst>
                <a:ext uri="{FF2B5EF4-FFF2-40B4-BE49-F238E27FC236}">
                  <a16:creationId xmlns:a16="http://schemas.microsoft.com/office/drawing/2014/main" id="{A10ADBC1-84C4-0B4A-A41C-D1E5E722AB52}"/>
                </a:ext>
              </a:extLst>
            </p:cNvPr>
            <p:cNvCxnSpPr>
              <a:cxnSpLocks/>
            </p:cNvCxnSpPr>
            <p:nvPr/>
          </p:nvCxnSpPr>
          <p:spPr>
            <a:xfrm>
              <a:off x="9858701" y="1813032"/>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Elbow Connector 14">
              <a:extLst>
                <a:ext uri="{FF2B5EF4-FFF2-40B4-BE49-F238E27FC236}">
                  <a16:creationId xmlns:a16="http://schemas.microsoft.com/office/drawing/2014/main" id="{299BAFCB-DF81-1F4A-9E27-8D8E27CC58A0}"/>
                </a:ext>
              </a:extLst>
            </p:cNvPr>
            <p:cNvCxnSpPr>
              <a:cxnSpLocks/>
            </p:cNvCxnSpPr>
            <p:nvPr/>
          </p:nvCxnSpPr>
          <p:spPr>
            <a:xfrm>
              <a:off x="9858701" y="2576396"/>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4C0266B7-A7FC-D844-8ECE-47F7078A6638}"/>
                </a:ext>
              </a:extLst>
            </p:cNvPr>
            <p:cNvCxnSpPr>
              <a:cxnSpLocks/>
            </p:cNvCxnSpPr>
            <p:nvPr/>
          </p:nvCxnSpPr>
          <p:spPr>
            <a:xfrm>
              <a:off x="9848188" y="3339761"/>
              <a:ext cx="515007" cy="472966"/>
            </a:xfrm>
            <a:prstGeom prst="bentConnector3">
              <a:avLst>
                <a:gd name="adj1" fmla="val 10102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408C6772-27A7-994B-800F-62B6907521AC}"/>
                </a:ext>
              </a:extLst>
            </p:cNvPr>
            <p:cNvSpPr/>
            <p:nvPr/>
          </p:nvSpPr>
          <p:spPr>
            <a:xfrm>
              <a:off x="8124497" y="3247697"/>
              <a:ext cx="1156137" cy="3468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Batteries</a:t>
              </a:r>
            </a:p>
          </p:txBody>
        </p:sp>
        <p:grpSp>
          <p:nvGrpSpPr>
            <p:cNvPr id="27" name="Group 26">
              <a:extLst>
                <a:ext uri="{FF2B5EF4-FFF2-40B4-BE49-F238E27FC236}">
                  <a16:creationId xmlns:a16="http://schemas.microsoft.com/office/drawing/2014/main" id="{4C914B50-EA5E-2D46-9C1A-D9747F14DD6C}"/>
                </a:ext>
              </a:extLst>
            </p:cNvPr>
            <p:cNvGrpSpPr/>
            <p:nvPr/>
          </p:nvGrpSpPr>
          <p:grpSpPr>
            <a:xfrm>
              <a:off x="6337559" y="1517616"/>
              <a:ext cx="1156317" cy="647992"/>
              <a:chOff x="6337559" y="1829532"/>
              <a:chExt cx="1156317" cy="647992"/>
            </a:xfrm>
          </p:grpSpPr>
          <p:grpSp>
            <p:nvGrpSpPr>
              <p:cNvPr id="19" name="Group 32">
                <a:extLst>
                  <a:ext uri="{FF2B5EF4-FFF2-40B4-BE49-F238E27FC236}">
                    <a16:creationId xmlns:a16="http://schemas.microsoft.com/office/drawing/2014/main" id="{CF435592-D2BC-2646-88AF-6B10C97F1F54}"/>
                  </a:ext>
                </a:extLst>
              </p:cNvPr>
              <p:cNvGrpSpPr>
                <a:grpSpLocks/>
              </p:cNvGrpSpPr>
              <p:nvPr/>
            </p:nvGrpSpPr>
            <p:grpSpPr bwMode="auto">
              <a:xfrm>
                <a:off x="6337559" y="1829532"/>
                <a:ext cx="651826" cy="647992"/>
                <a:chOff x="634" y="1469"/>
                <a:chExt cx="411" cy="411"/>
              </a:xfrm>
              <a:solidFill>
                <a:schemeClr val="bg1"/>
              </a:solidFill>
            </p:grpSpPr>
            <p:sp>
              <p:nvSpPr>
                <p:cNvPr id="20" name="Oval 33">
                  <a:extLst>
                    <a:ext uri="{FF2B5EF4-FFF2-40B4-BE49-F238E27FC236}">
                      <a16:creationId xmlns:a16="http://schemas.microsoft.com/office/drawing/2014/main" id="{3F8B9A5E-E66B-1C44-9FF9-6A696E1A2A3A}"/>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1" name="Arc 34">
                  <a:extLst>
                    <a:ext uri="{FF2B5EF4-FFF2-40B4-BE49-F238E27FC236}">
                      <a16:creationId xmlns:a16="http://schemas.microsoft.com/office/drawing/2014/main" id="{B8B3C71A-C60A-9B48-82A8-3381D1AB20F0}"/>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2" name="Arc 35">
                  <a:extLst>
                    <a:ext uri="{FF2B5EF4-FFF2-40B4-BE49-F238E27FC236}">
                      <a16:creationId xmlns:a16="http://schemas.microsoft.com/office/drawing/2014/main" id="{0D38E39A-467B-E643-BB47-9F1DD8340904}"/>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3" name="Arc 36">
                  <a:extLst>
                    <a:ext uri="{FF2B5EF4-FFF2-40B4-BE49-F238E27FC236}">
                      <a16:creationId xmlns:a16="http://schemas.microsoft.com/office/drawing/2014/main" id="{65A9C897-6C3B-F74D-A565-E9032D185FF7}"/>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24" name="Arc 37">
                  <a:extLst>
                    <a:ext uri="{FF2B5EF4-FFF2-40B4-BE49-F238E27FC236}">
                      <a16:creationId xmlns:a16="http://schemas.microsoft.com/office/drawing/2014/main" id="{41AE97EB-7D7E-D348-849C-3933CDF4249E}"/>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26" name="Straight Connector 25">
                <a:extLst>
                  <a:ext uri="{FF2B5EF4-FFF2-40B4-BE49-F238E27FC236}">
                    <a16:creationId xmlns:a16="http://schemas.microsoft.com/office/drawing/2014/main" id="{B37C33F8-2282-774E-8E19-D06AEAB47BB1}"/>
                  </a:ext>
                </a:extLst>
              </p:cNvPr>
              <p:cNvCxnSpPr>
                <a:stCxn id="20"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8" name="Group 27">
              <a:extLst>
                <a:ext uri="{FF2B5EF4-FFF2-40B4-BE49-F238E27FC236}">
                  <a16:creationId xmlns:a16="http://schemas.microsoft.com/office/drawing/2014/main" id="{5B773AF6-CD84-1148-A653-3903C4EFD028}"/>
                </a:ext>
              </a:extLst>
            </p:cNvPr>
            <p:cNvGrpSpPr/>
            <p:nvPr/>
          </p:nvGrpSpPr>
          <p:grpSpPr>
            <a:xfrm>
              <a:off x="6337559" y="2375375"/>
              <a:ext cx="1156317" cy="647992"/>
              <a:chOff x="6337559" y="1829532"/>
              <a:chExt cx="1156317" cy="647992"/>
            </a:xfrm>
          </p:grpSpPr>
          <p:grpSp>
            <p:nvGrpSpPr>
              <p:cNvPr id="29" name="Group 32">
                <a:extLst>
                  <a:ext uri="{FF2B5EF4-FFF2-40B4-BE49-F238E27FC236}">
                    <a16:creationId xmlns:a16="http://schemas.microsoft.com/office/drawing/2014/main" id="{AC061F6B-8CCE-8542-8A21-97A82CD0C876}"/>
                  </a:ext>
                </a:extLst>
              </p:cNvPr>
              <p:cNvGrpSpPr>
                <a:grpSpLocks/>
              </p:cNvGrpSpPr>
              <p:nvPr/>
            </p:nvGrpSpPr>
            <p:grpSpPr bwMode="auto">
              <a:xfrm>
                <a:off x="6337559" y="1829532"/>
                <a:ext cx="651826" cy="647992"/>
                <a:chOff x="634" y="1469"/>
                <a:chExt cx="411" cy="411"/>
              </a:xfrm>
              <a:solidFill>
                <a:schemeClr val="bg1"/>
              </a:solidFill>
            </p:grpSpPr>
            <p:sp>
              <p:nvSpPr>
                <p:cNvPr id="31" name="Oval 33">
                  <a:extLst>
                    <a:ext uri="{FF2B5EF4-FFF2-40B4-BE49-F238E27FC236}">
                      <a16:creationId xmlns:a16="http://schemas.microsoft.com/office/drawing/2014/main" id="{7E17D60A-0000-8B48-95D6-1E72DC87642C}"/>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2" name="Arc 34">
                  <a:extLst>
                    <a:ext uri="{FF2B5EF4-FFF2-40B4-BE49-F238E27FC236}">
                      <a16:creationId xmlns:a16="http://schemas.microsoft.com/office/drawing/2014/main" id="{1D94155E-BF3B-AC48-9B69-F7E3BABA0F7D}"/>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3" name="Arc 35">
                  <a:extLst>
                    <a:ext uri="{FF2B5EF4-FFF2-40B4-BE49-F238E27FC236}">
                      <a16:creationId xmlns:a16="http://schemas.microsoft.com/office/drawing/2014/main" id="{BAA940EF-E245-BB48-9E97-1A6644449147}"/>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4" name="Arc 36">
                  <a:extLst>
                    <a:ext uri="{FF2B5EF4-FFF2-40B4-BE49-F238E27FC236}">
                      <a16:creationId xmlns:a16="http://schemas.microsoft.com/office/drawing/2014/main" id="{5570F0F8-3C3A-8E42-A6CF-073946E06E2A}"/>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35" name="Arc 37">
                  <a:extLst>
                    <a:ext uri="{FF2B5EF4-FFF2-40B4-BE49-F238E27FC236}">
                      <a16:creationId xmlns:a16="http://schemas.microsoft.com/office/drawing/2014/main" id="{6CAEE8D7-0BBE-FB44-91E7-549DA15BAA3B}"/>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30" name="Straight Connector 29">
                <a:extLst>
                  <a:ext uri="{FF2B5EF4-FFF2-40B4-BE49-F238E27FC236}">
                    <a16:creationId xmlns:a16="http://schemas.microsoft.com/office/drawing/2014/main" id="{38703145-F7C5-C14C-8E23-411963E9F308}"/>
                  </a:ext>
                </a:extLst>
              </p:cNvPr>
              <p:cNvCxnSpPr>
                <a:stCxn id="31"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1E55D7DE-CEE5-AD41-86A4-B391C760437E}"/>
                </a:ext>
              </a:extLst>
            </p:cNvPr>
            <p:cNvGrpSpPr/>
            <p:nvPr/>
          </p:nvGrpSpPr>
          <p:grpSpPr>
            <a:xfrm>
              <a:off x="6337559" y="3233134"/>
              <a:ext cx="1156317" cy="647992"/>
              <a:chOff x="6337559" y="1829532"/>
              <a:chExt cx="1156317" cy="647992"/>
            </a:xfrm>
          </p:grpSpPr>
          <p:grpSp>
            <p:nvGrpSpPr>
              <p:cNvPr id="37" name="Group 32">
                <a:extLst>
                  <a:ext uri="{FF2B5EF4-FFF2-40B4-BE49-F238E27FC236}">
                    <a16:creationId xmlns:a16="http://schemas.microsoft.com/office/drawing/2014/main" id="{093956B4-A6A4-2E46-AF03-A1FBE17A64FB}"/>
                  </a:ext>
                </a:extLst>
              </p:cNvPr>
              <p:cNvGrpSpPr>
                <a:grpSpLocks/>
              </p:cNvGrpSpPr>
              <p:nvPr/>
            </p:nvGrpSpPr>
            <p:grpSpPr bwMode="auto">
              <a:xfrm>
                <a:off x="6337559" y="1829532"/>
                <a:ext cx="651826" cy="647992"/>
                <a:chOff x="634" y="1469"/>
                <a:chExt cx="411" cy="411"/>
              </a:xfrm>
              <a:solidFill>
                <a:schemeClr val="bg1"/>
              </a:solidFill>
            </p:grpSpPr>
            <p:sp>
              <p:nvSpPr>
                <p:cNvPr id="39" name="Oval 33">
                  <a:extLst>
                    <a:ext uri="{FF2B5EF4-FFF2-40B4-BE49-F238E27FC236}">
                      <a16:creationId xmlns:a16="http://schemas.microsoft.com/office/drawing/2014/main" id="{21EED516-E93A-6A41-B066-61C2A64E3E8F}"/>
                    </a:ext>
                  </a:extLst>
                </p:cNvPr>
                <p:cNvSpPr>
                  <a:spLocks noChangeArrowheads="1"/>
                </p:cNvSpPr>
                <p:nvPr/>
              </p:nvSpPr>
              <p:spPr bwMode="auto">
                <a:xfrm>
                  <a:off x="634" y="1469"/>
                  <a:ext cx="411" cy="411"/>
                </a:xfrm>
                <a:prstGeom prst="ellipse">
                  <a:avLst/>
                </a:pr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40" name="Arc 34">
                  <a:extLst>
                    <a:ext uri="{FF2B5EF4-FFF2-40B4-BE49-F238E27FC236}">
                      <a16:creationId xmlns:a16="http://schemas.microsoft.com/office/drawing/2014/main" id="{CE322DB3-C825-274E-91B5-34B173C612C6}"/>
                    </a:ext>
                  </a:extLst>
                </p:cNvPr>
                <p:cNvSpPr>
                  <a:spLocks/>
                </p:cNvSpPr>
                <p:nvPr/>
              </p:nvSpPr>
              <p:spPr bwMode="auto">
                <a:xfrm flipH="1" flipV="1">
                  <a:off x="839" y="1666"/>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41" name="Arc 35">
                  <a:extLst>
                    <a:ext uri="{FF2B5EF4-FFF2-40B4-BE49-F238E27FC236}">
                      <a16:creationId xmlns:a16="http://schemas.microsoft.com/office/drawing/2014/main" id="{A44C28A4-F6B7-E44D-995E-979ED5E44DD4}"/>
                    </a:ext>
                  </a:extLst>
                </p:cNvPr>
                <p:cNvSpPr>
                  <a:spLocks/>
                </p:cNvSpPr>
                <p:nvPr/>
              </p:nvSpPr>
              <p:spPr bwMode="auto">
                <a:xfrm flipV="1">
                  <a:off x="925" y="1666"/>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42" name="Arc 36">
                  <a:extLst>
                    <a:ext uri="{FF2B5EF4-FFF2-40B4-BE49-F238E27FC236}">
                      <a16:creationId xmlns:a16="http://schemas.microsoft.com/office/drawing/2014/main" id="{CE75A456-2C71-F64D-AD70-6C95F1688B4D}"/>
                    </a:ext>
                  </a:extLst>
                </p:cNvPr>
                <p:cNvSpPr>
                  <a:spLocks/>
                </p:cNvSpPr>
                <p:nvPr/>
              </p:nvSpPr>
              <p:spPr bwMode="auto">
                <a:xfrm flipH="1">
                  <a:off x="670" y="1577"/>
                  <a:ext cx="86"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sp>
              <p:nvSpPr>
                <p:cNvPr id="43" name="Arc 37">
                  <a:extLst>
                    <a:ext uri="{FF2B5EF4-FFF2-40B4-BE49-F238E27FC236}">
                      <a16:creationId xmlns:a16="http://schemas.microsoft.com/office/drawing/2014/main" id="{3AB5E89D-2DE9-A44B-BB2F-1B1EF7E57E1C}"/>
                    </a:ext>
                  </a:extLst>
                </p:cNvPr>
                <p:cNvSpPr>
                  <a:spLocks/>
                </p:cNvSpPr>
                <p:nvPr/>
              </p:nvSpPr>
              <p:spPr bwMode="auto">
                <a:xfrm>
                  <a:off x="756" y="1577"/>
                  <a:ext cx="85" cy="98"/>
                </a:xfrm>
                <a:custGeom>
                  <a:avLst/>
                  <a:gdLst>
                    <a:gd name="G0" fmla="+- 2552 0 0"/>
                    <a:gd name="G1" fmla="+- 21600 0 0"/>
                    <a:gd name="G2" fmla="+- 21600 0 0"/>
                    <a:gd name="T0" fmla="*/ 0 w 24152"/>
                    <a:gd name="T1" fmla="*/ 152 h 21600"/>
                    <a:gd name="T2" fmla="*/ 24152 w 24152"/>
                    <a:gd name="T3" fmla="*/ 21600 h 21600"/>
                    <a:gd name="T4" fmla="*/ 2552 w 24152"/>
                    <a:gd name="T5" fmla="*/ 21600 h 21600"/>
                  </a:gdLst>
                  <a:ahLst/>
                  <a:cxnLst>
                    <a:cxn ang="0">
                      <a:pos x="T0" y="T1"/>
                    </a:cxn>
                    <a:cxn ang="0">
                      <a:pos x="T2" y="T3"/>
                    </a:cxn>
                    <a:cxn ang="0">
                      <a:pos x="T4" y="T5"/>
                    </a:cxn>
                  </a:cxnLst>
                  <a:rect l="0" t="0" r="r" b="b"/>
                  <a:pathLst>
                    <a:path w="24152" h="21600" fill="none" extrusionOk="0">
                      <a:moveTo>
                        <a:pt x="-1" y="151"/>
                      </a:moveTo>
                      <a:cubicBezTo>
                        <a:pt x="846" y="50"/>
                        <a:pt x="1699" y="-1"/>
                        <a:pt x="2552" y="-1"/>
                      </a:cubicBezTo>
                      <a:cubicBezTo>
                        <a:pt x="14481" y="-1"/>
                        <a:pt x="24152" y="9670"/>
                        <a:pt x="24152" y="21600"/>
                      </a:cubicBezTo>
                    </a:path>
                    <a:path w="24152" h="21600" stroke="0" extrusionOk="0">
                      <a:moveTo>
                        <a:pt x="-1" y="151"/>
                      </a:moveTo>
                      <a:cubicBezTo>
                        <a:pt x="846" y="50"/>
                        <a:pt x="1699" y="-1"/>
                        <a:pt x="2552" y="-1"/>
                      </a:cubicBezTo>
                      <a:cubicBezTo>
                        <a:pt x="14481" y="-1"/>
                        <a:pt x="24152" y="9670"/>
                        <a:pt x="24152" y="21600"/>
                      </a:cubicBezTo>
                      <a:lnTo>
                        <a:pt x="2552" y="21600"/>
                      </a:lnTo>
                      <a:close/>
                    </a:path>
                  </a:pathLst>
                </a:custGeom>
                <a:grp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latin typeface="Arial" panose="020B0604020202020204" pitchFamily="34" charset="0"/>
                    <a:cs typeface="Arial" panose="020B0604020202020204" pitchFamily="34" charset="0"/>
                  </a:endParaRPr>
                </a:p>
              </p:txBody>
            </p:sp>
          </p:grpSp>
          <p:cxnSp>
            <p:nvCxnSpPr>
              <p:cNvPr id="38" name="Straight Connector 37">
                <a:extLst>
                  <a:ext uri="{FF2B5EF4-FFF2-40B4-BE49-F238E27FC236}">
                    <a16:creationId xmlns:a16="http://schemas.microsoft.com/office/drawing/2014/main" id="{E6EAF035-1960-D943-83DF-FADF0216B916}"/>
                  </a:ext>
                </a:extLst>
              </p:cNvPr>
              <p:cNvCxnSpPr>
                <a:stCxn id="39" idx="6"/>
              </p:cNvCxnSpPr>
              <p:nvPr/>
            </p:nvCxnSpPr>
            <p:spPr>
              <a:xfrm>
                <a:off x="6989385" y="2153528"/>
                <a:ext cx="504491" cy="109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57" name="Group 56">
            <a:extLst>
              <a:ext uri="{FF2B5EF4-FFF2-40B4-BE49-F238E27FC236}">
                <a16:creationId xmlns:a16="http://schemas.microsoft.com/office/drawing/2014/main" id="{56B789B2-DBD5-D64E-9BE3-FD4D3A26DC74}"/>
              </a:ext>
            </a:extLst>
          </p:cNvPr>
          <p:cNvGrpSpPr/>
          <p:nvPr/>
        </p:nvGrpSpPr>
        <p:grpSpPr>
          <a:xfrm>
            <a:off x="2113005" y="1000356"/>
            <a:ext cx="7976926" cy="3260027"/>
            <a:chOff x="7241629" y="975642"/>
            <a:chExt cx="2848301" cy="3260027"/>
          </a:xfrm>
        </p:grpSpPr>
        <p:sp>
          <p:nvSpPr>
            <p:cNvPr id="44" name="Rectangle 43">
              <a:extLst>
                <a:ext uri="{FF2B5EF4-FFF2-40B4-BE49-F238E27FC236}">
                  <a16:creationId xmlns:a16="http://schemas.microsoft.com/office/drawing/2014/main" id="{C3D96D66-2556-0040-A8F1-A4C4FE72765E}"/>
                </a:ext>
              </a:extLst>
            </p:cNvPr>
            <p:cNvSpPr/>
            <p:nvPr/>
          </p:nvSpPr>
          <p:spPr>
            <a:xfrm>
              <a:off x="7241629" y="1378544"/>
              <a:ext cx="2848301" cy="2857125"/>
            </a:xfrm>
            <a:prstGeom prst="rect">
              <a:avLst/>
            </a:prstGeom>
            <a:noFill/>
            <a:ln w="381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47" name="TextBox 46">
              <a:extLst>
                <a:ext uri="{FF2B5EF4-FFF2-40B4-BE49-F238E27FC236}">
                  <a16:creationId xmlns:a16="http://schemas.microsoft.com/office/drawing/2014/main" id="{9217A0A4-4C6C-A144-8F4C-31A09C6A607E}"/>
                </a:ext>
              </a:extLst>
            </p:cNvPr>
            <p:cNvSpPr txBox="1"/>
            <p:nvPr/>
          </p:nvSpPr>
          <p:spPr>
            <a:xfrm>
              <a:off x="7751379" y="975642"/>
              <a:ext cx="1902372" cy="369332"/>
            </a:xfrm>
            <a:prstGeom prst="rect">
              <a:avLst/>
            </a:prstGeom>
            <a:noFill/>
          </p:spPr>
          <p:txBody>
            <a:bodyPr wrap="square">
              <a:spAutoFit/>
            </a:bodyPr>
            <a:lstStyle/>
            <a:p>
              <a:pPr algn="ctr"/>
              <a:r>
                <a:rPr lang="en-US" sz="1800" b="1" dirty="0">
                  <a:solidFill>
                    <a:srgbClr val="FF0000"/>
                  </a:solidFill>
                  <a:cs typeface="Times New Roman" panose="02020603050405020304" pitchFamily="18" charset="0"/>
                </a:rPr>
                <a:t>System boundary</a:t>
              </a:r>
              <a:endParaRPr lang="en-US" sz="1800" b="1" dirty="0">
                <a:solidFill>
                  <a:srgbClr val="FF0000"/>
                </a:solidFill>
                <a:highlight>
                  <a:srgbClr val="FFFF00"/>
                </a:highlight>
                <a:cs typeface="Times New Roman" panose="02020603050405020304" pitchFamily="18" charset="0"/>
              </a:endParaRPr>
            </a:p>
          </p:txBody>
        </p:sp>
      </p:grpSp>
      <p:grpSp>
        <p:nvGrpSpPr>
          <p:cNvPr id="55" name="Group 54">
            <a:extLst>
              <a:ext uri="{FF2B5EF4-FFF2-40B4-BE49-F238E27FC236}">
                <a16:creationId xmlns:a16="http://schemas.microsoft.com/office/drawing/2014/main" id="{0F6DD26B-2E2F-4C4E-A557-86BDC0242082}"/>
              </a:ext>
            </a:extLst>
          </p:cNvPr>
          <p:cNvGrpSpPr/>
          <p:nvPr/>
        </p:nvGrpSpPr>
        <p:grpSpPr>
          <a:xfrm>
            <a:off x="10113426" y="1304912"/>
            <a:ext cx="2078574" cy="490714"/>
            <a:chOff x="10113426" y="1304912"/>
            <a:chExt cx="2078574" cy="490714"/>
          </a:xfrm>
        </p:grpSpPr>
        <p:sp>
          <p:nvSpPr>
            <p:cNvPr id="48" name="TextBox 47">
              <a:extLst>
                <a:ext uri="{FF2B5EF4-FFF2-40B4-BE49-F238E27FC236}">
                  <a16:creationId xmlns:a16="http://schemas.microsoft.com/office/drawing/2014/main" id="{298E1B7B-C6EA-0945-A9CC-891AB1F57A70}"/>
                </a:ext>
              </a:extLst>
            </p:cNvPr>
            <p:cNvSpPr txBox="1"/>
            <p:nvPr/>
          </p:nvSpPr>
          <p:spPr>
            <a:xfrm>
              <a:off x="10289628" y="1304912"/>
              <a:ext cx="1902372" cy="369332"/>
            </a:xfrm>
            <a:prstGeom prst="rect">
              <a:avLst/>
            </a:prstGeom>
            <a:noFill/>
          </p:spPr>
          <p:txBody>
            <a:bodyPr wrap="square">
              <a:spAutoFit/>
            </a:bodyPr>
            <a:lstStyle/>
            <a:p>
              <a:r>
                <a:rPr lang="en-US" sz="1800" b="1" dirty="0">
                  <a:solidFill>
                    <a:schemeClr val="accent1">
                      <a:lumMod val="75000"/>
                    </a:schemeClr>
                  </a:solidFill>
                  <a:cs typeface="Times New Roman" panose="02020603050405020304" pitchFamily="18" charset="0"/>
                </a:rPr>
                <a:t>Output boundary</a:t>
              </a:r>
              <a:endParaRPr lang="en-US" sz="1800" b="1" dirty="0">
                <a:solidFill>
                  <a:schemeClr val="accent1">
                    <a:lumMod val="75000"/>
                  </a:schemeClr>
                </a:solidFill>
                <a:highlight>
                  <a:srgbClr val="FFFF00"/>
                </a:highlight>
                <a:cs typeface="Times New Roman" panose="02020603050405020304" pitchFamily="18" charset="0"/>
              </a:endParaRPr>
            </a:p>
          </p:txBody>
        </p:sp>
        <p:cxnSp>
          <p:nvCxnSpPr>
            <p:cNvPr id="50" name="Straight Arrow Connector 49">
              <a:extLst>
                <a:ext uri="{FF2B5EF4-FFF2-40B4-BE49-F238E27FC236}">
                  <a16:creationId xmlns:a16="http://schemas.microsoft.com/office/drawing/2014/main" id="{4939C3C5-CB63-BE4A-9D25-D737D3E65F79}"/>
                </a:ext>
              </a:extLst>
            </p:cNvPr>
            <p:cNvCxnSpPr/>
            <p:nvPr/>
          </p:nvCxnSpPr>
          <p:spPr>
            <a:xfrm flipH="1">
              <a:off x="10113426" y="1625351"/>
              <a:ext cx="260282" cy="170275"/>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grpSp>
        <p:nvGrpSpPr>
          <p:cNvPr id="56" name="Group 55">
            <a:extLst>
              <a:ext uri="{FF2B5EF4-FFF2-40B4-BE49-F238E27FC236}">
                <a16:creationId xmlns:a16="http://schemas.microsoft.com/office/drawing/2014/main" id="{600182F5-9B25-EB4C-A245-3A790F74B41D}"/>
              </a:ext>
            </a:extLst>
          </p:cNvPr>
          <p:cNvGrpSpPr/>
          <p:nvPr/>
        </p:nvGrpSpPr>
        <p:grpSpPr>
          <a:xfrm>
            <a:off x="199697" y="1541662"/>
            <a:ext cx="1839913" cy="369332"/>
            <a:chOff x="3509504" y="1504750"/>
            <a:chExt cx="1839913" cy="369332"/>
          </a:xfrm>
        </p:grpSpPr>
        <p:sp>
          <p:nvSpPr>
            <p:cNvPr id="51" name="TextBox 50">
              <a:extLst>
                <a:ext uri="{FF2B5EF4-FFF2-40B4-BE49-F238E27FC236}">
                  <a16:creationId xmlns:a16="http://schemas.microsoft.com/office/drawing/2014/main" id="{7C2E16A6-E3A0-E842-8D90-829FC1821A71}"/>
                </a:ext>
              </a:extLst>
            </p:cNvPr>
            <p:cNvSpPr txBox="1"/>
            <p:nvPr/>
          </p:nvSpPr>
          <p:spPr>
            <a:xfrm>
              <a:off x="3509504" y="1504750"/>
              <a:ext cx="1713611" cy="369332"/>
            </a:xfrm>
            <a:prstGeom prst="rect">
              <a:avLst/>
            </a:prstGeom>
            <a:noFill/>
          </p:spPr>
          <p:txBody>
            <a:bodyPr wrap="square">
              <a:spAutoFit/>
            </a:bodyPr>
            <a:lstStyle/>
            <a:p>
              <a:r>
                <a:rPr lang="en-US" sz="1800" b="1" dirty="0">
                  <a:solidFill>
                    <a:schemeClr val="accent1">
                      <a:lumMod val="75000"/>
                    </a:schemeClr>
                  </a:solidFill>
                  <a:cs typeface="Times New Roman" panose="02020603050405020304" pitchFamily="18" charset="0"/>
                </a:rPr>
                <a:t>Input boundary</a:t>
              </a:r>
              <a:endParaRPr lang="en-US" sz="1800" b="1" dirty="0">
                <a:solidFill>
                  <a:schemeClr val="accent1">
                    <a:lumMod val="75000"/>
                  </a:schemeClr>
                </a:solidFill>
                <a:highlight>
                  <a:srgbClr val="FFFF00"/>
                </a:highlight>
                <a:cs typeface="Times New Roman" panose="02020603050405020304" pitchFamily="18" charset="0"/>
              </a:endParaRPr>
            </a:p>
          </p:txBody>
        </p:sp>
        <p:cxnSp>
          <p:nvCxnSpPr>
            <p:cNvPr id="52" name="Straight Arrow Connector 51">
              <a:extLst>
                <a:ext uri="{FF2B5EF4-FFF2-40B4-BE49-F238E27FC236}">
                  <a16:creationId xmlns:a16="http://schemas.microsoft.com/office/drawing/2014/main" id="{AAACC3FC-0D7F-2A43-B911-98F24B22C7FD}"/>
                </a:ext>
              </a:extLst>
            </p:cNvPr>
            <p:cNvCxnSpPr>
              <a:cxnSpLocks/>
            </p:cNvCxnSpPr>
            <p:nvPr/>
          </p:nvCxnSpPr>
          <p:spPr>
            <a:xfrm>
              <a:off x="5102474" y="1698749"/>
              <a:ext cx="246943" cy="228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grpSp>
        <p:nvGrpSpPr>
          <p:cNvPr id="7" name="Group 6">
            <a:extLst>
              <a:ext uri="{FF2B5EF4-FFF2-40B4-BE49-F238E27FC236}">
                <a16:creationId xmlns:a16="http://schemas.microsoft.com/office/drawing/2014/main" id="{2D0B9A44-329F-784B-8B62-A6476142AAC5}"/>
              </a:ext>
            </a:extLst>
          </p:cNvPr>
          <p:cNvGrpSpPr/>
          <p:nvPr/>
        </p:nvGrpSpPr>
        <p:grpSpPr>
          <a:xfrm>
            <a:off x="4531023" y="1676407"/>
            <a:ext cx="1806536" cy="547015"/>
            <a:chOff x="4778162" y="1676407"/>
            <a:chExt cx="1806536" cy="547015"/>
          </a:xfrm>
        </p:grpSpPr>
        <p:sp>
          <p:nvSpPr>
            <p:cNvPr id="2" name="Rectangle 1">
              <a:extLst>
                <a:ext uri="{FF2B5EF4-FFF2-40B4-BE49-F238E27FC236}">
                  <a16:creationId xmlns:a16="http://schemas.microsoft.com/office/drawing/2014/main" id="{4F698FBB-8353-1043-BC3A-FEB819D56092}"/>
                </a:ext>
              </a:extLst>
            </p:cNvPr>
            <p:cNvSpPr/>
            <p:nvPr/>
          </p:nvSpPr>
          <p:spPr>
            <a:xfrm>
              <a:off x="4778162" y="1676407"/>
              <a:ext cx="1140941" cy="547015"/>
            </a:xfrm>
            <a:prstGeom prst="rect">
              <a:avLst/>
            </a:prstGeom>
            <a:solidFill>
              <a:schemeClr val="accent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Prime Mover</a:t>
              </a:r>
            </a:p>
          </p:txBody>
        </p:sp>
        <p:cxnSp>
          <p:nvCxnSpPr>
            <p:cNvPr id="6" name="Straight Connector 5">
              <a:extLst>
                <a:ext uri="{FF2B5EF4-FFF2-40B4-BE49-F238E27FC236}">
                  <a16:creationId xmlns:a16="http://schemas.microsoft.com/office/drawing/2014/main" id="{61FE0B94-43A6-0743-9659-71413110B1CD}"/>
                </a:ext>
              </a:extLst>
            </p:cNvPr>
            <p:cNvCxnSpPr>
              <a:cxnSpLocks/>
              <a:stCxn id="2" idx="3"/>
              <a:endCxn id="20" idx="2"/>
            </p:cNvCxnSpPr>
            <p:nvPr/>
          </p:nvCxnSpPr>
          <p:spPr>
            <a:xfrm flipV="1">
              <a:off x="5919103" y="1949347"/>
              <a:ext cx="665595" cy="568"/>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51059C9-A459-7C4A-AF43-68D6E2C192E5}"/>
              </a:ext>
            </a:extLst>
          </p:cNvPr>
          <p:cNvGrpSpPr/>
          <p:nvPr/>
        </p:nvGrpSpPr>
        <p:grpSpPr>
          <a:xfrm>
            <a:off x="4536909" y="2533598"/>
            <a:ext cx="1800650" cy="547015"/>
            <a:chOff x="4778162" y="1676407"/>
            <a:chExt cx="1800650" cy="547015"/>
          </a:xfrm>
        </p:grpSpPr>
        <p:sp>
          <p:nvSpPr>
            <p:cNvPr id="53" name="Rectangle 52">
              <a:extLst>
                <a:ext uri="{FF2B5EF4-FFF2-40B4-BE49-F238E27FC236}">
                  <a16:creationId xmlns:a16="http://schemas.microsoft.com/office/drawing/2014/main" id="{68C40FFD-822B-2A4C-A9A1-49D2CE57D1E0}"/>
                </a:ext>
              </a:extLst>
            </p:cNvPr>
            <p:cNvSpPr/>
            <p:nvPr/>
          </p:nvSpPr>
          <p:spPr>
            <a:xfrm>
              <a:off x="4778162" y="1676407"/>
              <a:ext cx="1140941" cy="547015"/>
            </a:xfrm>
            <a:prstGeom prst="rect">
              <a:avLst/>
            </a:prstGeom>
            <a:solidFill>
              <a:schemeClr val="accent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Prime Mover</a:t>
              </a:r>
            </a:p>
          </p:txBody>
        </p:sp>
        <p:cxnSp>
          <p:nvCxnSpPr>
            <p:cNvPr id="54" name="Straight Connector 53">
              <a:extLst>
                <a:ext uri="{FF2B5EF4-FFF2-40B4-BE49-F238E27FC236}">
                  <a16:creationId xmlns:a16="http://schemas.microsoft.com/office/drawing/2014/main" id="{B5294895-C4D8-8C4D-ACD4-0C5332ED2C4D}"/>
                </a:ext>
              </a:extLst>
            </p:cNvPr>
            <p:cNvCxnSpPr>
              <a:cxnSpLocks/>
              <a:stCxn id="53" idx="3"/>
              <a:endCxn id="31" idx="2"/>
            </p:cNvCxnSpPr>
            <p:nvPr/>
          </p:nvCxnSpPr>
          <p:spPr>
            <a:xfrm>
              <a:off x="5919103" y="1949915"/>
              <a:ext cx="659709" cy="0"/>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59" name="Group 58">
            <a:extLst>
              <a:ext uri="{FF2B5EF4-FFF2-40B4-BE49-F238E27FC236}">
                <a16:creationId xmlns:a16="http://schemas.microsoft.com/office/drawing/2014/main" id="{A6D81693-FC45-FD46-9EFA-3220CF4C2EEC}"/>
              </a:ext>
            </a:extLst>
          </p:cNvPr>
          <p:cNvGrpSpPr/>
          <p:nvPr/>
        </p:nvGrpSpPr>
        <p:grpSpPr>
          <a:xfrm>
            <a:off x="4518764" y="3390222"/>
            <a:ext cx="1818795" cy="547015"/>
            <a:chOff x="4778162" y="1676407"/>
            <a:chExt cx="1818795" cy="547015"/>
          </a:xfrm>
        </p:grpSpPr>
        <p:sp>
          <p:nvSpPr>
            <p:cNvPr id="60" name="Rectangle 59">
              <a:extLst>
                <a:ext uri="{FF2B5EF4-FFF2-40B4-BE49-F238E27FC236}">
                  <a16:creationId xmlns:a16="http://schemas.microsoft.com/office/drawing/2014/main" id="{4A100138-169A-6643-9D61-E1902BED6CB9}"/>
                </a:ext>
              </a:extLst>
            </p:cNvPr>
            <p:cNvSpPr/>
            <p:nvPr/>
          </p:nvSpPr>
          <p:spPr>
            <a:xfrm>
              <a:off x="4778162" y="1676407"/>
              <a:ext cx="1140941" cy="547015"/>
            </a:xfrm>
            <a:prstGeom prst="rect">
              <a:avLst/>
            </a:prstGeom>
            <a:solidFill>
              <a:schemeClr val="accent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Prime Mover</a:t>
              </a:r>
            </a:p>
          </p:txBody>
        </p:sp>
        <p:cxnSp>
          <p:nvCxnSpPr>
            <p:cNvPr id="61" name="Straight Connector 60">
              <a:extLst>
                <a:ext uri="{FF2B5EF4-FFF2-40B4-BE49-F238E27FC236}">
                  <a16:creationId xmlns:a16="http://schemas.microsoft.com/office/drawing/2014/main" id="{BC5BCA13-7630-DD4E-83DE-7AD49F4C91A4}"/>
                </a:ext>
              </a:extLst>
            </p:cNvPr>
            <p:cNvCxnSpPr>
              <a:cxnSpLocks/>
              <a:stCxn id="60" idx="3"/>
              <a:endCxn id="39" idx="2"/>
            </p:cNvCxnSpPr>
            <p:nvPr/>
          </p:nvCxnSpPr>
          <p:spPr>
            <a:xfrm>
              <a:off x="5919103" y="1949915"/>
              <a:ext cx="677854" cy="1135"/>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3D60F0F1-C845-4F4A-9FBA-36C76BB3BEB4}"/>
              </a:ext>
            </a:extLst>
          </p:cNvPr>
          <p:cNvGrpSpPr/>
          <p:nvPr/>
        </p:nvGrpSpPr>
        <p:grpSpPr>
          <a:xfrm>
            <a:off x="2531447" y="1612694"/>
            <a:ext cx="1987317" cy="667405"/>
            <a:chOff x="2531447" y="1612694"/>
            <a:chExt cx="1987317" cy="667405"/>
          </a:xfrm>
        </p:grpSpPr>
        <p:sp>
          <p:nvSpPr>
            <p:cNvPr id="5" name="Can 4">
              <a:extLst>
                <a:ext uri="{FF2B5EF4-FFF2-40B4-BE49-F238E27FC236}">
                  <a16:creationId xmlns:a16="http://schemas.microsoft.com/office/drawing/2014/main" id="{AECAD859-8CE3-7045-BDF0-3587C40843D3}"/>
                </a:ext>
              </a:extLst>
            </p:cNvPr>
            <p:cNvSpPr/>
            <p:nvPr/>
          </p:nvSpPr>
          <p:spPr>
            <a:xfrm>
              <a:off x="2531447" y="1612694"/>
              <a:ext cx="1000897" cy="66740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Primary Energy</a:t>
              </a:r>
            </a:p>
          </p:txBody>
        </p:sp>
        <p:sp>
          <p:nvSpPr>
            <p:cNvPr id="9" name="Right Arrow 8">
              <a:extLst>
                <a:ext uri="{FF2B5EF4-FFF2-40B4-BE49-F238E27FC236}">
                  <a16:creationId xmlns:a16="http://schemas.microsoft.com/office/drawing/2014/main" id="{2AB1B647-29D2-0C4E-92A5-6A655ADDFD2E}"/>
                </a:ext>
              </a:extLst>
            </p:cNvPr>
            <p:cNvSpPr/>
            <p:nvPr/>
          </p:nvSpPr>
          <p:spPr>
            <a:xfrm>
              <a:off x="3532344" y="1846625"/>
              <a:ext cx="986420" cy="23648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A21CFC1C-102B-B44E-8E24-AFAD0CC9F417}"/>
              </a:ext>
            </a:extLst>
          </p:cNvPr>
          <p:cNvGrpSpPr/>
          <p:nvPr/>
        </p:nvGrpSpPr>
        <p:grpSpPr>
          <a:xfrm>
            <a:off x="2532824" y="2472736"/>
            <a:ext cx="1987317" cy="667405"/>
            <a:chOff x="2531447" y="1612694"/>
            <a:chExt cx="1987317" cy="667405"/>
          </a:xfrm>
        </p:grpSpPr>
        <p:sp>
          <p:nvSpPr>
            <p:cNvPr id="66" name="Can 65">
              <a:extLst>
                <a:ext uri="{FF2B5EF4-FFF2-40B4-BE49-F238E27FC236}">
                  <a16:creationId xmlns:a16="http://schemas.microsoft.com/office/drawing/2014/main" id="{04AECB3A-F180-2D46-8951-939A06B7119D}"/>
                </a:ext>
              </a:extLst>
            </p:cNvPr>
            <p:cNvSpPr/>
            <p:nvPr/>
          </p:nvSpPr>
          <p:spPr>
            <a:xfrm>
              <a:off x="2531447" y="1612694"/>
              <a:ext cx="1000897" cy="66740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Primary Energy</a:t>
              </a:r>
            </a:p>
          </p:txBody>
        </p:sp>
        <p:sp>
          <p:nvSpPr>
            <p:cNvPr id="67" name="Right Arrow 66">
              <a:extLst>
                <a:ext uri="{FF2B5EF4-FFF2-40B4-BE49-F238E27FC236}">
                  <a16:creationId xmlns:a16="http://schemas.microsoft.com/office/drawing/2014/main" id="{1D948950-D1CA-2749-91B5-5A0DE86527A8}"/>
                </a:ext>
              </a:extLst>
            </p:cNvPr>
            <p:cNvSpPr/>
            <p:nvPr/>
          </p:nvSpPr>
          <p:spPr>
            <a:xfrm>
              <a:off x="3532344" y="1846625"/>
              <a:ext cx="986420" cy="23648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125ACEF8-17A3-0644-9A38-9CB19FD4BE4A}"/>
              </a:ext>
            </a:extLst>
          </p:cNvPr>
          <p:cNvGrpSpPr/>
          <p:nvPr/>
        </p:nvGrpSpPr>
        <p:grpSpPr>
          <a:xfrm>
            <a:off x="2534201" y="3332778"/>
            <a:ext cx="1987317" cy="667405"/>
            <a:chOff x="2531447" y="1612694"/>
            <a:chExt cx="1987317" cy="667405"/>
          </a:xfrm>
        </p:grpSpPr>
        <p:sp>
          <p:nvSpPr>
            <p:cNvPr id="69" name="Can 68">
              <a:extLst>
                <a:ext uri="{FF2B5EF4-FFF2-40B4-BE49-F238E27FC236}">
                  <a16:creationId xmlns:a16="http://schemas.microsoft.com/office/drawing/2014/main" id="{10C11626-A2C0-8C4B-99BB-214CA28C86E0}"/>
                </a:ext>
              </a:extLst>
            </p:cNvPr>
            <p:cNvSpPr/>
            <p:nvPr/>
          </p:nvSpPr>
          <p:spPr>
            <a:xfrm>
              <a:off x="2531447" y="1612694"/>
              <a:ext cx="1000897" cy="66740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rPr>
                <a:t>Primary Energy</a:t>
              </a:r>
            </a:p>
          </p:txBody>
        </p:sp>
        <p:sp>
          <p:nvSpPr>
            <p:cNvPr id="70" name="Right Arrow 69">
              <a:extLst>
                <a:ext uri="{FF2B5EF4-FFF2-40B4-BE49-F238E27FC236}">
                  <a16:creationId xmlns:a16="http://schemas.microsoft.com/office/drawing/2014/main" id="{F7C1569E-AA02-F548-9679-03445EAC5528}"/>
                </a:ext>
              </a:extLst>
            </p:cNvPr>
            <p:cNvSpPr/>
            <p:nvPr/>
          </p:nvSpPr>
          <p:spPr>
            <a:xfrm>
              <a:off x="3532344" y="1846625"/>
              <a:ext cx="986420" cy="23648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98779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8646A9-2B20-CEF8-D717-2A8B77487233}"/>
              </a:ext>
            </a:extLst>
          </p:cNvPr>
          <p:cNvSpPr>
            <a:spLocks noGrp="1"/>
          </p:cNvSpPr>
          <p:nvPr>
            <p:ph type="body" sz="quarter" idx="10"/>
          </p:nvPr>
        </p:nvSpPr>
        <p:spPr/>
        <p:txBody>
          <a:bodyPr>
            <a:normAutofit/>
          </a:bodyPr>
          <a:lstStyle/>
          <a:p>
            <a:r>
              <a:rPr lang="en-US" dirty="0"/>
              <a:t>Example 6.8: ED using piecewise linear cost curves</a:t>
            </a:r>
          </a:p>
          <a:p>
            <a:endParaRPr lang="en-US" dirty="0"/>
          </a:p>
        </p:txBody>
      </p:sp>
      <p:graphicFrame>
        <p:nvGraphicFramePr>
          <p:cNvPr id="6" name="Table 5">
            <a:extLst>
              <a:ext uri="{FF2B5EF4-FFF2-40B4-BE49-F238E27FC236}">
                <a16:creationId xmlns:a16="http://schemas.microsoft.com/office/drawing/2014/main" id="{068EBDFF-6032-B74A-B498-411D84D5154F}"/>
              </a:ext>
            </a:extLst>
          </p:cNvPr>
          <p:cNvGraphicFramePr>
            <a:graphicFrameLocks noGrp="1"/>
          </p:cNvGraphicFramePr>
          <p:nvPr>
            <p:extLst>
              <p:ext uri="{D42A27DB-BD31-4B8C-83A1-F6EECF244321}">
                <p14:modId xmlns:p14="http://schemas.microsoft.com/office/powerpoint/2010/main" val="4217671743"/>
              </p:ext>
            </p:extLst>
          </p:nvPr>
        </p:nvGraphicFramePr>
        <p:xfrm>
          <a:off x="895677" y="1899611"/>
          <a:ext cx="10303547" cy="1392552"/>
        </p:xfrm>
        <a:graphic>
          <a:graphicData uri="http://schemas.openxmlformats.org/drawingml/2006/table">
            <a:tbl>
              <a:tblPr firstRow="1" firstCol="1" bandRow="1">
                <a:tableStyleId>{5C22544A-7EE6-4342-B048-85BDC9FD1C3A}</a:tableStyleId>
              </a:tblPr>
              <a:tblGrid>
                <a:gridCol w="2444909">
                  <a:extLst>
                    <a:ext uri="{9D8B030D-6E8A-4147-A177-3AD203B41FA5}">
                      <a16:colId xmlns:a16="http://schemas.microsoft.com/office/drawing/2014/main" val="1275320652"/>
                    </a:ext>
                  </a:extLst>
                </a:gridCol>
                <a:gridCol w="873182">
                  <a:extLst>
                    <a:ext uri="{9D8B030D-6E8A-4147-A177-3AD203B41FA5}">
                      <a16:colId xmlns:a16="http://schemas.microsoft.com/office/drawing/2014/main" val="2602643729"/>
                    </a:ext>
                  </a:extLst>
                </a:gridCol>
                <a:gridCol w="873182">
                  <a:extLst>
                    <a:ext uri="{9D8B030D-6E8A-4147-A177-3AD203B41FA5}">
                      <a16:colId xmlns:a16="http://schemas.microsoft.com/office/drawing/2014/main" val="3299027855"/>
                    </a:ext>
                  </a:extLst>
                </a:gridCol>
                <a:gridCol w="873182">
                  <a:extLst>
                    <a:ext uri="{9D8B030D-6E8A-4147-A177-3AD203B41FA5}">
                      <a16:colId xmlns:a16="http://schemas.microsoft.com/office/drawing/2014/main" val="2291249214"/>
                    </a:ext>
                  </a:extLst>
                </a:gridCol>
                <a:gridCol w="873182">
                  <a:extLst>
                    <a:ext uri="{9D8B030D-6E8A-4147-A177-3AD203B41FA5}">
                      <a16:colId xmlns:a16="http://schemas.microsoft.com/office/drawing/2014/main" val="1688654728"/>
                    </a:ext>
                  </a:extLst>
                </a:gridCol>
                <a:gridCol w="873182">
                  <a:extLst>
                    <a:ext uri="{9D8B030D-6E8A-4147-A177-3AD203B41FA5}">
                      <a16:colId xmlns:a16="http://schemas.microsoft.com/office/drawing/2014/main" val="1663837790"/>
                    </a:ext>
                  </a:extLst>
                </a:gridCol>
                <a:gridCol w="873182">
                  <a:extLst>
                    <a:ext uri="{9D8B030D-6E8A-4147-A177-3AD203B41FA5}">
                      <a16:colId xmlns:a16="http://schemas.microsoft.com/office/drawing/2014/main" val="2891694404"/>
                    </a:ext>
                  </a:extLst>
                </a:gridCol>
                <a:gridCol w="873182">
                  <a:extLst>
                    <a:ext uri="{9D8B030D-6E8A-4147-A177-3AD203B41FA5}">
                      <a16:colId xmlns:a16="http://schemas.microsoft.com/office/drawing/2014/main" val="284327968"/>
                    </a:ext>
                  </a:extLst>
                </a:gridCol>
                <a:gridCol w="873182">
                  <a:extLst>
                    <a:ext uri="{9D8B030D-6E8A-4147-A177-3AD203B41FA5}">
                      <a16:colId xmlns:a16="http://schemas.microsoft.com/office/drawing/2014/main" val="2493171984"/>
                    </a:ext>
                  </a:extLst>
                </a:gridCol>
                <a:gridCol w="873182">
                  <a:extLst>
                    <a:ext uri="{9D8B030D-6E8A-4147-A177-3AD203B41FA5}">
                      <a16:colId xmlns:a16="http://schemas.microsoft.com/office/drawing/2014/main" val="347581379"/>
                    </a:ext>
                  </a:extLst>
                </a:gridCol>
              </a:tblGrid>
              <a:tr h="348138">
                <a:tc>
                  <a:txBody>
                    <a:bodyPr/>
                    <a:lstStyle/>
                    <a:p>
                      <a:pPr marL="0" marR="0">
                        <a:spcBef>
                          <a:spcPts val="0"/>
                        </a:spcBef>
                        <a:spcAft>
                          <a:spcPts val="0"/>
                        </a:spcAft>
                      </a:pPr>
                      <a:r>
                        <a:rPr lang="en-US" sz="1600" kern="1200" dirty="0">
                          <a:effectLst/>
                        </a:rPr>
                        <a:t>Segment number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69619045"/>
                  </a:ext>
                </a:extLst>
              </a:tr>
              <a:tr h="348138">
                <a:tc>
                  <a:txBody>
                    <a:bodyPr/>
                    <a:lstStyle/>
                    <a:p>
                      <a:pPr marL="0" marR="0">
                        <a:spcBef>
                          <a:spcPts val="0"/>
                        </a:spcBef>
                        <a:spcAft>
                          <a:spcPts val="0"/>
                        </a:spcAft>
                      </a:pPr>
                      <a:r>
                        <a:rPr lang="en-US" sz="1600" kern="1200">
                          <a:effectLst/>
                        </a:rPr>
                        <a:t>Unit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0870705"/>
                  </a:ext>
                </a:extLst>
              </a:tr>
              <a:tr h="348138">
                <a:tc>
                  <a:txBody>
                    <a:bodyPr/>
                    <a:lstStyle/>
                    <a:p>
                      <a:pPr marL="0" marR="0">
                        <a:spcBef>
                          <a:spcPts val="0"/>
                        </a:spcBef>
                        <a:spcAft>
                          <a:spcPts val="0"/>
                        </a:spcAft>
                      </a:pPr>
                      <a:r>
                        <a:rPr lang="en-US" sz="1600" kern="1200">
                          <a:effectLst/>
                        </a:rPr>
                        <a:t>Segment length</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100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100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dirty="0">
                          <a:effectLst/>
                        </a:rPr>
                        <a:t>120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100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30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120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80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100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100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046682"/>
                  </a:ext>
                </a:extLst>
              </a:tr>
              <a:tr h="348138">
                <a:tc>
                  <a:txBody>
                    <a:bodyPr/>
                    <a:lstStyle/>
                    <a:p>
                      <a:pPr marL="0" marR="0">
                        <a:spcBef>
                          <a:spcPts val="0"/>
                        </a:spcBef>
                        <a:spcAft>
                          <a:spcPts val="0"/>
                        </a:spcAft>
                      </a:pPr>
                      <a:r>
                        <a:rPr lang="en-US" sz="1600" kern="1200">
                          <a:effectLst/>
                        </a:rPr>
                        <a:t>Marginal cost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37.0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44.0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50.2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58.0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59.2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59.4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73.4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78.0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dirty="0">
                          <a:effectLst/>
                        </a:rPr>
                        <a:t>98.0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65945345"/>
                  </a:ext>
                </a:extLst>
              </a:tr>
            </a:tbl>
          </a:graphicData>
        </a:graphic>
      </p:graphicFrame>
      <p:sp>
        <p:nvSpPr>
          <p:cNvPr id="7" name="TextBox 6">
            <a:extLst>
              <a:ext uri="{FF2B5EF4-FFF2-40B4-BE49-F238E27FC236}">
                <a16:creationId xmlns:a16="http://schemas.microsoft.com/office/drawing/2014/main" id="{83103E58-A309-4FD0-7BC9-1183CCDEE808}"/>
              </a:ext>
            </a:extLst>
          </p:cNvPr>
          <p:cNvSpPr txBox="1"/>
          <p:nvPr/>
        </p:nvSpPr>
        <p:spPr>
          <a:xfrm>
            <a:off x="895677" y="1400606"/>
            <a:ext cx="7314054" cy="461665"/>
          </a:xfrm>
          <a:prstGeom prst="rect">
            <a:avLst/>
          </a:prstGeom>
          <a:noFill/>
        </p:spPr>
        <p:txBody>
          <a:bodyPr wrap="none" rtlCol="0">
            <a:spAutoFit/>
          </a:bodyPr>
          <a:lstStyle/>
          <a:p>
            <a:r>
              <a:rPr lang="en-US" sz="2400" dirty="0"/>
              <a:t>Table with ordered segments for the units of Example 6.7</a:t>
            </a:r>
          </a:p>
        </p:txBody>
      </p:sp>
      <p:sp>
        <p:nvSpPr>
          <p:cNvPr id="9" name="TextBox 8">
            <a:extLst>
              <a:ext uri="{FF2B5EF4-FFF2-40B4-BE49-F238E27FC236}">
                <a16:creationId xmlns:a16="http://schemas.microsoft.com/office/drawing/2014/main" id="{ED86A055-3754-B35B-83F2-31070DACF5A1}"/>
              </a:ext>
            </a:extLst>
          </p:cNvPr>
          <p:cNvSpPr txBox="1"/>
          <p:nvPr/>
        </p:nvSpPr>
        <p:spPr>
          <a:xfrm>
            <a:off x="895677" y="3329503"/>
            <a:ext cx="6096000" cy="461665"/>
          </a:xfrm>
          <a:prstGeom prst="rect">
            <a:avLst/>
          </a:prstGeom>
          <a:noFill/>
        </p:spPr>
        <p:txBody>
          <a:bodyPr wrap="square">
            <a:spAutoFit/>
          </a:bodyPr>
          <a:lstStyle/>
          <a:p>
            <a:r>
              <a:rPr lang="en-US" sz="2400" dirty="0">
                <a:latin typeface="Calibri" panose="020F0502020204030204" pitchFamily="34" charset="0"/>
                <a:ea typeface="Calibri" panose="020F0502020204030204" pitchFamily="34" charset="0"/>
                <a:cs typeface="Times New Roman" panose="02020603050405020304" pitchFamily="18" charset="0"/>
              </a:rPr>
              <a:t>E</a:t>
            </a:r>
            <a:r>
              <a:rPr lang="en-US" sz="2400" dirty="0">
                <a:effectLst/>
                <a:latin typeface="Calibri" panose="020F0502020204030204" pitchFamily="34" charset="0"/>
                <a:ea typeface="Calibri" panose="020F0502020204030204" pitchFamily="34" charset="0"/>
                <a:cs typeface="Times New Roman" panose="02020603050405020304" pitchFamily="18" charset="0"/>
              </a:rPr>
              <a:t>conomic dispatch for a </a:t>
            </a: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load of 800 </a:t>
            </a:r>
            <a:r>
              <a:rPr lang="en-US" sz="24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M</a:t>
            </a: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a:t>
            </a:r>
            <a:endParaRPr lang="en-US" sz="24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3AFE031-E2CC-6B6A-3703-B143C2170842}"/>
                  </a:ext>
                </a:extLst>
              </p:cNvPr>
              <p:cNvSpPr txBox="1"/>
              <p:nvPr/>
            </p:nvSpPr>
            <p:spPr>
              <a:xfrm>
                <a:off x="895677" y="3828508"/>
                <a:ext cx="6096000" cy="4835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2400" i="1" smtClean="0">
                              <a:solidFill>
                                <a:srgbClr val="836967"/>
                              </a:solidFill>
                              <a:latin typeface="Cambria Math" panose="02040503050406030204" pitchFamily="18" charset="0"/>
                            </a:rPr>
                          </m:ctrlPr>
                        </m:sSubSupPr>
                        <m:e>
                          <m:r>
                            <a:rPr lang="en-US" sz="2400" i="1">
                              <a:latin typeface="Cambria Math" panose="02040503050406030204" pitchFamily="18" charset="0"/>
                            </a:rPr>
                            <m:t>𝑃</m:t>
                          </m:r>
                        </m:e>
                        <m:sub>
                          <m:r>
                            <a:rPr lang="en-US" sz="2400" i="0">
                              <a:latin typeface="Cambria Math" panose="02040503050406030204" pitchFamily="18" charset="0"/>
                            </a:rPr>
                            <m:t>1</m:t>
                          </m:r>
                        </m:sub>
                        <m:sup>
                          <m:r>
                            <a:rPr lang="en-US" sz="2400" i="1">
                              <a:latin typeface="Cambria Math" panose="02040503050406030204" pitchFamily="18" charset="0"/>
                            </a:rPr>
                            <m:t>𝑚𝑖𝑛</m:t>
                          </m:r>
                        </m:sup>
                      </m:sSubSup>
                      <m:r>
                        <a:rPr lang="en-US" sz="2400" i="0">
                          <a:latin typeface="Cambria Math" panose="02040503050406030204" pitchFamily="18" charset="0"/>
                        </a:rPr>
                        <m:t>+</m:t>
                      </m:r>
                      <m:sSubSup>
                        <m:sSubSupPr>
                          <m:ctrlPr>
                            <a:rPr lang="en-US" sz="2400" i="1">
                              <a:solidFill>
                                <a:srgbClr val="836967"/>
                              </a:solidFill>
                              <a:latin typeface="Cambria Math" panose="02040503050406030204" pitchFamily="18" charset="0"/>
                            </a:rPr>
                          </m:ctrlPr>
                        </m:sSubSupPr>
                        <m:e>
                          <m:r>
                            <a:rPr lang="en-US" sz="2400" i="1">
                              <a:latin typeface="Cambria Math" panose="02040503050406030204" pitchFamily="18" charset="0"/>
                            </a:rPr>
                            <m:t>𝑃</m:t>
                          </m:r>
                        </m:e>
                        <m:sub>
                          <m:r>
                            <a:rPr lang="en-US" sz="2400" i="0">
                              <a:latin typeface="Cambria Math" panose="02040503050406030204" pitchFamily="18" charset="0"/>
                            </a:rPr>
                            <m:t>2</m:t>
                          </m:r>
                        </m:sub>
                        <m:sup>
                          <m:r>
                            <a:rPr lang="en-US" sz="2400" i="1">
                              <a:latin typeface="Cambria Math" panose="02040503050406030204" pitchFamily="18" charset="0"/>
                            </a:rPr>
                            <m:t>𝑚𝑖𝑛</m:t>
                          </m:r>
                        </m:sup>
                      </m:sSubSup>
                      <m:r>
                        <a:rPr lang="en-US" sz="2400" i="0">
                          <a:latin typeface="Cambria Math" panose="02040503050406030204" pitchFamily="18" charset="0"/>
                        </a:rPr>
                        <m:t>+</m:t>
                      </m:r>
                      <m:sSubSup>
                        <m:sSubSupPr>
                          <m:ctrlPr>
                            <a:rPr lang="en-US" sz="2400" i="1">
                              <a:solidFill>
                                <a:srgbClr val="836967"/>
                              </a:solidFill>
                              <a:latin typeface="Cambria Math" panose="02040503050406030204" pitchFamily="18" charset="0"/>
                            </a:rPr>
                          </m:ctrlPr>
                        </m:sSubSupPr>
                        <m:e>
                          <m:r>
                            <a:rPr lang="en-US" sz="2400" i="1">
                              <a:latin typeface="Cambria Math" panose="02040503050406030204" pitchFamily="18" charset="0"/>
                            </a:rPr>
                            <m:t>𝑃</m:t>
                          </m:r>
                        </m:e>
                        <m:sub>
                          <m:r>
                            <a:rPr lang="en-US" sz="2400" i="0">
                              <a:latin typeface="Cambria Math" panose="02040503050406030204" pitchFamily="18" charset="0"/>
                            </a:rPr>
                            <m:t>3</m:t>
                          </m:r>
                        </m:sub>
                        <m:sup>
                          <m:r>
                            <a:rPr lang="en-US" sz="2400" i="1">
                              <a:latin typeface="Cambria Math" panose="02040503050406030204" pitchFamily="18" charset="0"/>
                            </a:rPr>
                            <m:t>𝑚𝑖𝑛</m:t>
                          </m:r>
                        </m:sup>
                      </m:sSubSup>
                      <m:r>
                        <a:rPr lang="en-US" sz="2400" i="0">
                          <a:latin typeface="Cambria Math" panose="02040503050406030204" pitchFamily="18" charset="0"/>
                        </a:rPr>
                        <m:t>=600 </m:t>
                      </m:r>
                      <m:r>
                        <m:rPr>
                          <m:sty m:val="p"/>
                        </m:rPr>
                        <a:rPr lang="en-US" sz="2400" i="0">
                          <a:latin typeface="Cambria Math" panose="02040503050406030204" pitchFamily="18" charset="0"/>
                        </a:rPr>
                        <m:t>MW</m:t>
                      </m:r>
                    </m:oMath>
                  </m:oMathPara>
                </a14:m>
                <a:endParaRPr lang="en-US" sz="2400" dirty="0"/>
              </a:p>
            </p:txBody>
          </p:sp>
        </mc:Choice>
        <mc:Fallback xmlns="">
          <p:sp>
            <p:nvSpPr>
              <p:cNvPr id="11" name="TextBox 10">
                <a:extLst>
                  <a:ext uri="{FF2B5EF4-FFF2-40B4-BE49-F238E27FC236}">
                    <a16:creationId xmlns:a16="http://schemas.microsoft.com/office/drawing/2014/main" id="{53AFE031-E2CC-6B6A-3703-B143C2170842}"/>
                  </a:ext>
                </a:extLst>
              </p:cNvPr>
              <p:cNvSpPr txBox="1">
                <a:spLocks noRot="1" noChangeAspect="1" noMove="1" noResize="1" noEditPoints="1" noAdjustHandles="1" noChangeArrowheads="1" noChangeShapeType="1" noTextEdit="1"/>
              </p:cNvSpPr>
              <p:nvPr/>
            </p:nvSpPr>
            <p:spPr>
              <a:xfrm>
                <a:off x="895677" y="3828508"/>
                <a:ext cx="6096000" cy="483530"/>
              </a:xfrm>
              <a:prstGeom prst="rect">
                <a:avLst/>
              </a:prstGeom>
              <a:blipFill>
                <a:blip r:embed="rId2"/>
                <a:stretch>
                  <a:fillRect l="-208" b="-17949"/>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9008D28-5731-DA5E-0956-3DA2FE70AD0E}"/>
              </a:ext>
            </a:extLst>
          </p:cNvPr>
          <p:cNvSpPr txBox="1"/>
          <p:nvPr/>
        </p:nvSpPr>
        <p:spPr>
          <a:xfrm>
            <a:off x="895677" y="4349378"/>
            <a:ext cx="10400646" cy="461665"/>
          </a:xfrm>
          <a:prstGeom prst="rect">
            <a:avLst/>
          </a:prstGeom>
          <a:noFill/>
        </p:spPr>
        <p:txBody>
          <a:bodyPr wrap="square">
            <a:spAutoFit/>
          </a:bodyPr>
          <a:lstStyle/>
          <a:p>
            <a:r>
              <a:rPr lang="en-US" sz="24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R</a:t>
            </a: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esidual load is thus 200 MW </a:t>
            </a: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sym typeface="Wingdings" pitchFamily="2" charset="2"/>
              </a:rPr>
              <a:t> covered by the first two segments in the list</a:t>
            </a:r>
            <a:r>
              <a:rPr lang="en-US" sz="2400" dirty="0">
                <a:effectLst/>
              </a:rPr>
              <a:t> </a:t>
            </a:r>
            <a:endParaRPr lang="en-US" sz="2400"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BAA91C8-4308-E44E-7AB5-8DDBE13BF692}"/>
                  </a:ext>
                </a:extLst>
              </p:cNvPr>
              <p:cNvSpPr txBox="1"/>
              <p:nvPr/>
            </p:nvSpPr>
            <p:spPr>
              <a:xfrm>
                <a:off x="895677" y="4848383"/>
                <a:ext cx="9293352" cy="461665"/>
              </a:xfrm>
              <a:prstGeom prst="rect">
                <a:avLst/>
              </a:prstGeom>
              <a:noFill/>
            </p:spPr>
            <p:txBody>
              <a:bodyPr wrap="square">
                <a:spAutoFit/>
              </a:bodyPr>
              <a:lstStyle/>
              <a:p>
                <a:r>
                  <a:rPr lang="en-US" sz="2400" kern="1200" dirty="0">
                    <a:solidFill>
                      <a:srgbClr val="000000"/>
                    </a:solidFill>
                    <a:effectLst/>
                    <a:ea typeface="Times New Roman" panose="02020603050405020304" pitchFamily="18" charset="0"/>
                  </a:rPr>
                  <a:t>Economic dispatch: </a:t>
                </a:r>
                <a14:m>
                  <m:oMath xmlns:m="http://schemas.openxmlformats.org/officeDocument/2006/math">
                    <m:sSub>
                      <m:sSubPr>
                        <m:ctrlPr>
                          <a:rPr lang="en-US" sz="2400" i="1" kern="1200" smtClean="0">
                            <a:solidFill>
                              <a:srgbClr val="000000"/>
                            </a:solidFill>
                            <a:effectLst/>
                            <a:latin typeface="Cambria Math" panose="02040503050406030204" pitchFamily="18" charset="0"/>
                            <a:ea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200.00 MW; </a:t>
                </a:r>
                <a14:m>
                  <m:oMath xmlns:m="http://schemas.openxmlformats.org/officeDocument/2006/math">
                    <m:sSub>
                      <m:sSubPr>
                        <m:ctrlPr>
                          <a:rPr lang="en-US" sz="2400" i="1" kern="1200">
                            <a:solidFill>
                              <a:srgbClr val="000000"/>
                            </a:solidFill>
                            <a:effectLst/>
                            <a:latin typeface="Cambria Math" panose="02040503050406030204" pitchFamily="18" charset="0"/>
                            <a:ea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300.00 MW; </a:t>
                </a:r>
                <a14:m>
                  <m:oMath xmlns:m="http://schemas.openxmlformats.org/officeDocument/2006/math">
                    <m:sSub>
                      <m:sSubPr>
                        <m:ctrlPr>
                          <a:rPr lang="en-US" sz="2400" i="1" kern="1200">
                            <a:solidFill>
                              <a:srgbClr val="000000"/>
                            </a:solidFill>
                            <a:effectLst/>
                            <a:latin typeface="Cambria Math" panose="02040503050406030204" pitchFamily="18" charset="0"/>
                            <a:ea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300.00 MW</a:t>
                </a:r>
                <a:r>
                  <a:rPr lang="en-US" sz="2400" dirty="0">
                    <a:effectLst/>
                  </a:rPr>
                  <a:t> </a:t>
                </a:r>
                <a:endParaRPr lang="en-US" sz="2400" dirty="0"/>
              </a:p>
            </p:txBody>
          </p:sp>
        </mc:Choice>
        <mc:Fallback xmlns="">
          <p:sp>
            <p:nvSpPr>
              <p:cNvPr id="16" name="TextBox 15">
                <a:extLst>
                  <a:ext uri="{FF2B5EF4-FFF2-40B4-BE49-F238E27FC236}">
                    <a16:creationId xmlns:a16="http://schemas.microsoft.com/office/drawing/2014/main" id="{BBAA91C8-4308-E44E-7AB5-8DDBE13BF692}"/>
                  </a:ext>
                </a:extLst>
              </p:cNvPr>
              <p:cNvSpPr txBox="1">
                <a:spLocks noRot="1" noChangeAspect="1" noMove="1" noResize="1" noEditPoints="1" noAdjustHandles="1" noChangeArrowheads="1" noChangeShapeType="1" noTextEdit="1"/>
              </p:cNvSpPr>
              <p:nvPr/>
            </p:nvSpPr>
            <p:spPr>
              <a:xfrm>
                <a:off x="895677" y="4848383"/>
                <a:ext cx="9293352" cy="461665"/>
              </a:xfrm>
              <a:prstGeom prst="rect">
                <a:avLst/>
              </a:prstGeom>
              <a:blipFill>
                <a:blip r:embed="rId3"/>
                <a:stretch>
                  <a:fillRect l="-1091" t="-7895" r="-546" b="-2894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086095AE-2FC7-3B3F-A45F-65B02B2809A8}"/>
              </a:ext>
            </a:extLst>
          </p:cNvPr>
          <p:cNvSpPr txBox="1"/>
          <p:nvPr/>
        </p:nvSpPr>
        <p:spPr>
          <a:xfrm>
            <a:off x="895677" y="5347388"/>
            <a:ext cx="11122153" cy="830997"/>
          </a:xfrm>
          <a:prstGeom prst="rect">
            <a:avLst/>
          </a:prstGeom>
          <a:noFill/>
        </p:spPr>
        <p:txBody>
          <a:bodyPr wrap="square">
            <a:spAutoFit/>
          </a:bodyPr>
          <a:lstStyle/>
          <a:p>
            <a:r>
              <a:rPr lang="en-US" sz="24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N</a:t>
            </a: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ext MW of load would be provided by </a:t>
            </a:r>
            <a:r>
              <a:rPr lang="en-US" sz="24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U</a:t>
            </a: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nit 2 on its second segment</a:t>
            </a:r>
            <a:r>
              <a:rPr lang="en-US" sz="24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p>
          <a:p>
            <a:r>
              <a:rPr lang="en-US" sz="24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sym typeface="Wingdings" pitchFamily="2" charset="2"/>
              </a:rPr>
              <a:t> </a:t>
            </a: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system marginal cost is 50.2 $/MWh</a:t>
            </a:r>
            <a:r>
              <a:rPr lang="en-US" sz="2400" dirty="0">
                <a:effectLst/>
              </a:rPr>
              <a:t> </a:t>
            </a:r>
            <a:endParaRPr lang="en-US" sz="240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3FA9DF4-45B4-F03F-D0A4-7D25ADFC0967}"/>
                  </a:ext>
                </a:extLst>
              </p:cNvPr>
              <p:cNvSpPr txBox="1"/>
              <p:nvPr/>
            </p:nvSpPr>
            <p:spPr>
              <a:xfrm>
                <a:off x="895677" y="6215725"/>
                <a:ext cx="6096000" cy="505075"/>
              </a:xfrm>
              <a:prstGeom prst="rect">
                <a:avLst/>
              </a:prstGeom>
              <a:noFill/>
            </p:spPr>
            <p:txBody>
              <a:bodyPr wrap="square">
                <a:spAutoFit/>
              </a:bodyPr>
              <a:lstStyle/>
              <a:p>
                <a:pPr marL="0" marR="0">
                  <a:spcBef>
                    <a:spcPts val="0"/>
                  </a:spcBef>
                  <a:spcAft>
                    <a:spcPts val="600"/>
                  </a:spcAft>
                </a:pPr>
                <a14:m>
                  <m:oMath xmlns:m="http://schemas.openxmlformats.org/officeDocument/2006/math">
                    <m:sSub>
                      <m:sSubPr>
                        <m:ctrlPr>
                          <a:rPr lang="en-US" sz="24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800</m:t>
                        </m:r>
                      </m:sub>
                    </m:s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𝑚𝑖𝑛</m:t>
                        </m:r>
                      </m:sup>
                    </m:sSubSup>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up>
                        <m:sSub>
                          <m:sSub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sup>
                    </m:sSubSup>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up>
                        <m:sSub>
                          <m:sSub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sup>
                    </m:sSubSup>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37,650 $/h</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0" name="TextBox 19">
                <a:extLst>
                  <a:ext uri="{FF2B5EF4-FFF2-40B4-BE49-F238E27FC236}">
                    <a16:creationId xmlns:a16="http://schemas.microsoft.com/office/drawing/2014/main" id="{D3FA9DF4-45B4-F03F-D0A4-7D25ADFC0967}"/>
                  </a:ext>
                </a:extLst>
              </p:cNvPr>
              <p:cNvSpPr txBox="1">
                <a:spLocks noRot="1" noChangeAspect="1" noMove="1" noResize="1" noEditPoints="1" noAdjustHandles="1" noChangeArrowheads="1" noChangeShapeType="1" noTextEdit="1"/>
              </p:cNvSpPr>
              <p:nvPr/>
            </p:nvSpPr>
            <p:spPr>
              <a:xfrm>
                <a:off x="895677" y="6215725"/>
                <a:ext cx="6096000" cy="505075"/>
              </a:xfrm>
              <a:prstGeom prst="rect">
                <a:avLst/>
              </a:prstGeom>
              <a:blipFill>
                <a:blip r:embed="rId4"/>
                <a:stretch>
                  <a:fillRect l="-208" t="-2500" b="-25000"/>
                </a:stretch>
              </a:blipFill>
            </p:spPr>
            <p:txBody>
              <a:bodyPr/>
              <a:lstStyle/>
              <a:p>
                <a:r>
                  <a:rPr lang="en-US">
                    <a:noFill/>
                  </a:rPr>
                  <a:t> </a:t>
                </a:r>
              </a:p>
            </p:txBody>
          </p:sp>
        </mc:Fallback>
      </mc:AlternateContent>
    </p:spTree>
    <p:extLst>
      <p:ext uri="{BB962C8B-B14F-4D97-AF65-F5344CB8AC3E}">
        <p14:creationId xmlns:p14="http://schemas.microsoft.com/office/powerpoint/2010/main" val="7489485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6" grpId="0"/>
      <p:bldP spid="18" grpId="0"/>
      <p:bldP spid="2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8646A9-2B20-CEF8-D717-2A8B77487233}"/>
              </a:ext>
            </a:extLst>
          </p:cNvPr>
          <p:cNvSpPr>
            <a:spLocks noGrp="1"/>
          </p:cNvSpPr>
          <p:nvPr>
            <p:ph type="body" sz="quarter" idx="10"/>
          </p:nvPr>
        </p:nvSpPr>
        <p:spPr/>
        <p:txBody>
          <a:bodyPr>
            <a:normAutofit/>
          </a:bodyPr>
          <a:lstStyle/>
          <a:p>
            <a:r>
              <a:rPr lang="en-US" dirty="0"/>
              <a:t>Example 6.8: ED using piecewise linear cost curves</a:t>
            </a:r>
          </a:p>
          <a:p>
            <a:endParaRPr lang="en-US" dirty="0"/>
          </a:p>
        </p:txBody>
      </p:sp>
      <p:graphicFrame>
        <p:nvGraphicFramePr>
          <p:cNvPr id="6" name="Table 5">
            <a:extLst>
              <a:ext uri="{FF2B5EF4-FFF2-40B4-BE49-F238E27FC236}">
                <a16:creationId xmlns:a16="http://schemas.microsoft.com/office/drawing/2014/main" id="{068EBDFF-6032-B74A-B498-411D84D5154F}"/>
              </a:ext>
            </a:extLst>
          </p:cNvPr>
          <p:cNvGraphicFramePr>
            <a:graphicFrameLocks noGrp="1"/>
          </p:cNvGraphicFramePr>
          <p:nvPr>
            <p:extLst>
              <p:ext uri="{D42A27DB-BD31-4B8C-83A1-F6EECF244321}">
                <p14:modId xmlns:p14="http://schemas.microsoft.com/office/powerpoint/2010/main" val="2282465993"/>
              </p:ext>
            </p:extLst>
          </p:nvPr>
        </p:nvGraphicFramePr>
        <p:xfrm>
          <a:off x="895677" y="1899611"/>
          <a:ext cx="10303547" cy="1392552"/>
        </p:xfrm>
        <a:graphic>
          <a:graphicData uri="http://schemas.openxmlformats.org/drawingml/2006/table">
            <a:tbl>
              <a:tblPr firstRow="1" firstCol="1" bandRow="1">
                <a:tableStyleId>{5C22544A-7EE6-4342-B048-85BDC9FD1C3A}</a:tableStyleId>
              </a:tblPr>
              <a:tblGrid>
                <a:gridCol w="2444909">
                  <a:extLst>
                    <a:ext uri="{9D8B030D-6E8A-4147-A177-3AD203B41FA5}">
                      <a16:colId xmlns:a16="http://schemas.microsoft.com/office/drawing/2014/main" val="1275320652"/>
                    </a:ext>
                  </a:extLst>
                </a:gridCol>
                <a:gridCol w="873182">
                  <a:extLst>
                    <a:ext uri="{9D8B030D-6E8A-4147-A177-3AD203B41FA5}">
                      <a16:colId xmlns:a16="http://schemas.microsoft.com/office/drawing/2014/main" val="2602643729"/>
                    </a:ext>
                  </a:extLst>
                </a:gridCol>
                <a:gridCol w="873182">
                  <a:extLst>
                    <a:ext uri="{9D8B030D-6E8A-4147-A177-3AD203B41FA5}">
                      <a16:colId xmlns:a16="http://schemas.microsoft.com/office/drawing/2014/main" val="3299027855"/>
                    </a:ext>
                  </a:extLst>
                </a:gridCol>
                <a:gridCol w="873182">
                  <a:extLst>
                    <a:ext uri="{9D8B030D-6E8A-4147-A177-3AD203B41FA5}">
                      <a16:colId xmlns:a16="http://schemas.microsoft.com/office/drawing/2014/main" val="2291249214"/>
                    </a:ext>
                  </a:extLst>
                </a:gridCol>
                <a:gridCol w="873182">
                  <a:extLst>
                    <a:ext uri="{9D8B030D-6E8A-4147-A177-3AD203B41FA5}">
                      <a16:colId xmlns:a16="http://schemas.microsoft.com/office/drawing/2014/main" val="1688654728"/>
                    </a:ext>
                  </a:extLst>
                </a:gridCol>
                <a:gridCol w="873182">
                  <a:extLst>
                    <a:ext uri="{9D8B030D-6E8A-4147-A177-3AD203B41FA5}">
                      <a16:colId xmlns:a16="http://schemas.microsoft.com/office/drawing/2014/main" val="1663837790"/>
                    </a:ext>
                  </a:extLst>
                </a:gridCol>
                <a:gridCol w="873182">
                  <a:extLst>
                    <a:ext uri="{9D8B030D-6E8A-4147-A177-3AD203B41FA5}">
                      <a16:colId xmlns:a16="http://schemas.microsoft.com/office/drawing/2014/main" val="2891694404"/>
                    </a:ext>
                  </a:extLst>
                </a:gridCol>
                <a:gridCol w="873182">
                  <a:extLst>
                    <a:ext uri="{9D8B030D-6E8A-4147-A177-3AD203B41FA5}">
                      <a16:colId xmlns:a16="http://schemas.microsoft.com/office/drawing/2014/main" val="284327968"/>
                    </a:ext>
                  </a:extLst>
                </a:gridCol>
                <a:gridCol w="873182">
                  <a:extLst>
                    <a:ext uri="{9D8B030D-6E8A-4147-A177-3AD203B41FA5}">
                      <a16:colId xmlns:a16="http://schemas.microsoft.com/office/drawing/2014/main" val="2493171984"/>
                    </a:ext>
                  </a:extLst>
                </a:gridCol>
                <a:gridCol w="873182">
                  <a:extLst>
                    <a:ext uri="{9D8B030D-6E8A-4147-A177-3AD203B41FA5}">
                      <a16:colId xmlns:a16="http://schemas.microsoft.com/office/drawing/2014/main" val="347581379"/>
                    </a:ext>
                  </a:extLst>
                </a:gridCol>
              </a:tblGrid>
              <a:tr h="348138">
                <a:tc>
                  <a:txBody>
                    <a:bodyPr/>
                    <a:lstStyle/>
                    <a:p>
                      <a:pPr marL="0" marR="0">
                        <a:spcBef>
                          <a:spcPts val="0"/>
                        </a:spcBef>
                        <a:spcAft>
                          <a:spcPts val="0"/>
                        </a:spcAft>
                      </a:pPr>
                      <a:r>
                        <a:rPr lang="en-US" sz="1600" kern="1200" dirty="0">
                          <a:effectLst/>
                        </a:rPr>
                        <a:t>Segment number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69619045"/>
                  </a:ext>
                </a:extLst>
              </a:tr>
              <a:tr h="348138">
                <a:tc>
                  <a:txBody>
                    <a:bodyPr/>
                    <a:lstStyle/>
                    <a:p>
                      <a:pPr marL="0" marR="0">
                        <a:spcBef>
                          <a:spcPts val="0"/>
                        </a:spcBef>
                        <a:spcAft>
                          <a:spcPts val="0"/>
                        </a:spcAft>
                      </a:pPr>
                      <a:r>
                        <a:rPr lang="en-US" sz="1600" kern="1200">
                          <a:effectLst/>
                        </a:rPr>
                        <a:t>Unit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0870705"/>
                  </a:ext>
                </a:extLst>
              </a:tr>
              <a:tr h="348138">
                <a:tc>
                  <a:txBody>
                    <a:bodyPr/>
                    <a:lstStyle/>
                    <a:p>
                      <a:pPr marL="0" marR="0">
                        <a:spcBef>
                          <a:spcPts val="0"/>
                        </a:spcBef>
                        <a:spcAft>
                          <a:spcPts val="0"/>
                        </a:spcAft>
                      </a:pPr>
                      <a:r>
                        <a:rPr lang="en-US" sz="1600" kern="1200">
                          <a:effectLst/>
                        </a:rPr>
                        <a:t>Segment length</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100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100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dirty="0">
                          <a:effectLst/>
                        </a:rPr>
                        <a:t>120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100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30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120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80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100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100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046682"/>
                  </a:ext>
                </a:extLst>
              </a:tr>
              <a:tr h="348138">
                <a:tc>
                  <a:txBody>
                    <a:bodyPr/>
                    <a:lstStyle/>
                    <a:p>
                      <a:pPr marL="0" marR="0">
                        <a:spcBef>
                          <a:spcPts val="0"/>
                        </a:spcBef>
                        <a:spcAft>
                          <a:spcPts val="0"/>
                        </a:spcAft>
                      </a:pPr>
                      <a:r>
                        <a:rPr lang="en-US" sz="1600" kern="1200">
                          <a:effectLst/>
                        </a:rPr>
                        <a:t>Marginal cost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37.0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44.0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50.2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58.0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59.2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59.4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dirty="0">
                          <a:solidFill>
                            <a:srgbClr val="FF0000"/>
                          </a:solidFill>
                          <a:effectLst/>
                        </a:rPr>
                        <a:t>73.4</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a:effectLst/>
                        </a:rPr>
                        <a:t>78.0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1200" dirty="0">
                          <a:effectLst/>
                        </a:rPr>
                        <a:t>98.0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65945345"/>
                  </a:ext>
                </a:extLst>
              </a:tr>
            </a:tbl>
          </a:graphicData>
        </a:graphic>
      </p:graphicFrame>
      <p:sp>
        <p:nvSpPr>
          <p:cNvPr id="7" name="TextBox 6">
            <a:extLst>
              <a:ext uri="{FF2B5EF4-FFF2-40B4-BE49-F238E27FC236}">
                <a16:creationId xmlns:a16="http://schemas.microsoft.com/office/drawing/2014/main" id="{83103E58-A309-4FD0-7BC9-1183CCDEE808}"/>
              </a:ext>
            </a:extLst>
          </p:cNvPr>
          <p:cNvSpPr txBox="1"/>
          <p:nvPr/>
        </p:nvSpPr>
        <p:spPr>
          <a:xfrm>
            <a:off x="895677" y="1400606"/>
            <a:ext cx="7314054" cy="461665"/>
          </a:xfrm>
          <a:prstGeom prst="rect">
            <a:avLst/>
          </a:prstGeom>
          <a:noFill/>
        </p:spPr>
        <p:txBody>
          <a:bodyPr wrap="none" rtlCol="0">
            <a:spAutoFit/>
          </a:bodyPr>
          <a:lstStyle/>
          <a:p>
            <a:r>
              <a:rPr lang="en-US" sz="2400" dirty="0"/>
              <a:t>Table with ordered segments for the units of Example 6.7</a:t>
            </a:r>
          </a:p>
        </p:txBody>
      </p:sp>
      <p:sp>
        <p:nvSpPr>
          <p:cNvPr id="9" name="TextBox 8">
            <a:extLst>
              <a:ext uri="{FF2B5EF4-FFF2-40B4-BE49-F238E27FC236}">
                <a16:creationId xmlns:a16="http://schemas.microsoft.com/office/drawing/2014/main" id="{ED86A055-3754-B35B-83F2-31070DACF5A1}"/>
              </a:ext>
            </a:extLst>
          </p:cNvPr>
          <p:cNvSpPr txBox="1"/>
          <p:nvPr/>
        </p:nvSpPr>
        <p:spPr>
          <a:xfrm>
            <a:off x="895677" y="3329503"/>
            <a:ext cx="6096000" cy="461665"/>
          </a:xfrm>
          <a:prstGeom prst="rect">
            <a:avLst/>
          </a:prstGeom>
          <a:noFill/>
        </p:spPr>
        <p:txBody>
          <a:bodyPr wrap="square">
            <a:spAutoFit/>
          </a:bodyPr>
          <a:lstStyle/>
          <a:p>
            <a:r>
              <a:rPr lang="en-US" sz="2400" dirty="0">
                <a:latin typeface="Calibri" panose="020F0502020204030204" pitchFamily="34" charset="0"/>
                <a:ea typeface="Calibri" panose="020F0502020204030204" pitchFamily="34" charset="0"/>
                <a:cs typeface="Times New Roman" panose="02020603050405020304" pitchFamily="18" charset="0"/>
              </a:rPr>
              <a:t>E</a:t>
            </a:r>
            <a:r>
              <a:rPr lang="en-US" sz="2400" dirty="0">
                <a:effectLst/>
                <a:latin typeface="Calibri" panose="020F0502020204030204" pitchFamily="34" charset="0"/>
                <a:ea typeface="Calibri" panose="020F0502020204030204" pitchFamily="34" charset="0"/>
                <a:cs typeface="Times New Roman" panose="02020603050405020304" pitchFamily="18" charset="0"/>
              </a:rPr>
              <a:t>conomic dispatch for a </a:t>
            </a: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load of </a:t>
            </a:r>
            <a:r>
              <a:rPr lang="en-US" sz="2400" kern="12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1200</a:t>
            </a: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24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M</a:t>
            </a: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a:t>
            </a:r>
            <a:endParaRPr lang="en-US" sz="24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3AFE031-E2CC-6B6A-3703-B143C2170842}"/>
                  </a:ext>
                </a:extLst>
              </p:cNvPr>
              <p:cNvSpPr txBox="1"/>
              <p:nvPr/>
            </p:nvSpPr>
            <p:spPr>
              <a:xfrm>
                <a:off x="895677" y="3828508"/>
                <a:ext cx="6096000" cy="4835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2400" i="1" smtClean="0">
                              <a:solidFill>
                                <a:srgbClr val="836967"/>
                              </a:solidFill>
                              <a:latin typeface="Cambria Math" panose="02040503050406030204" pitchFamily="18" charset="0"/>
                            </a:rPr>
                          </m:ctrlPr>
                        </m:sSubSupPr>
                        <m:e>
                          <m:r>
                            <a:rPr lang="en-US" sz="2400" i="1">
                              <a:latin typeface="Cambria Math" panose="02040503050406030204" pitchFamily="18" charset="0"/>
                            </a:rPr>
                            <m:t>𝑃</m:t>
                          </m:r>
                        </m:e>
                        <m:sub>
                          <m:r>
                            <a:rPr lang="en-US" sz="2400" i="0">
                              <a:latin typeface="Cambria Math" panose="02040503050406030204" pitchFamily="18" charset="0"/>
                            </a:rPr>
                            <m:t>1</m:t>
                          </m:r>
                        </m:sub>
                        <m:sup>
                          <m:r>
                            <a:rPr lang="en-US" sz="2400" i="1">
                              <a:latin typeface="Cambria Math" panose="02040503050406030204" pitchFamily="18" charset="0"/>
                            </a:rPr>
                            <m:t>𝑚𝑖𝑛</m:t>
                          </m:r>
                        </m:sup>
                      </m:sSubSup>
                      <m:r>
                        <a:rPr lang="en-US" sz="2400" i="0">
                          <a:latin typeface="Cambria Math" panose="02040503050406030204" pitchFamily="18" charset="0"/>
                        </a:rPr>
                        <m:t>+</m:t>
                      </m:r>
                      <m:sSubSup>
                        <m:sSubSupPr>
                          <m:ctrlPr>
                            <a:rPr lang="en-US" sz="2400" i="1">
                              <a:solidFill>
                                <a:srgbClr val="836967"/>
                              </a:solidFill>
                              <a:latin typeface="Cambria Math" panose="02040503050406030204" pitchFamily="18" charset="0"/>
                            </a:rPr>
                          </m:ctrlPr>
                        </m:sSubSupPr>
                        <m:e>
                          <m:r>
                            <a:rPr lang="en-US" sz="2400" i="1">
                              <a:latin typeface="Cambria Math" panose="02040503050406030204" pitchFamily="18" charset="0"/>
                            </a:rPr>
                            <m:t>𝑃</m:t>
                          </m:r>
                        </m:e>
                        <m:sub>
                          <m:r>
                            <a:rPr lang="en-US" sz="2400" i="0">
                              <a:latin typeface="Cambria Math" panose="02040503050406030204" pitchFamily="18" charset="0"/>
                            </a:rPr>
                            <m:t>2</m:t>
                          </m:r>
                        </m:sub>
                        <m:sup>
                          <m:r>
                            <a:rPr lang="en-US" sz="2400" i="1">
                              <a:latin typeface="Cambria Math" panose="02040503050406030204" pitchFamily="18" charset="0"/>
                            </a:rPr>
                            <m:t>𝑚𝑖𝑛</m:t>
                          </m:r>
                        </m:sup>
                      </m:sSubSup>
                      <m:r>
                        <a:rPr lang="en-US" sz="2400" i="0">
                          <a:latin typeface="Cambria Math" panose="02040503050406030204" pitchFamily="18" charset="0"/>
                        </a:rPr>
                        <m:t>+</m:t>
                      </m:r>
                      <m:sSubSup>
                        <m:sSubSupPr>
                          <m:ctrlPr>
                            <a:rPr lang="en-US" sz="2400" i="1">
                              <a:solidFill>
                                <a:srgbClr val="836967"/>
                              </a:solidFill>
                              <a:latin typeface="Cambria Math" panose="02040503050406030204" pitchFamily="18" charset="0"/>
                            </a:rPr>
                          </m:ctrlPr>
                        </m:sSubSupPr>
                        <m:e>
                          <m:r>
                            <a:rPr lang="en-US" sz="2400" i="1">
                              <a:latin typeface="Cambria Math" panose="02040503050406030204" pitchFamily="18" charset="0"/>
                            </a:rPr>
                            <m:t>𝑃</m:t>
                          </m:r>
                        </m:e>
                        <m:sub>
                          <m:r>
                            <a:rPr lang="en-US" sz="2400" i="0">
                              <a:latin typeface="Cambria Math" panose="02040503050406030204" pitchFamily="18" charset="0"/>
                            </a:rPr>
                            <m:t>3</m:t>
                          </m:r>
                        </m:sub>
                        <m:sup>
                          <m:r>
                            <a:rPr lang="en-US" sz="2400" i="1">
                              <a:latin typeface="Cambria Math" panose="02040503050406030204" pitchFamily="18" charset="0"/>
                            </a:rPr>
                            <m:t>𝑚𝑖𝑛</m:t>
                          </m:r>
                        </m:sup>
                      </m:sSubSup>
                      <m:r>
                        <a:rPr lang="en-US" sz="2400" i="0">
                          <a:latin typeface="Cambria Math" panose="02040503050406030204" pitchFamily="18" charset="0"/>
                        </a:rPr>
                        <m:t>=600 </m:t>
                      </m:r>
                      <m:r>
                        <m:rPr>
                          <m:sty m:val="p"/>
                        </m:rPr>
                        <a:rPr lang="en-US" sz="2400" i="0">
                          <a:latin typeface="Cambria Math" panose="02040503050406030204" pitchFamily="18" charset="0"/>
                        </a:rPr>
                        <m:t>MW</m:t>
                      </m:r>
                    </m:oMath>
                  </m:oMathPara>
                </a14:m>
                <a:endParaRPr lang="en-US" sz="2400" dirty="0"/>
              </a:p>
            </p:txBody>
          </p:sp>
        </mc:Choice>
        <mc:Fallback xmlns="">
          <p:sp>
            <p:nvSpPr>
              <p:cNvPr id="11" name="TextBox 10">
                <a:extLst>
                  <a:ext uri="{FF2B5EF4-FFF2-40B4-BE49-F238E27FC236}">
                    <a16:creationId xmlns:a16="http://schemas.microsoft.com/office/drawing/2014/main" id="{53AFE031-E2CC-6B6A-3703-B143C2170842}"/>
                  </a:ext>
                </a:extLst>
              </p:cNvPr>
              <p:cNvSpPr txBox="1">
                <a:spLocks noRot="1" noChangeAspect="1" noMove="1" noResize="1" noEditPoints="1" noAdjustHandles="1" noChangeArrowheads="1" noChangeShapeType="1" noTextEdit="1"/>
              </p:cNvSpPr>
              <p:nvPr/>
            </p:nvSpPr>
            <p:spPr>
              <a:xfrm>
                <a:off x="895677" y="3828508"/>
                <a:ext cx="6096000" cy="483530"/>
              </a:xfrm>
              <a:prstGeom prst="rect">
                <a:avLst/>
              </a:prstGeom>
              <a:blipFill>
                <a:blip r:embed="rId2"/>
                <a:stretch>
                  <a:fillRect l="-208" b="-17949"/>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9008D28-5731-DA5E-0956-3DA2FE70AD0E}"/>
              </a:ext>
            </a:extLst>
          </p:cNvPr>
          <p:cNvSpPr txBox="1"/>
          <p:nvPr/>
        </p:nvSpPr>
        <p:spPr>
          <a:xfrm>
            <a:off x="895677" y="4349378"/>
            <a:ext cx="10400646" cy="461665"/>
          </a:xfrm>
          <a:prstGeom prst="rect">
            <a:avLst/>
          </a:prstGeom>
          <a:noFill/>
        </p:spPr>
        <p:txBody>
          <a:bodyPr wrap="square">
            <a:spAutoFit/>
          </a:bodyPr>
          <a:lstStyle/>
          <a:p>
            <a:r>
              <a:rPr lang="en-US" sz="24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R</a:t>
            </a: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esidual load is thus </a:t>
            </a:r>
            <a:r>
              <a:rPr lang="en-US" sz="2400" kern="12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600</a:t>
            </a: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MW </a:t>
            </a: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sym typeface="Wingdings" pitchFamily="2" charset="2"/>
              </a:rPr>
              <a:t> first six segments + 30 MW of seventh segment</a:t>
            </a:r>
            <a:endParaRPr lang="en-US" sz="2400"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BAA91C8-4308-E44E-7AB5-8DDBE13BF692}"/>
                  </a:ext>
                </a:extLst>
              </p:cNvPr>
              <p:cNvSpPr txBox="1"/>
              <p:nvPr/>
            </p:nvSpPr>
            <p:spPr>
              <a:xfrm>
                <a:off x="895677" y="4848383"/>
                <a:ext cx="9293352" cy="461665"/>
              </a:xfrm>
              <a:prstGeom prst="rect">
                <a:avLst/>
              </a:prstGeom>
              <a:noFill/>
            </p:spPr>
            <p:txBody>
              <a:bodyPr wrap="square">
                <a:spAutoFit/>
              </a:bodyPr>
              <a:lstStyle/>
              <a:p>
                <a:r>
                  <a:rPr lang="en-US" sz="2400" kern="1200" dirty="0">
                    <a:solidFill>
                      <a:srgbClr val="000000"/>
                    </a:solidFill>
                    <a:effectLst/>
                    <a:ea typeface="Times New Roman" panose="02020603050405020304" pitchFamily="18" charset="0"/>
                  </a:rPr>
                  <a:t>Economic dispatch: </a:t>
                </a:r>
                <a14:m>
                  <m:oMath xmlns:m="http://schemas.openxmlformats.org/officeDocument/2006/math">
                    <m:sSub>
                      <m:sSubPr>
                        <m:ctrlPr>
                          <a:rPr lang="en-US" sz="2400" i="1" kern="1200" smtClean="0">
                            <a:solidFill>
                              <a:srgbClr val="000000"/>
                            </a:solidFill>
                            <a:effectLst/>
                            <a:latin typeface="Cambria Math" panose="02040503050406030204" pitchFamily="18" charset="0"/>
                            <a:ea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300.00 MW; </a:t>
                </a:r>
                <a14:m>
                  <m:oMath xmlns:m="http://schemas.openxmlformats.org/officeDocument/2006/math">
                    <m:sSub>
                      <m:sSubPr>
                        <m:ctrlPr>
                          <a:rPr lang="en-US" sz="2400" i="1" kern="1200">
                            <a:solidFill>
                              <a:srgbClr val="000000"/>
                            </a:solidFill>
                            <a:effectLst/>
                            <a:latin typeface="Cambria Math" panose="02040503050406030204" pitchFamily="18" charset="0"/>
                            <a:ea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24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45</a:t>
                </a: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0.00 MW; </a:t>
                </a:r>
                <a14:m>
                  <m:oMath xmlns:m="http://schemas.openxmlformats.org/officeDocument/2006/math">
                    <m:sSub>
                      <m:sSubPr>
                        <m:ctrlPr>
                          <a:rPr lang="en-US" sz="2400" i="1" kern="1200">
                            <a:solidFill>
                              <a:srgbClr val="000000"/>
                            </a:solidFill>
                            <a:effectLst/>
                            <a:latin typeface="Cambria Math" panose="02040503050406030204" pitchFamily="18" charset="0"/>
                            <a:ea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24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45</a:t>
                </a: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0.00 MW</a:t>
                </a:r>
                <a:r>
                  <a:rPr lang="en-US" sz="2400" dirty="0">
                    <a:effectLst/>
                  </a:rPr>
                  <a:t> </a:t>
                </a:r>
                <a:endParaRPr lang="en-US" sz="2400" dirty="0"/>
              </a:p>
            </p:txBody>
          </p:sp>
        </mc:Choice>
        <mc:Fallback xmlns="">
          <p:sp>
            <p:nvSpPr>
              <p:cNvPr id="16" name="TextBox 15">
                <a:extLst>
                  <a:ext uri="{FF2B5EF4-FFF2-40B4-BE49-F238E27FC236}">
                    <a16:creationId xmlns:a16="http://schemas.microsoft.com/office/drawing/2014/main" id="{BBAA91C8-4308-E44E-7AB5-8DDBE13BF692}"/>
                  </a:ext>
                </a:extLst>
              </p:cNvPr>
              <p:cNvSpPr txBox="1">
                <a:spLocks noRot="1" noChangeAspect="1" noMove="1" noResize="1" noEditPoints="1" noAdjustHandles="1" noChangeArrowheads="1" noChangeShapeType="1" noTextEdit="1"/>
              </p:cNvSpPr>
              <p:nvPr/>
            </p:nvSpPr>
            <p:spPr>
              <a:xfrm>
                <a:off x="895677" y="4848383"/>
                <a:ext cx="9293352" cy="461665"/>
              </a:xfrm>
              <a:prstGeom prst="rect">
                <a:avLst/>
              </a:prstGeom>
              <a:blipFill>
                <a:blip r:embed="rId3"/>
                <a:stretch>
                  <a:fillRect l="-1091" t="-7895" r="-546" b="-2894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086095AE-2FC7-3B3F-A45F-65B02B2809A8}"/>
              </a:ext>
            </a:extLst>
          </p:cNvPr>
          <p:cNvSpPr txBox="1"/>
          <p:nvPr/>
        </p:nvSpPr>
        <p:spPr>
          <a:xfrm>
            <a:off x="895677" y="5347388"/>
            <a:ext cx="11122153" cy="461665"/>
          </a:xfrm>
          <a:prstGeom prst="rect">
            <a:avLst/>
          </a:prstGeom>
          <a:noFill/>
        </p:spPr>
        <p:txBody>
          <a:bodyPr wrap="square">
            <a:spAutoFit/>
          </a:bodyPr>
          <a:lstStyle/>
          <a:p>
            <a:r>
              <a:rPr lang="en-US" sz="24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System operates on the seventh </a:t>
            </a: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segment</a:t>
            </a:r>
            <a:r>
              <a:rPr lang="en-US" sz="24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24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sym typeface="Wingdings" pitchFamily="2" charset="2"/>
              </a:rPr>
              <a:t> </a:t>
            </a: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system marginal cost is </a:t>
            </a:r>
            <a:r>
              <a:rPr lang="en-US" sz="2400" kern="12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73.4</a:t>
            </a:r>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$/MWh</a:t>
            </a:r>
            <a:r>
              <a:rPr lang="en-US" sz="2400" dirty="0">
                <a:effectLst/>
              </a:rPr>
              <a:t> </a:t>
            </a:r>
            <a:endParaRPr lang="en-US" sz="2400" dirty="0"/>
          </a:p>
        </p:txBody>
      </p:sp>
      <p:sp>
        <p:nvSpPr>
          <p:cNvPr id="5" name="TextBox 4">
            <a:extLst>
              <a:ext uri="{FF2B5EF4-FFF2-40B4-BE49-F238E27FC236}">
                <a16:creationId xmlns:a16="http://schemas.microsoft.com/office/drawing/2014/main" id="{8C5352E9-71E8-30BE-0AA8-C44EAEE96761}"/>
              </a:ext>
            </a:extLst>
          </p:cNvPr>
          <p:cNvSpPr txBox="1"/>
          <p:nvPr/>
        </p:nvSpPr>
        <p:spPr>
          <a:xfrm>
            <a:off x="895677" y="5843977"/>
            <a:ext cx="6096000" cy="461665"/>
          </a:xfrm>
          <a:prstGeom prst="rect">
            <a:avLst/>
          </a:prstGeom>
          <a:noFill/>
        </p:spPr>
        <p:txBody>
          <a:bodyPr wrap="square">
            <a:spAutoFit/>
          </a:bodyPr>
          <a:lstStyle/>
          <a:p>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Unit 3 is the marginal unit</a:t>
            </a:r>
            <a:r>
              <a:rPr lang="en-US" sz="2400" dirty="0">
                <a:effectLst/>
              </a:rPr>
              <a:t> </a:t>
            </a:r>
            <a:endParaRPr lang="en-US" sz="2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440F7B-70C2-5202-8387-DC4D8E92582B}"/>
                  </a:ext>
                </a:extLst>
              </p:cNvPr>
              <p:cNvSpPr txBox="1"/>
              <p:nvPr/>
            </p:nvSpPr>
            <p:spPr>
              <a:xfrm>
                <a:off x="895677" y="6252837"/>
                <a:ext cx="7687217" cy="503599"/>
              </a:xfrm>
              <a:prstGeom prst="rect">
                <a:avLst/>
              </a:prstGeom>
              <a:noFill/>
            </p:spPr>
            <p:txBody>
              <a:bodyPr wrap="square">
                <a:spAutoFit/>
              </a:bodyPr>
              <a:lstStyle/>
              <a:p>
                <a:pPr marL="0" marR="0">
                  <a:spcBef>
                    <a:spcPts val="0"/>
                  </a:spcBef>
                  <a:spcAft>
                    <a:spcPts val="600"/>
                  </a:spcAft>
                </a:pPr>
                <a14:m>
                  <m:oMath xmlns:m="http://schemas.openxmlformats.org/officeDocument/2006/math">
                    <m:sSub>
                      <m:sSubPr>
                        <m:ctrlPr>
                          <a:rPr lang="en-US" sz="24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1200</m:t>
                        </m:r>
                      </m:sub>
                    </m:s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up>
                        <m:sSub>
                          <m:sSub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sup>
                    </m:sSubSup>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𝑚𝑎𝑥</m:t>
                        </m:r>
                      </m:sup>
                    </m:sSubSup>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up>
                        <m:sSub>
                          <m:sSub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sup>
                    </m:sSubSup>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p>
                    </m:sSubSup>
                    <m:r>
                      <a:rPr lang="en-US" sz="24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×30=</m:t>
                    </m:r>
                  </m:oMath>
                </a14:m>
                <a:r>
                  <a:rPr lang="en-US" sz="24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60,580 $/h</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E5440F7B-70C2-5202-8387-DC4D8E92582B}"/>
                  </a:ext>
                </a:extLst>
              </p:cNvPr>
              <p:cNvSpPr txBox="1">
                <a:spLocks noRot="1" noChangeAspect="1" noMove="1" noResize="1" noEditPoints="1" noAdjustHandles="1" noChangeArrowheads="1" noChangeShapeType="1" noTextEdit="1"/>
              </p:cNvSpPr>
              <p:nvPr/>
            </p:nvSpPr>
            <p:spPr>
              <a:xfrm>
                <a:off x="895677" y="6252837"/>
                <a:ext cx="7687217" cy="503599"/>
              </a:xfrm>
              <a:prstGeom prst="rect">
                <a:avLst/>
              </a:prstGeom>
              <a:blipFill>
                <a:blip r:embed="rId4"/>
                <a:stretch>
                  <a:fillRect l="-165" t="-2500" b="-25000"/>
                </a:stretch>
              </a:blipFill>
            </p:spPr>
            <p:txBody>
              <a:bodyPr/>
              <a:lstStyle/>
              <a:p>
                <a:r>
                  <a:rPr lang="en-US">
                    <a:noFill/>
                  </a:rPr>
                  <a:t> </a:t>
                </a:r>
              </a:p>
            </p:txBody>
          </p:sp>
        </mc:Fallback>
      </mc:AlternateContent>
    </p:spTree>
    <p:extLst>
      <p:ext uri="{BB962C8B-B14F-4D97-AF65-F5344CB8AC3E}">
        <p14:creationId xmlns:p14="http://schemas.microsoft.com/office/powerpoint/2010/main" val="20218138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6" grpId="0"/>
      <p:bldP spid="18" grpId="0"/>
      <p:bldP spid="5" grpId="0"/>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CE0C36-08C7-64B6-A191-5EEAB7304CCB}"/>
              </a:ext>
            </a:extLst>
          </p:cNvPr>
          <p:cNvSpPr>
            <a:spLocks noGrp="1"/>
          </p:cNvSpPr>
          <p:nvPr>
            <p:ph type="body" sz="quarter" idx="10"/>
          </p:nvPr>
        </p:nvSpPr>
        <p:spPr/>
        <p:txBody>
          <a:bodyPr/>
          <a:lstStyle/>
          <a:p>
            <a:r>
              <a:rPr lang="en-US" dirty="0"/>
              <a:t>Load flexibility and storage</a:t>
            </a:r>
          </a:p>
        </p:txBody>
      </p:sp>
      <p:sp>
        <p:nvSpPr>
          <p:cNvPr id="4" name="Content Placeholder 3">
            <a:extLst>
              <a:ext uri="{FF2B5EF4-FFF2-40B4-BE49-F238E27FC236}">
                <a16:creationId xmlns:a16="http://schemas.microsoft.com/office/drawing/2014/main" id="{ED33B219-83C5-F84E-AA28-6828216792DA}"/>
              </a:ext>
            </a:extLst>
          </p:cNvPr>
          <p:cNvSpPr>
            <a:spLocks noGrp="1"/>
          </p:cNvSpPr>
          <p:nvPr>
            <p:ph sz="quarter" idx="12"/>
          </p:nvPr>
        </p:nvSpPr>
        <p:spPr/>
        <p:txBody>
          <a:bodyPr/>
          <a:lstStyle/>
          <a:p>
            <a:r>
              <a:rPr lang="en-US" dirty="0"/>
              <a:t>Conventional ED:</a:t>
            </a:r>
          </a:p>
          <a:p>
            <a:pPr lvl="1"/>
            <a:r>
              <a:rPr lang="en-US" dirty="0"/>
              <a:t>Load is given</a:t>
            </a:r>
          </a:p>
          <a:p>
            <a:pPr lvl="1"/>
            <a:r>
              <a:rPr lang="en-US" dirty="0"/>
              <a:t>Minimize cost by adjusting the output of the generators</a:t>
            </a:r>
          </a:p>
          <a:p>
            <a:r>
              <a:rPr lang="en-US" dirty="0"/>
              <a:t>Observation:</a:t>
            </a:r>
          </a:p>
          <a:p>
            <a:pPr lvl="1"/>
            <a:r>
              <a:rPr lang="en-US" dirty="0"/>
              <a:t>Marginal cost increases significantly with the load</a:t>
            </a:r>
          </a:p>
          <a:p>
            <a:pPr lvl="1"/>
            <a:r>
              <a:rPr lang="en-US" dirty="0"/>
              <a:t>A MW of load costs significantly more to produce when the load is high</a:t>
            </a:r>
          </a:p>
          <a:p>
            <a:r>
              <a:rPr lang="en-US" dirty="0"/>
              <a:t>Could reduce the overall cost by shifting loads from period of high loads to period of light loads</a:t>
            </a:r>
          </a:p>
          <a:p>
            <a:r>
              <a:rPr lang="en-US" dirty="0"/>
              <a:t>Use load flexibility and storage to achieve this</a:t>
            </a:r>
          </a:p>
          <a:p>
            <a:endParaRPr lang="en-US" dirty="0"/>
          </a:p>
          <a:p>
            <a:pPr lvl="1"/>
            <a:endParaRPr lang="en-US" dirty="0"/>
          </a:p>
        </p:txBody>
      </p:sp>
    </p:spTree>
    <p:extLst>
      <p:ext uri="{BB962C8B-B14F-4D97-AF65-F5344CB8AC3E}">
        <p14:creationId xmlns:p14="http://schemas.microsoft.com/office/powerpoint/2010/main" val="204047570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C61EEBE-0889-3FB9-455D-699497FCDD4A}"/>
              </a:ext>
            </a:extLst>
          </p:cNvPr>
          <p:cNvSpPr>
            <a:spLocks noGrp="1"/>
          </p:cNvSpPr>
          <p:nvPr>
            <p:ph type="body" sz="quarter" idx="10"/>
          </p:nvPr>
        </p:nvSpPr>
        <p:spPr/>
        <p:txBody>
          <a:bodyPr/>
          <a:lstStyle/>
          <a:p>
            <a:r>
              <a:rPr lang="en-US" dirty="0"/>
              <a:t>Load flexibility</a:t>
            </a:r>
          </a:p>
        </p:txBody>
      </p:sp>
      <p:sp>
        <p:nvSpPr>
          <p:cNvPr id="6" name="Content Placeholder 5">
            <a:extLst>
              <a:ext uri="{FF2B5EF4-FFF2-40B4-BE49-F238E27FC236}">
                <a16:creationId xmlns:a16="http://schemas.microsoft.com/office/drawing/2014/main" id="{1FBF4629-0C65-FC45-86D8-FAA6EEB88242}"/>
              </a:ext>
            </a:extLst>
          </p:cNvPr>
          <p:cNvSpPr>
            <a:spLocks noGrp="1"/>
          </p:cNvSpPr>
          <p:nvPr>
            <p:ph sz="quarter" idx="12"/>
          </p:nvPr>
        </p:nvSpPr>
        <p:spPr/>
        <p:txBody>
          <a:bodyPr/>
          <a:lstStyle/>
          <a:p>
            <a:r>
              <a:rPr lang="en-US" dirty="0"/>
              <a:t>Due to the nature of the cost curves, the total cost increases more than linearly with the load</a:t>
            </a:r>
          </a:p>
          <a:p>
            <a:r>
              <a:rPr lang="en-US" dirty="0"/>
              <a:t>Shifting loads from periods of high demand to periods of low demand would thus reduce the total cost</a:t>
            </a:r>
          </a:p>
          <a:p>
            <a:endParaRPr lang="en-US" dirty="0"/>
          </a:p>
        </p:txBody>
      </p:sp>
      <p:grpSp>
        <p:nvGrpSpPr>
          <p:cNvPr id="15" name="Group 14">
            <a:extLst>
              <a:ext uri="{FF2B5EF4-FFF2-40B4-BE49-F238E27FC236}">
                <a16:creationId xmlns:a16="http://schemas.microsoft.com/office/drawing/2014/main" id="{B5F1F9E5-39C5-4A4D-A4C9-9B78BCDFF7CA}"/>
              </a:ext>
            </a:extLst>
          </p:cNvPr>
          <p:cNvGrpSpPr/>
          <p:nvPr/>
        </p:nvGrpSpPr>
        <p:grpSpPr>
          <a:xfrm>
            <a:off x="6857842" y="1994767"/>
            <a:ext cx="5089258" cy="3557035"/>
            <a:chOff x="6723448" y="1412876"/>
            <a:chExt cx="5089258" cy="3557035"/>
          </a:xfrm>
        </p:grpSpPr>
        <p:grpSp>
          <p:nvGrpSpPr>
            <p:cNvPr id="13" name="Group 12">
              <a:extLst>
                <a:ext uri="{FF2B5EF4-FFF2-40B4-BE49-F238E27FC236}">
                  <a16:creationId xmlns:a16="http://schemas.microsoft.com/office/drawing/2014/main" id="{915FE0C4-B08E-7149-B50B-3AE362923116}"/>
                </a:ext>
              </a:extLst>
            </p:cNvPr>
            <p:cNvGrpSpPr>
              <a:grpSpLocks noChangeAspect="1"/>
            </p:cNvGrpSpPr>
            <p:nvPr/>
          </p:nvGrpSpPr>
          <p:grpSpPr>
            <a:xfrm>
              <a:off x="7090381" y="1412876"/>
              <a:ext cx="4722325" cy="3557035"/>
              <a:chOff x="6781800" y="1412876"/>
              <a:chExt cx="2819400" cy="2123679"/>
            </a:xfrm>
          </p:grpSpPr>
          <mc:AlternateContent xmlns:mc="http://schemas.openxmlformats.org/markup-compatibility/2006" xmlns:a14="http://schemas.microsoft.com/office/drawing/2010/main">
            <mc:Choice Requires="a14">
              <p:sp>
                <p:nvSpPr>
                  <p:cNvPr id="8" name="Text Box 9">
                    <a:extLst>
                      <a:ext uri="{FF2B5EF4-FFF2-40B4-BE49-F238E27FC236}">
                        <a16:creationId xmlns:a16="http://schemas.microsoft.com/office/drawing/2014/main" id="{07F6B5E6-C1D8-5545-8B60-EEC9672680DE}"/>
                      </a:ext>
                    </a:extLst>
                  </p:cNvPr>
                  <p:cNvSpPr txBox="1">
                    <a:spLocks noChangeArrowheads="1"/>
                  </p:cNvSpPr>
                  <p:nvPr/>
                </p:nvSpPr>
                <p:spPr bwMode="auto">
                  <a:xfrm>
                    <a:off x="9374188" y="3352801"/>
                    <a:ext cx="208560" cy="183754"/>
                  </a:xfrm>
                  <a:prstGeom prst="rect">
                    <a:avLst/>
                  </a:prstGeom>
                  <a:noFill/>
                  <a:ln>
                    <a:noFill/>
                  </a:ln>
                  <a:effectLst/>
                  <a:extLst>
                    <a:ext uri="{909E8E84-426E-40dd-AFC4-6F175D3DCCD1}">
                      <a14:hiddenFill xmlns="">
                        <a:solidFill>
                          <a:schemeClr val="accent1"/>
                        </a:solidFill>
                      </a14:hiddenFill>
                    </a:ext>
                    <a:ext uri="{91240B29-F687-4f45-9708-019B960494DF}">
                      <a14:hiddenLine xmlns="" w="12700">
                        <a:solidFill>
                          <a:schemeClr val="tx1"/>
                        </a:solid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GB" sz="1400" i="1" dirty="0" smtClean="0">
                              <a:latin typeface="Cambria Math" panose="02040503050406030204" pitchFamily="18" charset="0"/>
                            </a:rPr>
                            <m:t>𝑃</m:t>
                          </m:r>
                        </m:oMath>
                      </m:oMathPara>
                    </a14:m>
                    <a:endParaRPr lang="en-GB" sz="1400" dirty="0">
                      <a:latin typeface="Arial" charset="0"/>
                    </a:endParaRPr>
                  </a:p>
                </p:txBody>
              </p:sp>
            </mc:Choice>
            <mc:Fallback xmlns="">
              <p:sp>
                <p:nvSpPr>
                  <p:cNvPr id="8" name="Text Box 9">
                    <a:extLst>
                      <a:ext uri="{FF2B5EF4-FFF2-40B4-BE49-F238E27FC236}">
                        <a16:creationId xmlns:a16="http://schemas.microsoft.com/office/drawing/2014/main" id="{07F6B5E6-C1D8-5545-8B60-EEC9672680DE}"/>
                      </a:ext>
                    </a:extLst>
                  </p:cNvPr>
                  <p:cNvSpPr txBox="1">
                    <a:spLocks noRot="1" noChangeAspect="1" noMove="1" noResize="1" noEditPoints="1" noAdjustHandles="1" noChangeArrowheads="1" noChangeShapeType="1" noTextEdit="1"/>
                  </p:cNvSpPr>
                  <p:nvPr/>
                </p:nvSpPr>
                <p:spPr bwMode="auto">
                  <a:xfrm>
                    <a:off x="9374188" y="3352801"/>
                    <a:ext cx="208560" cy="183754"/>
                  </a:xfrm>
                  <a:prstGeom prst="rect">
                    <a:avLst/>
                  </a:prstGeom>
                  <a:blipFill>
                    <a:blip r:embed="rId2"/>
                    <a:stretch>
                      <a:fillRect/>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sp>
            <p:nvSpPr>
              <p:cNvPr id="10" name="Line 25">
                <a:extLst>
                  <a:ext uri="{FF2B5EF4-FFF2-40B4-BE49-F238E27FC236}">
                    <a16:creationId xmlns:a16="http://schemas.microsoft.com/office/drawing/2014/main" id="{A6852270-75A1-EA4E-99EE-CD8030D5E28F}"/>
                  </a:ext>
                </a:extLst>
              </p:cNvPr>
              <p:cNvSpPr>
                <a:spLocks noChangeShapeType="1"/>
              </p:cNvSpPr>
              <p:nvPr/>
            </p:nvSpPr>
            <p:spPr bwMode="auto">
              <a:xfrm>
                <a:off x="6781800" y="3276600"/>
                <a:ext cx="281940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Line 26">
                <a:extLst>
                  <a:ext uri="{FF2B5EF4-FFF2-40B4-BE49-F238E27FC236}">
                    <a16:creationId xmlns:a16="http://schemas.microsoft.com/office/drawing/2014/main" id="{C2C3E3A6-C4F7-1C42-82F8-FA1C8AD9E6DE}"/>
                  </a:ext>
                </a:extLst>
              </p:cNvPr>
              <p:cNvSpPr>
                <a:spLocks noChangeShapeType="1"/>
              </p:cNvSpPr>
              <p:nvPr/>
            </p:nvSpPr>
            <p:spPr bwMode="auto">
              <a:xfrm flipV="1">
                <a:off x="6781800" y="1676400"/>
                <a:ext cx="0" cy="160020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Freeform 27">
                <a:extLst>
                  <a:ext uri="{FF2B5EF4-FFF2-40B4-BE49-F238E27FC236}">
                    <a16:creationId xmlns:a16="http://schemas.microsoft.com/office/drawing/2014/main" id="{CEEB614A-970B-0542-B9A6-F8EFBF4B9235}"/>
                  </a:ext>
                </a:extLst>
              </p:cNvPr>
              <p:cNvSpPr>
                <a:spLocks/>
              </p:cNvSpPr>
              <p:nvPr/>
            </p:nvSpPr>
            <p:spPr bwMode="auto">
              <a:xfrm>
                <a:off x="7185025" y="1412876"/>
                <a:ext cx="1912938" cy="1558925"/>
              </a:xfrm>
              <a:custGeom>
                <a:avLst/>
                <a:gdLst>
                  <a:gd name="T0" fmla="*/ 0 w 912"/>
                  <a:gd name="T1" fmla="*/ 982 h 982"/>
                  <a:gd name="T2" fmla="*/ 441 w 912"/>
                  <a:gd name="T3" fmla="*/ 920 h 982"/>
                  <a:gd name="T4" fmla="*/ 720 w 912"/>
                  <a:gd name="T5" fmla="*/ 579 h 982"/>
                  <a:gd name="T6" fmla="*/ 912 w 912"/>
                  <a:gd name="T7" fmla="*/ 0 h 982"/>
                </a:gdLst>
                <a:ahLst/>
                <a:cxnLst>
                  <a:cxn ang="0">
                    <a:pos x="T0" y="T1"/>
                  </a:cxn>
                  <a:cxn ang="0">
                    <a:pos x="T2" y="T3"/>
                  </a:cxn>
                  <a:cxn ang="0">
                    <a:pos x="T4" y="T5"/>
                  </a:cxn>
                  <a:cxn ang="0">
                    <a:pos x="T6" y="T7"/>
                  </a:cxn>
                </a:cxnLst>
                <a:rect l="0" t="0" r="r" b="b"/>
                <a:pathLst>
                  <a:path w="912" h="982">
                    <a:moveTo>
                      <a:pt x="0" y="982"/>
                    </a:moveTo>
                    <a:lnTo>
                      <a:pt x="441" y="920"/>
                    </a:lnTo>
                    <a:lnTo>
                      <a:pt x="720" y="579"/>
                    </a:lnTo>
                    <a:lnTo>
                      <a:pt x="912" y="0"/>
                    </a:lnTo>
                  </a:path>
                </a:pathLst>
              </a:custGeom>
              <a:noFill/>
              <a:ln w="28575" cap="flat" cmpd="sng">
                <a:solidFill>
                  <a:srgbClr val="00808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022D621-CBDA-7E41-9ACF-1E704DF919C0}"/>
                    </a:ext>
                  </a:extLst>
                </p:cNvPr>
                <p:cNvSpPr txBox="1"/>
                <p:nvPr/>
              </p:nvSpPr>
              <p:spPr>
                <a:xfrm>
                  <a:off x="6723448" y="1669597"/>
                  <a:ext cx="3855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m:t>
                        </m:r>
                      </m:oMath>
                    </m:oMathPara>
                  </a14:m>
                  <a:endParaRPr lang="en-US" dirty="0"/>
                </a:p>
              </p:txBody>
            </p:sp>
          </mc:Choice>
          <mc:Fallback xmlns="">
            <p:sp>
              <p:nvSpPr>
                <p:cNvPr id="14" name="TextBox 13">
                  <a:extLst>
                    <a:ext uri="{FF2B5EF4-FFF2-40B4-BE49-F238E27FC236}">
                      <a16:creationId xmlns:a16="http://schemas.microsoft.com/office/drawing/2014/main" id="{0022D621-CBDA-7E41-9ACF-1E704DF919C0}"/>
                    </a:ext>
                  </a:extLst>
                </p:cNvPr>
                <p:cNvSpPr txBox="1">
                  <a:spLocks noRot="1" noChangeAspect="1" noMove="1" noResize="1" noEditPoints="1" noAdjustHandles="1" noChangeArrowheads="1" noChangeShapeType="1" noTextEdit="1"/>
                </p:cNvSpPr>
                <p:nvPr/>
              </p:nvSpPr>
              <p:spPr>
                <a:xfrm>
                  <a:off x="6723448" y="1669597"/>
                  <a:ext cx="385555" cy="369332"/>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828218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E958F0-9419-6EC7-A242-18659FC5D078}"/>
              </a:ext>
            </a:extLst>
          </p:cNvPr>
          <p:cNvSpPr>
            <a:spLocks noGrp="1"/>
          </p:cNvSpPr>
          <p:nvPr>
            <p:ph type="body" sz="quarter" idx="10"/>
          </p:nvPr>
        </p:nvSpPr>
        <p:spPr/>
        <p:txBody>
          <a:bodyPr/>
          <a:lstStyle/>
          <a:p>
            <a:r>
              <a:rPr lang="en-US" dirty="0"/>
              <a:t>Example 6.9: Load shifting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F074D34-69B9-4B2B-229B-CAC92F5C8020}"/>
                  </a:ext>
                </a:extLst>
              </p:cNvPr>
              <p:cNvSpPr>
                <a:spLocks noGrp="1"/>
              </p:cNvSpPr>
              <p:nvPr>
                <p:ph sz="quarter" idx="12"/>
              </p:nvPr>
            </p:nvSpPr>
            <p:spPr/>
            <p:txBody>
              <a:bodyPr/>
              <a:lstStyle/>
              <a:p>
                <a:r>
                  <a:rPr lang="en-US" dirty="0"/>
                  <a:t>What is the effect of shifting 50 MW from the 1200 MW load period to the 800 MW load period with the units of Example 6.8? </a:t>
                </a:r>
              </a:p>
              <a:p>
                <a:endParaRPr lang="en-US" dirty="0"/>
              </a:p>
              <a:p>
                <a:pPr marL="0" marR="0">
                  <a:spcBef>
                    <a:spcPts val="0"/>
                  </a:spcBef>
                  <a:spcAft>
                    <a:spcPts val="600"/>
                  </a:spcAft>
                </a:pPr>
                <a:r>
                  <a:rPr lang="en-US" dirty="0">
                    <a:effectLst/>
                    <a:latin typeface="Calibri" panose="020F0502020204030204" pitchFamily="34" charset="0"/>
                    <a:ea typeface="Calibri" panose="020F0502020204030204" pitchFamily="34" charset="0"/>
                    <a:cs typeface="Times New Roman" panose="02020603050405020304" pitchFamily="18" charset="0"/>
                  </a:rPr>
                  <a:t>ED for an 850 MW load:</a:t>
                </a:r>
                <a:r>
                  <a:rPr lang="en-US" dirty="0">
                    <a:latin typeface="Calibri" panose="020F0502020204030204" pitchFamily="34" charset="0"/>
                    <a:ea typeface="Calibri" panose="020F0502020204030204" pitchFamily="34" charset="0"/>
                    <a:cs typeface="Times New Roman" panose="02020603050405020304" pitchFamily="18" charset="0"/>
                  </a:rPr>
                  <a:t> </a:t>
                </a:r>
              </a:p>
              <a:p>
                <a:pPr marL="385762" lvl="2" indent="0">
                  <a:spcBef>
                    <a:spcPts val="0"/>
                  </a:spcBef>
                  <a:spcAft>
                    <a:spcPts val="600"/>
                  </a:spcAft>
                  <a:buNone/>
                </a:pPr>
                <a14:m>
                  <m:oMath xmlns:m="http://schemas.openxmlformats.org/officeDocument/2006/math">
                    <m:sSub>
                      <m:sSubPr>
                        <m:ctrlP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1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200.00 MW; </a:t>
                </a:r>
                <a14:m>
                  <m:oMath xmlns:m="http://schemas.openxmlformats.org/officeDocument/2006/math">
                    <m:sSub>
                      <m:sSubPr>
                        <m:ctrlP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1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350.00 MW; </a:t>
                </a:r>
                <a14:m>
                  <m:oMath xmlns:m="http://schemas.openxmlformats.org/officeDocument/2006/math">
                    <m:sSub>
                      <m:sSubPr>
                        <m:ctrlP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1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300.00 MW</a:t>
                </a:r>
              </a:p>
              <a:p>
                <a:pPr marL="385762" lvl="2" indent="0">
                  <a:spcBef>
                    <a:spcPts val="0"/>
                  </a:spcBef>
                  <a:spcAft>
                    <a:spcPts val="600"/>
                  </a:spcAft>
                  <a:buNone/>
                </a:pPr>
                <a14:m>
                  <m:oMath xmlns:m="http://schemas.openxmlformats.org/officeDocument/2006/math">
                    <m:sSub>
                      <m:sSubPr>
                        <m:ctrlPr>
                          <a:rPr lang="en-US" sz="2100" i="1" kern="1200" smtClean="0">
                            <a:solidFill>
                              <a:srgbClr val="000000"/>
                            </a:solidFill>
                            <a:effectLst/>
                            <a:latin typeface="Cambria Math" panose="02040503050406030204" pitchFamily="18" charset="0"/>
                            <a:ea typeface="Times New Roman" panose="02020603050405020304" pitchFamily="18" charset="0"/>
                          </a:rPr>
                        </m:ctrlPr>
                      </m:sSubPr>
                      <m:e>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850</m:t>
                        </m:r>
                      </m:sub>
                    </m:sSub>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100" i="1" kern="1200">
                            <a:solidFill>
                              <a:srgbClr val="000000"/>
                            </a:solidFill>
                            <a:effectLst/>
                            <a:latin typeface="Cambria Math" panose="02040503050406030204" pitchFamily="18" charset="0"/>
                            <a:ea typeface="Times New Roman" panose="02020603050405020304" pitchFamily="18" charset="0"/>
                          </a:rPr>
                        </m:ctrlPr>
                      </m:sSubSupPr>
                      <m:e>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𝑚𝑖𝑛</m:t>
                        </m:r>
                      </m:sup>
                    </m:sSubSup>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100" i="1" kern="1200">
                            <a:solidFill>
                              <a:srgbClr val="000000"/>
                            </a:solidFill>
                            <a:effectLst/>
                            <a:latin typeface="Cambria Math" panose="02040503050406030204" pitchFamily="18" charset="0"/>
                            <a:ea typeface="Times New Roman" panose="02020603050405020304" pitchFamily="18" charset="0"/>
                          </a:rPr>
                        </m:ctrlPr>
                      </m:sSubSupPr>
                      <m:e>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up>
                        <m:sSub>
                          <m:sSubPr>
                            <m:ctrlPr>
                              <a:rPr lang="en-US" sz="2100" i="1" kern="1200">
                                <a:solidFill>
                                  <a:srgbClr val="000000"/>
                                </a:solidFill>
                                <a:effectLst/>
                                <a:latin typeface="Cambria Math" panose="02040503050406030204" pitchFamily="18" charset="0"/>
                                <a:ea typeface="Times New Roman" panose="02020603050405020304" pitchFamily="18" charset="0"/>
                              </a:rPr>
                            </m:ctrlPr>
                          </m:sSubPr>
                          <m:e>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sup>
                    </m:sSubSup>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100" i="1" kern="1200">
                            <a:solidFill>
                              <a:srgbClr val="000000"/>
                            </a:solidFill>
                            <a:effectLst/>
                            <a:latin typeface="Cambria Math" panose="02040503050406030204" pitchFamily="18" charset="0"/>
                            <a:ea typeface="Times New Roman" panose="02020603050405020304" pitchFamily="18" charset="0"/>
                          </a:rPr>
                        </m:ctrlPr>
                      </m:sSubSupPr>
                      <m:e>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×50+</m:t>
                    </m:r>
                    <m:sSubSup>
                      <m:sSubSupPr>
                        <m:ctrlPr>
                          <a:rPr lang="en-US" sz="2100" i="1" kern="1200">
                            <a:solidFill>
                              <a:srgbClr val="000000"/>
                            </a:solidFill>
                            <a:effectLst/>
                            <a:latin typeface="Cambria Math" panose="02040503050406030204" pitchFamily="18" charset="0"/>
                            <a:ea typeface="Times New Roman" panose="02020603050405020304" pitchFamily="18" charset="0"/>
                          </a:rPr>
                        </m:ctrlPr>
                      </m:sSubSupPr>
                      <m:e>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up>
                        <m:sSub>
                          <m:sSubPr>
                            <m:ctrlPr>
                              <a:rPr lang="en-US" sz="2100" i="1" kern="1200">
                                <a:solidFill>
                                  <a:srgbClr val="000000"/>
                                </a:solidFill>
                                <a:effectLst/>
                                <a:latin typeface="Cambria Math" panose="02040503050406030204" pitchFamily="18" charset="0"/>
                                <a:ea typeface="Times New Roman" panose="02020603050405020304" pitchFamily="18" charset="0"/>
                              </a:rPr>
                            </m:ctrlPr>
                          </m:sSubPr>
                          <m:e>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sup>
                    </m:sSubSup>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1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40,160 $/h</a:t>
                </a:r>
                <a:r>
                  <a:rPr lang="en-US" sz="2100" dirty="0">
                    <a:effectLst/>
                  </a:rPr>
                  <a:t> </a:t>
                </a:r>
                <a:endParaRPr lang="en-US" sz="2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a:spcBef>
                    <a:spcPts val="0"/>
                  </a:spcBef>
                  <a:spcAft>
                    <a:spcPts val="600"/>
                  </a:spcAft>
                </a:pPr>
                <a:r>
                  <a:rPr lang="en-US" dirty="0">
                    <a:effectLst/>
                    <a:latin typeface="Calibri" panose="020F0502020204030204" pitchFamily="34" charset="0"/>
                    <a:ea typeface="Calibri" panose="020F0502020204030204" pitchFamily="34" charset="0"/>
                    <a:cs typeface="Times New Roman" panose="02020603050405020304" pitchFamily="18" charset="0"/>
                  </a:rPr>
                  <a:t>ED for an 1150 MW load:</a:t>
                </a:r>
              </a:p>
              <a:p>
                <a:pPr marL="385762" lvl="2" indent="0">
                  <a:spcBef>
                    <a:spcPts val="0"/>
                  </a:spcBef>
                  <a:spcAft>
                    <a:spcPts val="600"/>
                  </a:spcAft>
                  <a:buNone/>
                </a:pPr>
                <a14:m>
                  <m:oMath xmlns:m="http://schemas.openxmlformats.org/officeDocument/2006/math">
                    <m:sSub>
                      <m:sSubPr>
                        <m:ctrlPr>
                          <a:rPr lang="en-US" sz="21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1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300.00 MW; </a:t>
                </a:r>
                <a14:m>
                  <m:oMath xmlns:m="http://schemas.openxmlformats.org/officeDocument/2006/math">
                    <m:sSub>
                      <m:sSubPr>
                        <m:ctrlP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1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450.00 MW; </a:t>
                </a:r>
                <a14:m>
                  <m:oMath xmlns:m="http://schemas.openxmlformats.org/officeDocument/2006/math">
                    <m:sSub>
                      <m:sSubPr>
                        <m:ctrlP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1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400.00 MW</a:t>
                </a:r>
                <a:endParaRPr lang="en-US" sz="2100" dirty="0">
                  <a:effectLst/>
                  <a:latin typeface="Calibri" panose="020F0502020204030204" pitchFamily="34" charset="0"/>
                  <a:ea typeface="Calibri" panose="020F0502020204030204" pitchFamily="34" charset="0"/>
                  <a:cs typeface="Times New Roman" panose="02020603050405020304" pitchFamily="18" charset="0"/>
                </a:endParaRPr>
              </a:p>
              <a:p>
                <a:pPr marL="385762" lvl="2" indent="0">
                  <a:spcBef>
                    <a:spcPts val="0"/>
                  </a:spcBef>
                  <a:spcAft>
                    <a:spcPts val="600"/>
                  </a:spcAft>
                  <a:buNone/>
                </a:pPr>
                <a14:m>
                  <m:oMath xmlns:m="http://schemas.openxmlformats.org/officeDocument/2006/math">
                    <m:sSub>
                      <m:sSubPr>
                        <m:ctrlPr>
                          <a:rPr lang="en-US" sz="21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1150</m:t>
                        </m:r>
                      </m:sub>
                    </m:sSub>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up>
                        <m:sSub>
                          <m:sSubPr>
                            <m:ctrlP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sup>
                    </m:sSubSup>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𝑚𝑎𝑥</m:t>
                        </m:r>
                      </m:sup>
                    </m:sSubSup>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up>
                        <m:sSub>
                          <m:sSubPr>
                            <m:ctrlP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sup>
                    </m:sSubSup>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sz="21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×100=</m:t>
                    </m:r>
                  </m:oMath>
                </a14:m>
                <a:r>
                  <a:rPr lang="en-US" sz="21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57,190 $/h</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14:m>
                  <m:oMath xmlns:m="http://schemas.openxmlformats.org/officeDocument/2006/math">
                    <m:sSub>
                      <m:sSubPr>
                        <m:ctrlP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850</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1150</m:t>
                        </m:r>
                      </m:sub>
                    </m:sSub>
                    <m:r>
                      <a:rPr lang="en-US"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=$97,350&lt;</m:t>
                    </m:r>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800</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1200</m:t>
                        </m:r>
                      </m:sub>
                    </m:sSub>
                    <m: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=$98,230</m:t>
                    </m:r>
                  </m:oMath>
                </a14:m>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Content Placeholder 3">
                <a:extLst>
                  <a:ext uri="{FF2B5EF4-FFF2-40B4-BE49-F238E27FC236}">
                    <a16:creationId xmlns:a16="http://schemas.microsoft.com/office/drawing/2014/main" id="{8F074D34-69B9-4B2B-229B-CAC92F5C8020}"/>
                  </a:ext>
                </a:extLst>
              </p:cNvPr>
              <p:cNvSpPr>
                <a:spLocks noGrp="1" noRot="1" noChangeAspect="1" noMove="1" noResize="1" noEditPoints="1" noAdjustHandles="1" noChangeArrowheads="1" noChangeShapeType="1" noTextEdit="1"/>
              </p:cNvSpPr>
              <p:nvPr>
                <p:ph sz="quarter" idx="12"/>
              </p:nvPr>
            </p:nvSpPr>
            <p:spPr>
              <a:blipFill>
                <a:blip r:embed="rId2"/>
                <a:stretch>
                  <a:fillRect l="-829" t="-1072"/>
                </a:stretch>
              </a:blipFill>
            </p:spPr>
            <p:txBody>
              <a:bodyPr/>
              <a:lstStyle/>
              <a:p>
                <a:r>
                  <a:rPr lang="en-US">
                    <a:noFill/>
                  </a:rPr>
                  <a:t> </a:t>
                </a:r>
              </a:p>
            </p:txBody>
          </p:sp>
        </mc:Fallback>
      </mc:AlternateContent>
    </p:spTree>
    <p:extLst>
      <p:ext uri="{BB962C8B-B14F-4D97-AF65-F5344CB8AC3E}">
        <p14:creationId xmlns:p14="http://schemas.microsoft.com/office/powerpoint/2010/main" val="10745620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E958F0-9419-6EC7-A242-18659FC5D078}"/>
              </a:ext>
            </a:extLst>
          </p:cNvPr>
          <p:cNvSpPr>
            <a:spLocks noGrp="1"/>
          </p:cNvSpPr>
          <p:nvPr>
            <p:ph type="body" sz="quarter" idx="10"/>
          </p:nvPr>
        </p:nvSpPr>
        <p:spPr/>
        <p:txBody>
          <a:bodyPr/>
          <a:lstStyle/>
          <a:p>
            <a:r>
              <a:rPr lang="en-US" dirty="0"/>
              <a:t>Example 6.10: Storage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F074D34-69B9-4B2B-229B-CAC92F5C8020}"/>
                  </a:ext>
                </a:extLst>
              </p:cNvPr>
              <p:cNvSpPr>
                <a:spLocks noGrp="1"/>
              </p:cNvSpPr>
              <p:nvPr>
                <p:ph sz="quarter" idx="12"/>
              </p:nvPr>
            </p:nvSpPr>
            <p:spPr/>
            <p:txBody>
              <a:bodyPr/>
              <a:lstStyle/>
              <a:p>
                <a:r>
                  <a:rPr lang="en-US" dirty="0"/>
                  <a:t>What is the effect of storing 50 MWh during the low load period and releasing this energy during the high load period </a:t>
                </a:r>
              </a:p>
              <a:p>
                <a:r>
                  <a:rPr lang="en-US" dirty="0"/>
                  <a:t>Use the units of Example 6.8 and assume a storage roundtrip efficiency of 80% </a:t>
                </a:r>
              </a:p>
              <a:p>
                <a:pPr marL="0" marR="0">
                  <a:spcBef>
                    <a:spcPts val="0"/>
                  </a:spcBef>
                  <a:spcAft>
                    <a:spcPts val="600"/>
                  </a:spcAft>
                </a:pPr>
                <a:r>
                  <a:rPr lang="en-US" dirty="0">
                    <a:effectLst/>
                    <a:latin typeface="Calibri" panose="020F0502020204030204" pitchFamily="34" charset="0"/>
                    <a:ea typeface="Calibri" panose="020F0502020204030204" pitchFamily="34" charset="0"/>
                    <a:cs typeface="Times New Roman" panose="02020603050405020304" pitchFamily="18" charset="0"/>
                  </a:rPr>
                  <a:t>Net load during the low load period: 800 + 50 = 850 MW</a:t>
                </a:r>
              </a:p>
              <a:p>
                <a:pPr marL="0">
                  <a:spcBef>
                    <a:spcPts val="0"/>
                  </a:spcBef>
                  <a:spcAft>
                    <a:spcPts val="600"/>
                  </a:spcAft>
                </a:pPr>
                <a:r>
                  <a:rPr lang="en-US" dirty="0">
                    <a:latin typeface="Calibri" panose="020F0502020204030204" pitchFamily="34" charset="0"/>
                    <a:ea typeface="Calibri" panose="020F0502020204030204" pitchFamily="34" charset="0"/>
                    <a:cs typeface="Times New Roman" panose="02020603050405020304" pitchFamily="18" charset="0"/>
                  </a:rPr>
                  <a:t>From Example 6.9: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850</m:t>
                        </m:r>
                      </m:sub>
                    </m:sSub>
                    <m:r>
                      <a:rPr lang="en-US" i="1">
                        <a:latin typeface="Cambria Math" panose="02040503050406030204" pitchFamily="18" charset="0"/>
                      </a:rPr>
                      <m:t>=</m:t>
                    </m:r>
                  </m:oMath>
                </a14:m>
                <a:r>
                  <a:rPr lang="en-US" dirty="0"/>
                  <a:t> 40,160 $/h</a:t>
                </a:r>
                <a:r>
                  <a:rPr lang="en-US" dirty="0">
                    <a:effectLst/>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a:spcBef>
                    <a:spcPts val="0"/>
                  </a:spcBef>
                  <a:spcAft>
                    <a:spcPts val="600"/>
                  </a:spcAft>
                </a:pPr>
                <a:r>
                  <a:rPr lang="en-US" dirty="0">
                    <a:latin typeface="Calibri" panose="020F0502020204030204" pitchFamily="34" charset="0"/>
                    <a:ea typeface="Calibri" panose="020F0502020204030204" pitchFamily="34" charset="0"/>
                    <a:cs typeface="Times New Roman" panose="02020603050405020304" pitchFamily="18" charset="0"/>
                  </a:rPr>
                  <a:t>Available energy from the battery: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𝑏𝑎𝑡𝑡𝑒𝑟𝑦</m:t>
                        </m:r>
                      </m:sub>
                    </m:sSub>
                    <m:r>
                      <a:rPr lang="en-US" i="1">
                        <a:latin typeface="Cambria Math" panose="02040503050406030204" pitchFamily="18" charset="0"/>
                      </a:rPr>
                      <m:t>=0.8×50=</m:t>
                    </m:r>
                  </m:oMath>
                </a14:m>
                <a:r>
                  <a:rPr lang="en-US" dirty="0"/>
                  <a:t> 40 MWh</a:t>
                </a:r>
              </a:p>
              <a:p>
                <a:pPr marL="0">
                  <a:spcBef>
                    <a:spcPts val="0"/>
                  </a:spcBef>
                  <a:spcAft>
                    <a:spcPts val="600"/>
                  </a:spcAft>
                </a:pPr>
                <a:r>
                  <a:rPr lang="en-US" dirty="0">
                    <a:latin typeface="Calibri" panose="020F0502020204030204" pitchFamily="34" charset="0"/>
                    <a:ea typeface="Calibri" panose="020F0502020204030204" pitchFamily="34" charset="0"/>
                    <a:cs typeface="Times New Roman" panose="02020603050405020304" pitchFamily="18" charset="0"/>
                  </a:rPr>
                  <a:t>Net load during the high load period: 1200 - 40 = 1160 MW</a:t>
                </a:r>
              </a:p>
              <a:p>
                <a:pPr marL="0">
                  <a:spcBef>
                    <a:spcPts val="0"/>
                  </a:spcBef>
                  <a:spcAft>
                    <a:spcPts val="600"/>
                  </a:spcAft>
                </a:pPr>
                <a:r>
                  <a:rPr lang="en-US" dirty="0"/>
                  <a:t>ED for 1160MW: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r>
                      <a:rPr lang="en-US" i="1">
                        <a:latin typeface="Cambria Math" panose="02040503050406030204" pitchFamily="18" charset="0"/>
                      </a:rPr>
                      <m:t>= </m:t>
                    </m:r>
                  </m:oMath>
                </a14:m>
                <a:r>
                  <a:rPr lang="en-US" dirty="0"/>
                  <a:t>300.00 MW;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450.00 MW;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3</m:t>
                        </m:r>
                      </m:sub>
                    </m:sSub>
                    <m:r>
                      <a:rPr lang="en-US" i="1">
                        <a:latin typeface="Cambria Math" panose="02040503050406030204" pitchFamily="18" charset="0"/>
                      </a:rPr>
                      <m:t>=</m:t>
                    </m:r>
                  </m:oMath>
                </a14:m>
                <a:r>
                  <a:rPr lang="en-US" dirty="0"/>
                  <a:t> 410 MW</a:t>
                </a:r>
              </a:p>
              <a:p>
                <a:pPr marL="0">
                  <a:spcBef>
                    <a:spcPts val="0"/>
                  </a:spcBef>
                  <a:spcAft>
                    <a:spcPts val="600"/>
                  </a:spcAft>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1160</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1</m:t>
                            </m:r>
                          </m:sub>
                        </m:sSub>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2</m:t>
                        </m:r>
                      </m:sub>
                      <m:sup>
                        <m:r>
                          <a:rPr lang="en-US" i="1">
                            <a:latin typeface="Cambria Math" panose="02040503050406030204" pitchFamily="18" charset="0"/>
                          </a:rPr>
                          <m:t>𝑚𝑎𝑥</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3</m:t>
                        </m:r>
                      </m:sub>
                      <m:sup>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1</m:t>
                            </m:r>
                          </m:sub>
                        </m:sSub>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𝑐</m:t>
                        </m:r>
                      </m:e>
                      <m:sub>
                        <m:r>
                          <a:rPr lang="en-US" i="1">
                            <a:latin typeface="Cambria Math" panose="02040503050406030204" pitchFamily="18" charset="0"/>
                          </a:rPr>
                          <m:t>3</m:t>
                        </m:r>
                      </m:sub>
                      <m:sup>
                        <m:r>
                          <a:rPr lang="en-US" i="1">
                            <a:latin typeface="Cambria Math" panose="02040503050406030204" pitchFamily="18" charset="0"/>
                          </a:rPr>
                          <m:t>2</m:t>
                        </m:r>
                      </m:sup>
                    </m:sSubSup>
                    <m:r>
                      <a:rPr lang="en-US" i="1">
                        <a:latin typeface="Cambria Math" panose="02040503050406030204" pitchFamily="18" charset="0"/>
                      </a:rPr>
                      <m:t>×110=</m:t>
                    </m:r>
                    <m:r>
                      <a:rPr lang="en-US">
                        <a:latin typeface="Cambria Math" panose="02040503050406030204" pitchFamily="18" charset="0"/>
                      </a:rPr>
                      <m:t>57,784$/</m:t>
                    </m:r>
                    <m:r>
                      <m:rPr>
                        <m:sty m:val="p"/>
                      </m:rPr>
                      <a:rPr lang="en-US">
                        <a:latin typeface="Cambria Math" panose="02040503050406030204" pitchFamily="18" charset="0"/>
                      </a:rPr>
                      <m:t>h</m:t>
                    </m:r>
                  </m:oMath>
                </a14:m>
                <a:r>
                  <a:rPr lang="en-US" dirty="0">
                    <a:effectLst/>
                  </a:rPr>
                  <a:t> </a:t>
                </a:r>
              </a:p>
              <a:p>
                <a:pPr marL="0">
                  <a:spcBef>
                    <a:spcPts val="0"/>
                  </a:spcBef>
                  <a:spcAft>
                    <a:spcPts val="600"/>
                  </a:spcAft>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850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1160</m:t>
                        </m:r>
                      </m:sub>
                    </m:sSub>
                    <m:r>
                      <a:rPr lang="en-US" i="1">
                        <a:latin typeface="Cambria Math" panose="02040503050406030204" pitchFamily="18" charset="0"/>
                      </a:rPr>
                      <m:t>=$97,944&lt;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800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1200</m:t>
                        </m:r>
                      </m:sub>
                    </m:sSub>
                    <m:r>
                      <a:rPr lang="en-US" i="1">
                        <a:latin typeface="Cambria Math" panose="02040503050406030204" pitchFamily="18" charset="0"/>
                      </a:rPr>
                      <m:t>=$98,230</m:t>
                    </m:r>
                  </m:oMath>
                </a14:m>
                <a:endParaRPr lang="en-US" dirty="0"/>
              </a:p>
              <a:p>
                <a:pPr marL="0">
                  <a:spcBef>
                    <a:spcPts val="0"/>
                  </a:spcBef>
                  <a:spcAft>
                    <a:spcPts val="600"/>
                  </a:spcAft>
                </a:pPr>
                <a:r>
                  <a:rPr lang="en-US" dirty="0"/>
                  <a:t>Due to the efficiency of the storage, this is marginally profitable</a:t>
                </a:r>
              </a:p>
            </p:txBody>
          </p:sp>
        </mc:Choice>
        <mc:Fallback xmlns="">
          <p:sp>
            <p:nvSpPr>
              <p:cNvPr id="4" name="Content Placeholder 3">
                <a:extLst>
                  <a:ext uri="{FF2B5EF4-FFF2-40B4-BE49-F238E27FC236}">
                    <a16:creationId xmlns:a16="http://schemas.microsoft.com/office/drawing/2014/main" id="{8F074D34-69B9-4B2B-229B-CAC92F5C8020}"/>
                  </a:ext>
                </a:extLst>
              </p:cNvPr>
              <p:cNvSpPr>
                <a:spLocks noGrp="1" noRot="1" noChangeAspect="1" noMove="1" noResize="1" noEditPoints="1" noAdjustHandles="1" noChangeArrowheads="1" noChangeShapeType="1" noTextEdit="1"/>
              </p:cNvSpPr>
              <p:nvPr>
                <p:ph sz="quarter" idx="12"/>
              </p:nvPr>
            </p:nvSpPr>
            <p:spPr>
              <a:blipFill>
                <a:blip r:embed="rId2"/>
                <a:stretch>
                  <a:fillRect l="-829" t="-1072" r="-592" b="-4558"/>
                </a:stretch>
              </a:blipFill>
            </p:spPr>
            <p:txBody>
              <a:bodyPr/>
              <a:lstStyle/>
              <a:p>
                <a:r>
                  <a:rPr lang="en-US">
                    <a:noFill/>
                  </a:rPr>
                  <a:t> </a:t>
                </a:r>
              </a:p>
            </p:txBody>
          </p:sp>
        </mc:Fallback>
      </mc:AlternateContent>
    </p:spTree>
    <p:extLst>
      <p:ext uri="{BB962C8B-B14F-4D97-AF65-F5344CB8AC3E}">
        <p14:creationId xmlns:p14="http://schemas.microsoft.com/office/powerpoint/2010/main" val="8001677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DA80E5-C495-C8EC-45FF-D02420DA6EFF}"/>
              </a:ext>
            </a:extLst>
          </p:cNvPr>
          <p:cNvSpPr>
            <a:spLocks noGrp="1"/>
          </p:cNvSpPr>
          <p:nvPr>
            <p:ph type="body" sz="quarter" idx="10"/>
          </p:nvPr>
        </p:nvSpPr>
        <p:spPr>
          <a:xfrm>
            <a:off x="952826" y="2289487"/>
            <a:ext cx="9296400" cy="1526386"/>
          </a:xfrm>
        </p:spPr>
        <p:txBody>
          <a:bodyPr/>
          <a:lstStyle/>
          <a:p>
            <a:r>
              <a:rPr lang="en-US" dirty="0"/>
              <a:t>Unit Commitment (UC)</a:t>
            </a:r>
          </a:p>
        </p:txBody>
      </p:sp>
    </p:spTree>
    <p:extLst>
      <p:ext uri="{BB962C8B-B14F-4D97-AF65-F5344CB8AC3E}">
        <p14:creationId xmlns:p14="http://schemas.microsoft.com/office/powerpoint/2010/main" val="7388236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0856F75-CB21-D8E0-58C7-AF8C0B5223CF}"/>
              </a:ext>
            </a:extLst>
          </p:cNvPr>
          <p:cNvSpPr>
            <a:spLocks noGrp="1"/>
          </p:cNvSpPr>
          <p:nvPr>
            <p:ph type="body" sz="quarter" idx="10"/>
          </p:nvPr>
        </p:nvSpPr>
        <p:spPr/>
        <p:txBody>
          <a:bodyPr/>
          <a:lstStyle/>
          <a:p>
            <a:r>
              <a:rPr lang="en-US" dirty="0"/>
              <a:t>Unit commitment</a:t>
            </a:r>
          </a:p>
        </p:txBody>
      </p:sp>
      <p:sp>
        <p:nvSpPr>
          <p:cNvPr id="5" name="Content Placeholder 4">
            <a:extLst>
              <a:ext uri="{FF2B5EF4-FFF2-40B4-BE49-F238E27FC236}">
                <a16:creationId xmlns:a16="http://schemas.microsoft.com/office/drawing/2014/main" id="{DEC96BAD-F9BF-25E5-AE92-A067BD3DC2E5}"/>
              </a:ext>
            </a:extLst>
          </p:cNvPr>
          <p:cNvSpPr>
            <a:spLocks noGrp="1"/>
          </p:cNvSpPr>
          <p:nvPr>
            <p:ph sz="quarter" idx="12"/>
          </p:nvPr>
        </p:nvSpPr>
        <p:spPr/>
        <p:txBody>
          <a:bodyPr/>
          <a:lstStyle/>
          <a:p>
            <a:r>
              <a:rPr lang="en-US" dirty="0"/>
              <a:t>Periods of high load </a:t>
            </a:r>
          </a:p>
          <a:p>
            <a:pPr marL="342900" lvl="1" indent="0">
              <a:buNone/>
            </a:pPr>
            <a:r>
              <a:rPr lang="en-US" dirty="0">
                <a:sym typeface="Wingdings" pitchFamily="2" charset="2"/>
              </a:rPr>
              <a:t> need more generating units</a:t>
            </a:r>
          </a:p>
          <a:p>
            <a:r>
              <a:rPr lang="en-US" dirty="0"/>
              <a:t>Periods of light load </a:t>
            </a:r>
          </a:p>
          <a:p>
            <a:pPr marL="342900" lvl="1" indent="0">
              <a:buNone/>
            </a:pPr>
            <a:r>
              <a:rPr lang="en-US" dirty="0">
                <a:sym typeface="Wingdings" pitchFamily="2" charset="2"/>
              </a:rPr>
              <a:t> need fewer generating units</a:t>
            </a:r>
            <a:endParaRPr lang="en-US" dirty="0"/>
          </a:p>
        </p:txBody>
      </p:sp>
      <p:graphicFrame>
        <p:nvGraphicFramePr>
          <p:cNvPr id="7" name="Object 2">
            <a:hlinkClick r:id="" action="ppaction://ole?verb=0"/>
            <a:extLst>
              <a:ext uri="{FF2B5EF4-FFF2-40B4-BE49-F238E27FC236}">
                <a16:creationId xmlns:a16="http://schemas.microsoft.com/office/drawing/2014/main" id="{0C0B324D-6C3B-D49E-0AFB-D5446167A29E}"/>
              </a:ext>
            </a:extLst>
          </p:cNvPr>
          <p:cNvGraphicFramePr>
            <a:graphicFrameLocks/>
          </p:cNvGraphicFramePr>
          <p:nvPr/>
        </p:nvGraphicFramePr>
        <p:xfrm>
          <a:off x="6096000" y="1642734"/>
          <a:ext cx="5858717" cy="4130751"/>
        </p:xfrm>
        <a:graphic>
          <a:graphicData uri="http://schemas.openxmlformats.org/presentationml/2006/ole">
            <mc:AlternateContent xmlns:mc="http://schemas.openxmlformats.org/markup-compatibility/2006">
              <mc:Choice xmlns:v="urn:schemas-microsoft-com:vml" Requires="v">
                <p:oleObj name="CorelDRAW!" r:id="rId2" imgW="1081362" imgH="1148218" progId="CDraw5">
                  <p:embed/>
                </p:oleObj>
              </mc:Choice>
              <mc:Fallback>
                <p:oleObj name="CorelDRAW!" r:id="rId2" imgW="1081362" imgH="1148218" progId="CDraw5">
                  <p:embed/>
                  <p:pic>
                    <p:nvPicPr>
                      <p:cNvPr id="7" name="Object 2">
                        <a:hlinkClick r:id="" action="ppaction://ole?verb=0"/>
                        <a:extLst>
                          <a:ext uri="{FF2B5EF4-FFF2-40B4-BE49-F238E27FC236}">
                            <a16:creationId xmlns:a16="http://schemas.microsoft.com/office/drawing/2014/main" id="{0C0B324D-6C3B-D49E-0AFB-D5446167A29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42734"/>
                        <a:ext cx="5858717" cy="41307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8440395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C289ACA-761D-A3EA-09F3-79ABE8CB04F1}"/>
              </a:ext>
            </a:extLst>
          </p:cNvPr>
          <p:cNvSpPr>
            <a:spLocks noGrp="1"/>
          </p:cNvSpPr>
          <p:nvPr>
            <p:ph type="body" sz="quarter" idx="10"/>
          </p:nvPr>
        </p:nvSpPr>
        <p:spPr/>
        <p:txBody>
          <a:bodyPr/>
          <a:lstStyle/>
          <a:p>
            <a:r>
              <a:rPr lang="en-US" dirty="0"/>
              <a:t>Why unit commitment?</a:t>
            </a:r>
          </a:p>
        </p:txBody>
      </p:sp>
      <p:sp>
        <p:nvSpPr>
          <p:cNvPr id="4" name="Content Placeholder 3">
            <a:extLst>
              <a:ext uri="{FF2B5EF4-FFF2-40B4-BE49-F238E27FC236}">
                <a16:creationId xmlns:a16="http://schemas.microsoft.com/office/drawing/2014/main" id="{8FAF66D8-00AC-73CF-54E0-604550D75F43}"/>
              </a:ext>
            </a:extLst>
          </p:cNvPr>
          <p:cNvSpPr>
            <a:spLocks noGrp="1"/>
          </p:cNvSpPr>
          <p:nvPr>
            <p:ph sz="quarter" idx="12"/>
          </p:nvPr>
        </p:nvSpPr>
        <p:spPr/>
        <p:txBody>
          <a:bodyPr/>
          <a:lstStyle/>
          <a:p>
            <a:r>
              <a:rPr lang="en-US" sz="2300" dirty="0"/>
              <a:t>Questions:</a:t>
            </a:r>
          </a:p>
          <a:p>
            <a:pPr lvl="1"/>
            <a:r>
              <a:rPr lang="en-US" sz="2000" dirty="0"/>
              <a:t>How many generating units do we need at any given time?</a:t>
            </a:r>
          </a:p>
          <a:p>
            <a:pPr lvl="1"/>
            <a:r>
              <a:rPr lang="en-US" sz="2000" dirty="0"/>
              <a:t>Which set of units would be optimal?</a:t>
            </a:r>
          </a:p>
          <a:p>
            <a:pPr lvl="1"/>
            <a:r>
              <a:rPr lang="en-US" sz="2000" dirty="0"/>
              <a:t>When should each unit be synchronized to the grid?</a:t>
            </a:r>
          </a:p>
          <a:p>
            <a:pPr lvl="1"/>
            <a:r>
              <a:rPr lang="en-US" sz="2000" dirty="0"/>
              <a:t>When should each unit be de-synchronized from the grid?</a:t>
            </a:r>
          </a:p>
          <a:p>
            <a:r>
              <a:rPr lang="en-US" dirty="0"/>
              <a:t>Approach:</a:t>
            </a:r>
          </a:p>
          <a:p>
            <a:pPr lvl="1"/>
            <a:r>
              <a:rPr lang="en-US" sz="2400" dirty="0"/>
              <a:t>Develop an intuitive understanding of the problem</a:t>
            </a:r>
          </a:p>
          <a:p>
            <a:pPr lvl="1"/>
            <a:r>
              <a:rPr lang="en-US" sz="2400" dirty="0"/>
              <a:t>Formulate the unit commitment problem as a mathematical optimization problem</a:t>
            </a:r>
          </a:p>
          <a:p>
            <a:pPr lvl="1"/>
            <a:endParaRPr lang="en-US" sz="2400" dirty="0"/>
          </a:p>
          <a:p>
            <a:pPr lvl="1"/>
            <a:endParaRPr lang="en-US" sz="2400" dirty="0"/>
          </a:p>
        </p:txBody>
      </p:sp>
    </p:spTree>
    <p:extLst>
      <p:ext uri="{BB962C8B-B14F-4D97-AF65-F5344CB8AC3E}">
        <p14:creationId xmlns:p14="http://schemas.microsoft.com/office/powerpoint/2010/main" val="38989310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C31F9E-205B-685B-1544-31F49362D0B3}"/>
              </a:ext>
            </a:extLst>
          </p:cNvPr>
          <p:cNvSpPr>
            <a:spLocks noGrp="1"/>
          </p:cNvSpPr>
          <p:nvPr>
            <p:ph type="body" sz="quarter" idx="10"/>
          </p:nvPr>
        </p:nvSpPr>
        <p:spPr/>
        <p:txBody>
          <a:bodyPr/>
          <a:lstStyle/>
          <a:p>
            <a:r>
              <a:rPr lang="en-US" dirty="0"/>
              <a:t>Example 6.11: How many units?</a:t>
            </a:r>
          </a:p>
        </p:txBody>
      </p:sp>
      <p:sp>
        <p:nvSpPr>
          <p:cNvPr id="3" name="Content Placeholder 2">
            <a:extLst>
              <a:ext uri="{FF2B5EF4-FFF2-40B4-BE49-F238E27FC236}">
                <a16:creationId xmlns:a16="http://schemas.microsoft.com/office/drawing/2014/main" id="{54747C34-6BF7-1AE5-188A-CA6AAB8C25CE}"/>
              </a:ext>
            </a:extLst>
          </p:cNvPr>
          <p:cNvSpPr>
            <a:spLocks noGrp="1"/>
          </p:cNvSpPr>
          <p:nvPr>
            <p:ph sz="quarter" idx="12"/>
          </p:nvPr>
        </p:nvSpPr>
        <p:spPr>
          <a:xfrm>
            <a:off x="895678" y="1642118"/>
            <a:ext cx="10707438" cy="996579"/>
          </a:xfrm>
        </p:spPr>
        <p:txBody>
          <a:bodyPr/>
          <a:lstStyle/>
          <a:p>
            <a:r>
              <a:rPr lang="en-US" dirty="0"/>
              <a:t>Consider the generating units of Example 6.7 </a:t>
            </a:r>
          </a:p>
          <a:p>
            <a:r>
              <a:rPr lang="en-US" dirty="0"/>
              <a:t>Perform an ED for each of the combinations of these units and a load of 475MW</a:t>
            </a:r>
          </a:p>
          <a:p>
            <a:endParaRPr lang="en-US" dirty="0"/>
          </a:p>
          <a:p>
            <a:endParaRPr lang="en-US" dirty="0"/>
          </a:p>
        </p:txBody>
      </p:sp>
      <p:graphicFrame>
        <p:nvGraphicFramePr>
          <p:cNvPr id="4" name="Table 3">
            <a:extLst>
              <a:ext uri="{FF2B5EF4-FFF2-40B4-BE49-F238E27FC236}">
                <a16:creationId xmlns:a16="http://schemas.microsoft.com/office/drawing/2014/main" id="{117961D2-CB34-5AD5-2DC5-14B6CED2E9F1}"/>
              </a:ext>
            </a:extLst>
          </p:cNvPr>
          <p:cNvGraphicFramePr>
            <a:graphicFrameLocks noGrp="1"/>
          </p:cNvGraphicFramePr>
          <p:nvPr>
            <p:extLst>
              <p:ext uri="{D42A27DB-BD31-4B8C-83A1-F6EECF244321}">
                <p14:modId xmlns:p14="http://schemas.microsoft.com/office/powerpoint/2010/main" val="3729354701"/>
              </p:ext>
            </p:extLst>
          </p:nvPr>
        </p:nvGraphicFramePr>
        <p:xfrm>
          <a:off x="263382" y="2656114"/>
          <a:ext cx="6244682" cy="3717500"/>
        </p:xfrm>
        <a:graphic>
          <a:graphicData uri="http://schemas.openxmlformats.org/drawingml/2006/table">
            <a:tbl>
              <a:tblPr firstRow="1" bandRow="1">
                <a:tableStyleId>{5C22544A-7EE6-4342-B048-85BDC9FD1C3A}</a:tableStyleId>
              </a:tblPr>
              <a:tblGrid>
                <a:gridCol w="1089141">
                  <a:extLst>
                    <a:ext uri="{9D8B030D-6E8A-4147-A177-3AD203B41FA5}">
                      <a16:colId xmlns:a16="http://schemas.microsoft.com/office/drawing/2014/main" val="4093970720"/>
                    </a:ext>
                  </a:extLst>
                </a:gridCol>
                <a:gridCol w="1089141">
                  <a:extLst>
                    <a:ext uri="{9D8B030D-6E8A-4147-A177-3AD203B41FA5}">
                      <a16:colId xmlns:a16="http://schemas.microsoft.com/office/drawing/2014/main" val="4209592327"/>
                    </a:ext>
                  </a:extLst>
                </a:gridCol>
                <a:gridCol w="1089141">
                  <a:extLst>
                    <a:ext uri="{9D8B030D-6E8A-4147-A177-3AD203B41FA5}">
                      <a16:colId xmlns:a16="http://schemas.microsoft.com/office/drawing/2014/main" val="2240962254"/>
                    </a:ext>
                  </a:extLst>
                </a:gridCol>
                <a:gridCol w="1485192">
                  <a:extLst>
                    <a:ext uri="{9D8B030D-6E8A-4147-A177-3AD203B41FA5}">
                      <a16:colId xmlns:a16="http://schemas.microsoft.com/office/drawing/2014/main" val="2769179546"/>
                    </a:ext>
                  </a:extLst>
                </a:gridCol>
                <a:gridCol w="1492067">
                  <a:extLst>
                    <a:ext uri="{9D8B030D-6E8A-4147-A177-3AD203B41FA5}">
                      <a16:colId xmlns:a16="http://schemas.microsoft.com/office/drawing/2014/main" val="1062001760"/>
                    </a:ext>
                  </a:extLst>
                </a:gridCol>
              </a:tblGrid>
              <a:tr h="808153">
                <a:tc>
                  <a:txBody>
                    <a:bodyPr/>
                    <a:lstStyle/>
                    <a:p>
                      <a:pPr marL="0" marR="0" algn="ctr">
                        <a:spcBef>
                          <a:spcPts val="0"/>
                        </a:spcBef>
                        <a:spcAft>
                          <a:spcPts val="0"/>
                        </a:spcAft>
                      </a:pPr>
                      <a:r>
                        <a:rPr lang="en-US" sz="1800" kern="1200">
                          <a:effectLst/>
                        </a:rPr>
                        <a:t>Unit 1 </a:t>
                      </a:r>
                      <a:endParaRPr lang="en-US" sz="1800">
                        <a:effectLst/>
                      </a:endParaRPr>
                    </a:p>
                    <a:p>
                      <a:pPr marL="0" marR="0" algn="ctr">
                        <a:spcBef>
                          <a:spcPts val="0"/>
                        </a:spcBef>
                        <a:spcAft>
                          <a:spcPts val="0"/>
                        </a:spcAft>
                      </a:pPr>
                      <a:r>
                        <a:rPr lang="en-US" sz="1800" kern="1200">
                          <a:effectLst/>
                        </a:rPr>
                        <a:t>(MW)</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anchor="ctr"/>
                </a:tc>
                <a:tc>
                  <a:txBody>
                    <a:bodyPr/>
                    <a:lstStyle/>
                    <a:p>
                      <a:pPr marL="0" marR="0" algn="ctr">
                        <a:spcBef>
                          <a:spcPts val="0"/>
                        </a:spcBef>
                        <a:spcAft>
                          <a:spcPts val="0"/>
                        </a:spcAft>
                      </a:pPr>
                      <a:r>
                        <a:rPr lang="en-US" sz="1800" kern="1200">
                          <a:effectLst/>
                        </a:rPr>
                        <a:t>Unit 2 </a:t>
                      </a:r>
                      <a:endParaRPr lang="en-US" sz="1800">
                        <a:effectLst/>
                      </a:endParaRPr>
                    </a:p>
                    <a:p>
                      <a:pPr marL="0" marR="0" algn="ctr">
                        <a:spcBef>
                          <a:spcPts val="0"/>
                        </a:spcBef>
                        <a:spcAft>
                          <a:spcPts val="0"/>
                        </a:spcAft>
                      </a:pPr>
                      <a:r>
                        <a:rPr lang="en-US" sz="1800" kern="1200">
                          <a:effectLst/>
                        </a:rPr>
                        <a:t>(MW)</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anchor="ctr"/>
                </a:tc>
                <a:tc>
                  <a:txBody>
                    <a:bodyPr/>
                    <a:lstStyle/>
                    <a:p>
                      <a:pPr marL="0" marR="0" algn="ctr">
                        <a:spcBef>
                          <a:spcPts val="0"/>
                        </a:spcBef>
                        <a:spcAft>
                          <a:spcPts val="0"/>
                        </a:spcAft>
                      </a:pPr>
                      <a:r>
                        <a:rPr lang="en-US" sz="1800" kern="1200">
                          <a:effectLst/>
                        </a:rPr>
                        <a:t>Unit 3</a:t>
                      </a:r>
                      <a:endParaRPr lang="en-US" sz="1800">
                        <a:effectLst/>
                      </a:endParaRPr>
                    </a:p>
                    <a:p>
                      <a:pPr marL="0" marR="0" algn="ctr">
                        <a:spcBef>
                          <a:spcPts val="0"/>
                        </a:spcBef>
                        <a:spcAft>
                          <a:spcPts val="0"/>
                        </a:spcAft>
                      </a:pPr>
                      <a:r>
                        <a:rPr lang="en-US" sz="1800" kern="1200">
                          <a:effectLst/>
                        </a:rPr>
                        <a:t>(MW)</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anchor="ctr"/>
                </a:tc>
                <a:tc>
                  <a:txBody>
                    <a:bodyPr/>
                    <a:lstStyle/>
                    <a:p>
                      <a:pPr marL="0" marR="0" algn="ctr">
                        <a:spcBef>
                          <a:spcPts val="0"/>
                        </a:spcBef>
                        <a:spcAft>
                          <a:spcPts val="0"/>
                        </a:spcAft>
                      </a:pPr>
                      <a:r>
                        <a:rPr lang="en-US" sz="1800" kern="1200">
                          <a:effectLst/>
                        </a:rPr>
                        <a:t>Total Cost </a:t>
                      </a:r>
                      <a:endParaRPr lang="en-US" sz="1800">
                        <a:effectLst/>
                      </a:endParaRPr>
                    </a:p>
                    <a:p>
                      <a:pPr marL="0" marR="0" algn="ctr">
                        <a:spcBef>
                          <a:spcPts val="0"/>
                        </a:spcBef>
                        <a:spcAft>
                          <a:spcPts val="0"/>
                        </a:spcAft>
                      </a:pPr>
                      <a:r>
                        <a:rPr lang="en-US" sz="1800" kern="1200">
                          <a:effectLst/>
                        </a:rPr>
                        <a:t>($)</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anchor="ctr"/>
                </a:tc>
                <a:tc>
                  <a:txBody>
                    <a:bodyPr/>
                    <a:lstStyle/>
                    <a:p>
                      <a:pPr marL="0" marR="0" algn="ctr">
                        <a:spcBef>
                          <a:spcPts val="0"/>
                        </a:spcBef>
                        <a:spcAft>
                          <a:spcPts val="0"/>
                        </a:spcAft>
                      </a:pPr>
                      <a:r>
                        <a:rPr lang="en-US" sz="1800" kern="1200">
                          <a:effectLst/>
                        </a:rPr>
                        <a:t>Marginal Cost</a:t>
                      </a:r>
                      <a:endParaRPr lang="en-US" sz="1800">
                        <a:effectLst/>
                      </a:endParaRPr>
                    </a:p>
                    <a:p>
                      <a:pPr marL="0" marR="0" algn="ctr">
                        <a:spcBef>
                          <a:spcPts val="0"/>
                        </a:spcBef>
                        <a:spcAft>
                          <a:spcPts val="0"/>
                        </a:spcAft>
                      </a:pPr>
                      <a:r>
                        <a:rPr lang="en-US" sz="1800" kern="1200">
                          <a:effectLst/>
                        </a:rPr>
                        <a:t> ($/MWh)</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428531887"/>
                  </a:ext>
                </a:extLst>
              </a:tr>
              <a:tr h="404076">
                <a:tc>
                  <a:txBody>
                    <a:bodyPr/>
                    <a:lstStyle/>
                    <a:p>
                      <a:pPr marL="0" marR="0" algn="ctr" fontAlgn="b">
                        <a:spcBef>
                          <a:spcPts val="0"/>
                        </a:spcBef>
                        <a:spcAft>
                          <a:spcPts val="0"/>
                        </a:spcAft>
                      </a:pPr>
                      <a:r>
                        <a:rPr lang="en-US" sz="1800" kern="1200">
                          <a:effectLst/>
                        </a:rPr>
                        <a:t>-</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0" anchor="ctr"/>
                </a:tc>
                <a:tc>
                  <a:txBody>
                    <a:bodyPr/>
                    <a:lstStyle/>
                    <a:p>
                      <a:pPr marL="0" marR="0" algn="ctr" fontAlgn="b">
                        <a:spcBef>
                          <a:spcPts val="0"/>
                        </a:spcBef>
                        <a:spcAft>
                          <a:spcPts val="0"/>
                        </a:spcAft>
                      </a:pPr>
                      <a:r>
                        <a:rPr lang="en-US" sz="1800" kern="1200">
                          <a:effectLst/>
                        </a:rPr>
                        <a:t>-</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0" anchor="ctr"/>
                </a:tc>
                <a:tc>
                  <a:txBody>
                    <a:bodyPr/>
                    <a:lstStyle/>
                    <a:p>
                      <a:pPr marL="0" marR="0" algn="ctr" fontAlgn="b">
                        <a:spcBef>
                          <a:spcPts val="0"/>
                        </a:spcBef>
                        <a:spcAft>
                          <a:spcPts val="0"/>
                        </a:spcAft>
                      </a:pPr>
                      <a:r>
                        <a:rPr lang="en-US" sz="1800" kern="1200">
                          <a:effectLst/>
                        </a:rPr>
                        <a:t>475</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0" anchor="ctr"/>
                </a:tc>
                <a:tc>
                  <a:txBody>
                    <a:bodyPr/>
                    <a:lstStyle/>
                    <a:p>
                      <a:pPr marL="0" marR="0" algn="ctr" fontAlgn="b">
                        <a:spcBef>
                          <a:spcPts val="0"/>
                        </a:spcBef>
                        <a:spcAft>
                          <a:spcPts val="0"/>
                        </a:spcAft>
                      </a:pPr>
                      <a:r>
                        <a:rPr lang="en-US" sz="1800" kern="1200">
                          <a:effectLst/>
                        </a:rPr>
                        <a:t> 26,415.00 </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0" anchor="ctr"/>
                </a:tc>
                <a:tc>
                  <a:txBody>
                    <a:bodyPr/>
                    <a:lstStyle/>
                    <a:p>
                      <a:pPr marL="0" marR="0" algn="ctr" fontAlgn="b">
                        <a:spcBef>
                          <a:spcPts val="0"/>
                        </a:spcBef>
                        <a:spcAft>
                          <a:spcPts val="0"/>
                        </a:spcAft>
                      </a:pPr>
                      <a:r>
                        <a:rPr lang="en-US" sz="1800" kern="1200">
                          <a:effectLst/>
                        </a:rPr>
                        <a:t>73.4</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975753342"/>
                  </a:ext>
                </a:extLst>
              </a:tr>
              <a:tr h="404076">
                <a:tc>
                  <a:txBody>
                    <a:bodyPr/>
                    <a:lstStyle/>
                    <a:p>
                      <a:pPr marL="0" marR="0" algn="ctr" fontAlgn="b">
                        <a:spcBef>
                          <a:spcPts val="0"/>
                        </a:spcBef>
                        <a:spcAft>
                          <a:spcPts val="0"/>
                        </a:spcAft>
                      </a:pPr>
                      <a:r>
                        <a:rPr lang="en-US" sz="1800" kern="1200">
                          <a:effectLst/>
                        </a:rPr>
                        <a:t>-</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0" anchor="ctr"/>
                </a:tc>
                <a:tc>
                  <a:txBody>
                    <a:bodyPr/>
                    <a:lstStyle/>
                    <a:p>
                      <a:pPr marL="0" marR="0" algn="ctr" fontAlgn="b">
                        <a:spcBef>
                          <a:spcPts val="0"/>
                        </a:spcBef>
                        <a:spcAft>
                          <a:spcPts val="0"/>
                        </a:spcAft>
                      </a:pPr>
                      <a:r>
                        <a:rPr lang="en-US" sz="1800" kern="1200">
                          <a:effectLst/>
                        </a:rPr>
                        <a:t>X</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0" anchor="ctr"/>
                </a:tc>
                <a:tc>
                  <a:txBody>
                    <a:bodyPr/>
                    <a:lstStyle/>
                    <a:p>
                      <a:pPr marL="0" marR="0" algn="ctr" fontAlgn="b">
                        <a:spcBef>
                          <a:spcPts val="0"/>
                        </a:spcBef>
                        <a:spcAft>
                          <a:spcPts val="0"/>
                        </a:spcAft>
                      </a:pPr>
                      <a:r>
                        <a:rPr lang="en-US" sz="1800" kern="1200">
                          <a:effectLst/>
                        </a:rPr>
                        <a:t>-</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0" anchor="ctr"/>
                </a:tc>
                <a:tc>
                  <a:txBody>
                    <a:bodyPr/>
                    <a:lstStyle/>
                    <a:p>
                      <a:pPr marL="0" marR="0" algn="ctr" fontAlgn="b">
                        <a:spcBef>
                          <a:spcPts val="0"/>
                        </a:spcBef>
                        <a:spcAft>
                          <a:spcPts val="0"/>
                        </a:spcAft>
                      </a:pPr>
                      <a:r>
                        <a:rPr lang="en-US" sz="1800" kern="1200">
                          <a:effectLst/>
                        </a:rPr>
                        <a:t> Infeasible </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0" anchor="ctr"/>
                </a:tc>
                <a:tc>
                  <a:txBody>
                    <a:bodyPr/>
                    <a:lstStyle/>
                    <a:p>
                      <a:pPr marL="0" marR="0" algn="ctr" fontAlgn="b">
                        <a:spcBef>
                          <a:spcPts val="0"/>
                        </a:spcBef>
                        <a:spcAft>
                          <a:spcPts val="0"/>
                        </a:spcAft>
                      </a:pPr>
                      <a:r>
                        <a:rPr lang="en-US" sz="1800" kern="1200">
                          <a:effectLst/>
                        </a:rPr>
                        <a:t>-</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4087712030"/>
                  </a:ext>
                </a:extLst>
              </a:tr>
              <a:tr h="404076">
                <a:tc>
                  <a:txBody>
                    <a:bodyPr/>
                    <a:lstStyle/>
                    <a:p>
                      <a:pPr marL="0" marR="0" algn="ctr" fontAlgn="b">
                        <a:spcBef>
                          <a:spcPts val="0"/>
                        </a:spcBef>
                        <a:spcAft>
                          <a:spcPts val="0"/>
                        </a:spcAft>
                      </a:pPr>
                      <a:r>
                        <a:rPr lang="en-US" sz="1800" kern="1200">
                          <a:effectLst/>
                        </a:rPr>
                        <a:t>475</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0" anchor="ctr"/>
                </a:tc>
                <a:tc>
                  <a:txBody>
                    <a:bodyPr/>
                    <a:lstStyle/>
                    <a:p>
                      <a:pPr marL="0" marR="0" algn="ctr" fontAlgn="b">
                        <a:spcBef>
                          <a:spcPts val="0"/>
                        </a:spcBef>
                        <a:spcAft>
                          <a:spcPts val="0"/>
                        </a:spcAft>
                      </a:pPr>
                      <a:r>
                        <a:rPr lang="en-US" sz="1800" kern="1200">
                          <a:effectLst/>
                        </a:rPr>
                        <a:t>-</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0" anchor="ctr"/>
                </a:tc>
                <a:tc>
                  <a:txBody>
                    <a:bodyPr/>
                    <a:lstStyle/>
                    <a:p>
                      <a:pPr marL="0" marR="0" algn="ctr" fontAlgn="b">
                        <a:spcBef>
                          <a:spcPts val="0"/>
                        </a:spcBef>
                        <a:spcAft>
                          <a:spcPts val="0"/>
                        </a:spcAft>
                      </a:pPr>
                      <a:r>
                        <a:rPr lang="en-US" sz="1800" kern="1200">
                          <a:effectLst/>
                        </a:rPr>
                        <a:t>-</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0" anchor="ctr"/>
                </a:tc>
                <a:tc>
                  <a:txBody>
                    <a:bodyPr/>
                    <a:lstStyle/>
                    <a:p>
                      <a:pPr marL="0" marR="0" algn="ctr" fontAlgn="b">
                        <a:spcBef>
                          <a:spcPts val="0"/>
                        </a:spcBef>
                        <a:spcAft>
                          <a:spcPts val="0"/>
                        </a:spcAft>
                      </a:pPr>
                      <a:r>
                        <a:rPr lang="en-US" sz="1800" kern="1200">
                          <a:effectLst/>
                        </a:rPr>
                        <a:t>28,650.00 </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0" anchor="ctr"/>
                </a:tc>
                <a:tc>
                  <a:txBody>
                    <a:bodyPr/>
                    <a:lstStyle/>
                    <a:p>
                      <a:pPr marL="0" marR="0" algn="ctr" fontAlgn="b">
                        <a:spcBef>
                          <a:spcPts val="0"/>
                        </a:spcBef>
                        <a:spcAft>
                          <a:spcPts val="0"/>
                        </a:spcAft>
                      </a:pPr>
                      <a:r>
                        <a:rPr lang="en-US" sz="1800" kern="1200">
                          <a:effectLst/>
                        </a:rPr>
                        <a:t>98.0</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1737716573"/>
                  </a:ext>
                </a:extLst>
              </a:tr>
              <a:tr h="404076">
                <a:tc>
                  <a:txBody>
                    <a:bodyPr/>
                    <a:lstStyle/>
                    <a:p>
                      <a:pPr marL="0" marR="0" algn="ctr" fontAlgn="b">
                        <a:spcBef>
                          <a:spcPts val="0"/>
                        </a:spcBef>
                        <a:spcAft>
                          <a:spcPts val="0"/>
                        </a:spcAft>
                      </a:pPr>
                      <a:r>
                        <a:rPr lang="en-US" sz="1800" kern="1200">
                          <a:effectLst/>
                        </a:rPr>
                        <a:t>-</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0" anchor="ctr"/>
                </a:tc>
                <a:tc>
                  <a:txBody>
                    <a:bodyPr/>
                    <a:lstStyle/>
                    <a:p>
                      <a:pPr marL="0" marR="0" algn="ctr" fontAlgn="b">
                        <a:spcBef>
                          <a:spcPts val="0"/>
                        </a:spcBef>
                        <a:spcAft>
                          <a:spcPts val="0"/>
                        </a:spcAft>
                      </a:pPr>
                      <a:r>
                        <a:rPr lang="en-US" sz="1800" kern="1200">
                          <a:effectLst/>
                        </a:rPr>
                        <a:t>275</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0" anchor="ctr"/>
                </a:tc>
                <a:tc>
                  <a:txBody>
                    <a:bodyPr/>
                    <a:lstStyle/>
                    <a:p>
                      <a:pPr marL="0" marR="0" algn="ctr" fontAlgn="b">
                        <a:spcBef>
                          <a:spcPts val="0"/>
                        </a:spcBef>
                        <a:spcAft>
                          <a:spcPts val="0"/>
                        </a:spcAft>
                      </a:pPr>
                      <a:r>
                        <a:rPr lang="en-US" sz="1800" kern="1200">
                          <a:effectLst/>
                        </a:rPr>
                        <a:t>200</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0" anchor="ctr"/>
                </a:tc>
                <a:tc>
                  <a:txBody>
                    <a:bodyPr/>
                    <a:lstStyle/>
                    <a:p>
                      <a:pPr marL="0" marR="0" algn="ctr" fontAlgn="b">
                        <a:spcBef>
                          <a:spcPts val="0"/>
                        </a:spcBef>
                        <a:spcAft>
                          <a:spcPts val="0"/>
                        </a:spcAft>
                      </a:pPr>
                      <a:r>
                        <a:rPr lang="en-US" sz="1800" kern="1200">
                          <a:effectLst/>
                        </a:rPr>
                        <a:t>24,625.00 </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0" anchor="ctr"/>
                </a:tc>
                <a:tc>
                  <a:txBody>
                    <a:bodyPr/>
                    <a:lstStyle/>
                    <a:p>
                      <a:pPr marL="0" marR="0" algn="ctr" fontAlgn="b">
                        <a:spcBef>
                          <a:spcPts val="0"/>
                        </a:spcBef>
                        <a:spcAft>
                          <a:spcPts val="0"/>
                        </a:spcAft>
                      </a:pPr>
                      <a:r>
                        <a:rPr lang="en-US" sz="1800" kern="1200">
                          <a:effectLst/>
                        </a:rPr>
                        <a:t>37.0</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1386352265"/>
                  </a:ext>
                </a:extLst>
              </a:tr>
              <a:tr h="404076">
                <a:tc>
                  <a:txBody>
                    <a:bodyPr/>
                    <a:lstStyle/>
                    <a:p>
                      <a:pPr marL="0" marR="0" algn="ctr" fontAlgn="b">
                        <a:spcBef>
                          <a:spcPts val="0"/>
                        </a:spcBef>
                        <a:spcAft>
                          <a:spcPts val="0"/>
                        </a:spcAft>
                      </a:pPr>
                      <a:r>
                        <a:rPr lang="en-US" sz="1800" kern="1200">
                          <a:effectLst/>
                        </a:rPr>
                        <a:t>200</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0" anchor="ctr"/>
                </a:tc>
                <a:tc>
                  <a:txBody>
                    <a:bodyPr/>
                    <a:lstStyle/>
                    <a:p>
                      <a:pPr marL="0" marR="0" algn="ctr" fontAlgn="b">
                        <a:spcBef>
                          <a:spcPts val="0"/>
                        </a:spcBef>
                        <a:spcAft>
                          <a:spcPts val="0"/>
                        </a:spcAft>
                      </a:pPr>
                      <a:r>
                        <a:rPr lang="en-US" sz="1800" kern="1200">
                          <a:effectLst/>
                        </a:rPr>
                        <a:t>275</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0" anchor="ctr"/>
                </a:tc>
                <a:tc>
                  <a:txBody>
                    <a:bodyPr/>
                    <a:lstStyle/>
                    <a:p>
                      <a:pPr marL="0" marR="0" algn="ctr" fontAlgn="b">
                        <a:spcBef>
                          <a:spcPts val="0"/>
                        </a:spcBef>
                        <a:spcAft>
                          <a:spcPts val="0"/>
                        </a:spcAft>
                      </a:pPr>
                      <a:r>
                        <a:rPr lang="en-US" sz="1800" kern="1200">
                          <a:effectLst/>
                        </a:rPr>
                        <a:t>-</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0" anchor="ctr"/>
                </a:tc>
                <a:tc>
                  <a:txBody>
                    <a:bodyPr/>
                    <a:lstStyle/>
                    <a:p>
                      <a:pPr marL="0" marR="0" algn="ctr" fontAlgn="b">
                        <a:spcBef>
                          <a:spcPts val="0"/>
                        </a:spcBef>
                        <a:spcAft>
                          <a:spcPts val="0"/>
                        </a:spcAft>
                      </a:pPr>
                      <a:r>
                        <a:rPr lang="en-US" sz="1800" kern="1200" dirty="0">
                          <a:solidFill>
                            <a:srgbClr val="FF0000"/>
                          </a:solidFill>
                          <a:effectLst/>
                        </a:rPr>
                        <a:t>21,475.00</a:t>
                      </a:r>
                      <a:r>
                        <a:rPr lang="en-US" sz="1800" kern="1200" dirty="0">
                          <a:effectLst/>
                        </a:rPr>
                        <a:t>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0" anchor="ctr"/>
                </a:tc>
                <a:tc>
                  <a:txBody>
                    <a:bodyPr/>
                    <a:lstStyle/>
                    <a:p>
                      <a:pPr marL="0" marR="0" algn="ctr" fontAlgn="b">
                        <a:spcBef>
                          <a:spcPts val="0"/>
                        </a:spcBef>
                        <a:spcAft>
                          <a:spcPts val="0"/>
                        </a:spcAft>
                      </a:pPr>
                      <a:r>
                        <a:rPr lang="en-US" sz="1800" kern="1200">
                          <a:effectLst/>
                        </a:rPr>
                        <a:t>37.0</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168952690"/>
                  </a:ext>
                </a:extLst>
              </a:tr>
              <a:tr h="404076">
                <a:tc>
                  <a:txBody>
                    <a:bodyPr/>
                    <a:lstStyle/>
                    <a:p>
                      <a:pPr marL="0" marR="0" algn="ctr" fontAlgn="b">
                        <a:spcBef>
                          <a:spcPts val="0"/>
                        </a:spcBef>
                        <a:spcAft>
                          <a:spcPts val="0"/>
                        </a:spcAft>
                      </a:pPr>
                      <a:r>
                        <a:rPr lang="en-US" sz="1800" kern="1200">
                          <a:effectLst/>
                        </a:rPr>
                        <a:t>200</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0" anchor="ctr"/>
                </a:tc>
                <a:tc>
                  <a:txBody>
                    <a:bodyPr/>
                    <a:lstStyle/>
                    <a:p>
                      <a:pPr marL="0" marR="0" algn="ctr" fontAlgn="b">
                        <a:spcBef>
                          <a:spcPts val="0"/>
                        </a:spcBef>
                        <a:spcAft>
                          <a:spcPts val="0"/>
                        </a:spcAft>
                      </a:pPr>
                      <a:r>
                        <a:rPr lang="en-US" sz="1800" kern="1200">
                          <a:effectLst/>
                        </a:rPr>
                        <a:t>-</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0" anchor="ctr"/>
                </a:tc>
                <a:tc>
                  <a:txBody>
                    <a:bodyPr/>
                    <a:lstStyle/>
                    <a:p>
                      <a:pPr marL="0" marR="0" algn="ctr" fontAlgn="b">
                        <a:spcBef>
                          <a:spcPts val="0"/>
                        </a:spcBef>
                        <a:spcAft>
                          <a:spcPts val="0"/>
                        </a:spcAft>
                      </a:pPr>
                      <a:r>
                        <a:rPr lang="en-US" sz="1800" kern="1200">
                          <a:effectLst/>
                        </a:rPr>
                        <a:t>275</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0" anchor="ctr"/>
                </a:tc>
                <a:tc>
                  <a:txBody>
                    <a:bodyPr/>
                    <a:lstStyle/>
                    <a:p>
                      <a:pPr marL="0" marR="0" algn="ctr" fontAlgn="b">
                        <a:spcBef>
                          <a:spcPts val="0"/>
                        </a:spcBef>
                        <a:spcAft>
                          <a:spcPts val="0"/>
                        </a:spcAft>
                      </a:pPr>
                      <a:r>
                        <a:rPr lang="en-US" sz="1800" kern="1200">
                          <a:effectLst/>
                        </a:rPr>
                        <a:t>21,850.00 </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0" anchor="ctr"/>
                </a:tc>
                <a:tc>
                  <a:txBody>
                    <a:bodyPr/>
                    <a:lstStyle/>
                    <a:p>
                      <a:pPr marL="0" marR="0" algn="ctr" fontAlgn="b">
                        <a:spcBef>
                          <a:spcPts val="0"/>
                        </a:spcBef>
                        <a:spcAft>
                          <a:spcPts val="0"/>
                        </a:spcAft>
                      </a:pPr>
                      <a:r>
                        <a:rPr lang="en-US" sz="1800" kern="1200">
                          <a:effectLst/>
                        </a:rPr>
                        <a:t>44.0</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1654069373"/>
                  </a:ext>
                </a:extLst>
              </a:tr>
              <a:tr h="484891">
                <a:tc>
                  <a:txBody>
                    <a:bodyPr/>
                    <a:lstStyle/>
                    <a:p>
                      <a:pPr marL="0" marR="0" algn="ctr">
                        <a:spcBef>
                          <a:spcPts val="0"/>
                        </a:spcBef>
                        <a:spcAft>
                          <a:spcPts val="0"/>
                        </a:spcAft>
                      </a:pPr>
                      <a:r>
                        <a:rPr lang="en-US" sz="1800" kern="1200">
                          <a:effectLst/>
                        </a:rPr>
                        <a:t>X</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anchor="ctr"/>
                </a:tc>
                <a:tc>
                  <a:txBody>
                    <a:bodyPr/>
                    <a:lstStyle/>
                    <a:p>
                      <a:pPr marL="0" marR="0" algn="ctr">
                        <a:spcBef>
                          <a:spcPts val="0"/>
                        </a:spcBef>
                        <a:spcAft>
                          <a:spcPts val="0"/>
                        </a:spcAft>
                      </a:pPr>
                      <a:r>
                        <a:rPr lang="en-US" sz="1800" kern="1200">
                          <a:effectLst/>
                        </a:rPr>
                        <a:t>X</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anchor="ctr"/>
                </a:tc>
                <a:tc>
                  <a:txBody>
                    <a:bodyPr/>
                    <a:lstStyle/>
                    <a:p>
                      <a:pPr marL="0" marR="0" algn="ctr">
                        <a:spcBef>
                          <a:spcPts val="0"/>
                        </a:spcBef>
                        <a:spcAft>
                          <a:spcPts val="0"/>
                        </a:spcAft>
                      </a:pPr>
                      <a:r>
                        <a:rPr lang="en-US" sz="1800" kern="1200">
                          <a:effectLst/>
                        </a:rPr>
                        <a:t>X</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anchor="ctr"/>
                </a:tc>
                <a:tc>
                  <a:txBody>
                    <a:bodyPr/>
                    <a:lstStyle/>
                    <a:p>
                      <a:pPr marL="0" marR="0" algn="ctr">
                        <a:spcBef>
                          <a:spcPts val="0"/>
                        </a:spcBef>
                        <a:spcAft>
                          <a:spcPts val="0"/>
                        </a:spcAft>
                      </a:pPr>
                      <a:r>
                        <a:rPr lang="en-US" sz="1800" kern="1200">
                          <a:effectLst/>
                        </a:rPr>
                        <a:t>Infeasible</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anchor="ctr"/>
                </a:tc>
                <a:tc>
                  <a:txBody>
                    <a:bodyPr/>
                    <a:lstStyle/>
                    <a:p>
                      <a:pPr marL="0" marR="0" algn="ctr">
                        <a:spcBef>
                          <a:spcPts val="0"/>
                        </a:spcBef>
                        <a:spcAft>
                          <a:spcPts val="0"/>
                        </a:spcAft>
                      </a:pPr>
                      <a:r>
                        <a:rPr lang="en-US" sz="1800" kern="1200" dirty="0">
                          <a:effectLst/>
                        </a:rPr>
                        <a:t>-</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44077147"/>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F80615-AA7B-2EB9-DB07-C97FD3658A9E}"/>
                  </a:ext>
                </a:extLst>
              </p:cNvPr>
              <p:cNvSpPr txBox="1"/>
              <p:nvPr/>
            </p:nvSpPr>
            <p:spPr>
              <a:xfrm>
                <a:off x="6508064" y="3895669"/>
                <a:ext cx="4722563" cy="369332"/>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itchFamily="2" charset="2"/>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Infeasible because load is larger than </a:t>
                </a:r>
                <a14:m>
                  <m:oMath xmlns:m="http://schemas.openxmlformats.org/officeDocument/2006/math">
                    <m:sSubSup>
                      <m:sSubSupPr>
                        <m:ctrlPr>
                          <a:rPr lang="en-US" i="1">
                            <a:effectLst/>
                            <a:latin typeface="Cambria Math" panose="02040503050406030204" pitchFamily="18" charset="0"/>
                          </a:rPr>
                        </m:ctrlPr>
                      </m:sSub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𝑃</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sub>
                      <m:sup>
                        <m:r>
                          <a:rPr lang="en-US" sz="1800" i="1">
                            <a:effectLst/>
                            <a:latin typeface="Cambria Math" panose="02040503050406030204" pitchFamily="18" charset="0"/>
                            <a:ea typeface="Calibri" panose="020F0502020204030204" pitchFamily="34" charset="0"/>
                            <a:cs typeface="Times New Roman" panose="02020603050405020304" pitchFamily="18" charset="0"/>
                          </a:rPr>
                          <m:t>𝑚𝑎𝑥</m:t>
                        </m:r>
                      </m:sup>
                    </m:sSubSup>
                  </m:oMath>
                </a14:m>
                <a:r>
                  <a:rPr lang="en-US" dirty="0">
                    <a:effectLst/>
                  </a:rPr>
                  <a:t> </a:t>
                </a:r>
                <a:endParaRPr lang="en-US" dirty="0"/>
              </a:p>
            </p:txBody>
          </p:sp>
        </mc:Choice>
        <mc:Fallback xmlns="">
          <p:sp>
            <p:nvSpPr>
              <p:cNvPr id="6" name="TextBox 5">
                <a:extLst>
                  <a:ext uri="{FF2B5EF4-FFF2-40B4-BE49-F238E27FC236}">
                    <a16:creationId xmlns:a16="http://schemas.microsoft.com/office/drawing/2014/main" id="{66F80615-AA7B-2EB9-DB07-C97FD3658A9E}"/>
                  </a:ext>
                </a:extLst>
              </p:cNvPr>
              <p:cNvSpPr txBox="1">
                <a:spLocks noRot="1" noChangeAspect="1" noMove="1" noResize="1" noEditPoints="1" noAdjustHandles="1" noChangeArrowheads="1" noChangeShapeType="1" noTextEdit="1"/>
              </p:cNvSpPr>
              <p:nvPr/>
            </p:nvSpPr>
            <p:spPr>
              <a:xfrm>
                <a:off x="6508064" y="3895669"/>
                <a:ext cx="4722563" cy="369332"/>
              </a:xfrm>
              <a:prstGeom prst="rect">
                <a:avLst/>
              </a:prstGeom>
              <a:blipFill>
                <a:blip r:embed="rId2"/>
                <a:stretch>
                  <a:fillRect l="-1072"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0AA7F03-926B-A83D-DE79-3BC21C3EB877}"/>
                  </a:ext>
                </a:extLst>
              </p:cNvPr>
              <p:cNvSpPr txBox="1"/>
              <p:nvPr/>
            </p:nvSpPr>
            <p:spPr>
              <a:xfrm>
                <a:off x="6508064" y="5987867"/>
                <a:ext cx="5588142" cy="385747"/>
              </a:xfrm>
              <a:prstGeom prst="rect">
                <a:avLst/>
              </a:prstGeom>
              <a:noFill/>
            </p:spPr>
            <p:txBody>
              <a:bodyPr wrap="square">
                <a:spAutoFit/>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sym typeface="Wingdings" pitchFamily="2" charset="2"/>
                  </a:rPr>
                  <a:t> I</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mpossible because </a:t>
                </a:r>
                <a14:m>
                  <m:oMath xmlns:m="http://schemas.openxmlformats.org/officeDocument/2006/math">
                    <m:sSubSup>
                      <m:sSubSupPr>
                        <m:ctrlPr>
                          <a:rPr lang="en-US" i="1">
                            <a:effectLst/>
                            <a:latin typeface="Cambria Math" panose="02040503050406030204" pitchFamily="18" charset="0"/>
                          </a:rPr>
                        </m:ctrlPr>
                      </m:sSub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𝑃</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US" sz="1800" i="1">
                            <a:effectLst/>
                            <a:latin typeface="Cambria Math" panose="02040503050406030204" pitchFamily="18" charset="0"/>
                            <a:ea typeface="Calibri" panose="020F0502020204030204" pitchFamily="34" charset="0"/>
                            <a:cs typeface="Times New Roman" panose="02020603050405020304" pitchFamily="18" charset="0"/>
                          </a:rPr>
                          <m:t>𝑚𝑖𝑛</m:t>
                        </m:r>
                      </m:sup>
                    </m:sSub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i="1">
                            <a:effectLst/>
                            <a:latin typeface="Cambria Math" panose="02040503050406030204" pitchFamily="18" charset="0"/>
                          </a:rPr>
                        </m:ctrlPr>
                      </m:sSub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𝑃</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sub>
                      <m:sup>
                        <m:r>
                          <a:rPr lang="en-US" sz="1800" i="1">
                            <a:effectLst/>
                            <a:latin typeface="Cambria Math" panose="02040503050406030204" pitchFamily="18" charset="0"/>
                            <a:ea typeface="Calibri" panose="020F0502020204030204" pitchFamily="34" charset="0"/>
                            <a:cs typeface="Times New Roman" panose="02020603050405020304" pitchFamily="18" charset="0"/>
                          </a:rPr>
                          <m:t>𝑚𝑖𝑛</m:t>
                        </m:r>
                      </m:sup>
                    </m:sSub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i="1">
                            <a:effectLst/>
                            <a:latin typeface="Cambria Math" panose="02040503050406030204" pitchFamily="18" charset="0"/>
                          </a:rPr>
                        </m:ctrlPr>
                      </m:sSub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𝑃</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3</m:t>
                        </m:r>
                      </m:sub>
                      <m:sup>
                        <m:r>
                          <a:rPr lang="en-US" sz="1800" i="1">
                            <a:effectLst/>
                            <a:latin typeface="Cambria Math" panose="02040503050406030204" pitchFamily="18" charset="0"/>
                            <a:ea typeface="Calibri" panose="020F0502020204030204" pitchFamily="34" charset="0"/>
                            <a:cs typeface="Times New Roman" panose="02020603050405020304" pitchFamily="18" charset="0"/>
                          </a:rPr>
                          <m:t>𝑚𝑖𝑛</m:t>
                        </m:r>
                      </m:sup>
                    </m:sSubSup>
                    <m:r>
                      <a:rPr lang="en-US" sz="1800" i="1">
                        <a:effectLst/>
                        <a:latin typeface="Cambria Math" panose="02040503050406030204" pitchFamily="18" charset="0"/>
                        <a:ea typeface="Calibri" panose="020F0502020204030204" pitchFamily="34" charset="0"/>
                        <a:cs typeface="Times New Roman" panose="02020603050405020304" pitchFamily="18" charset="0"/>
                      </a:rPr>
                      <m:t>&gt;475 </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𝑀𝑊</m:t>
                    </m:r>
                  </m:oMath>
                </a14:m>
                <a:r>
                  <a:rPr lang="en-US" dirty="0">
                    <a:effectLst/>
                  </a:rPr>
                  <a:t> </a:t>
                </a:r>
                <a:endParaRPr lang="en-US" dirty="0"/>
              </a:p>
            </p:txBody>
          </p:sp>
        </mc:Choice>
        <mc:Fallback xmlns="">
          <p:sp>
            <p:nvSpPr>
              <p:cNvPr id="8" name="TextBox 7">
                <a:extLst>
                  <a:ext uri="{FF2B5EF4-FFF2-40B4-BE49-F238E27FC236}">
                    <a16:creationId xmlns:a16="http://schemas.microsoft.com/office/drawing/2014/main" id="{50AA7F03-926B-A83D-DE79-3BC21C3EB877}"/>
                  </a:ext>
                </a:extLst>
              </p:cNvPr>
              <p:cNvSpPr txBox="1">
                <a:spLocks noRot="1" noChangeAspect="1" noMove="1" noResize="1" noEditPoints="1" noAdjustHandles="1" noChangeArrowheads="1" noChangeShapeType="1" noTextEdit="1"/>
              </p:cNvSpPr>
              <p:nvPr/>
            </p:nvSpPr>
            <p:spPr>
              <a:xfrm>
                <a:off x="6508064" y="5987867"/>
                <a:ext cx="5588142" cy="385747"/>
              </a:xfrm>
              <a:prstGeom prst="rect">
                <a:avLst/>
              </a:prstGeom>
              <a:blipFill>
                <a:blip r:embed="rId3"/>
                <a:stretch>
                  <a:fillRect l="-907" t="-3125" b="-2187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BD07594-6046-0E18-566D-858113FC7206}"/>
              </a:ext>
            </a:extLst>
          </p:cNvPr>
          <p:cNvSpPr txBox="1"/>
          <p:nvPr/>
        </p:nvSpPr>
        <p:spPr>
          <a:xfrm>
            <a:off x="6508064" y="5117413"/>
            <a:ext cx="4865330" cy="369332"/>
          </a:xfrm>
          <a:prstGeom prst="rect">
            <a:avLst/>
          </a:prstGeom>
          <a:noFill/>
        </p:spPr>
        <p:txBody>
          <a:bodyPr wrap="square">
            <a:spAutoFit/>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sym typeface="Wingdings" pitchFamily="2" charset="2"/>
              </a:rPr>
              <a:t> Lowest cost</a:t>
            </a:r>
            <a:endParaRPr lang="en-US" dirty="0"/>
          </a:p>
        </p:txBody>
      </p:sp>
    </p:spTree>
    <p:extLst>
      <p:ext uri="{BB962C8B-B14F-4D97-AF65-F5344CB8AC3E}">
        <p14:creationId xmlns:p14="http://schemas.microsoft.com/office/powerpoint/2010/main" val="24412561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theme/theme1.xml><?xml version="1.0" encoding="utf-8"?>
<a:theme xmlns:a="http://schemas.openxmlformats.org/drawingml/2006/main" name="DSK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EB5211BC-23B2-AD4D-A0C3-178292DDD155}" vid="{D945AC94-DB95-8448-839D-7FAE8598CF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DSK White</Template>
  <TotalTime>12363</TotalTime>
  <Words>6854</Words>
  <Application>Microsoft Macintosh PowerPoint</Application>
  <PresentationFormat>Widescreen</PresentationFormat>
  <Paragraphs>1516</Paragraphs>
  <Slides>125</Slides>
  <Notes>0</Notes>
  <HiddenSlides>0</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3</vt:i4>
      </vt:variant>
      <vt:variant>
        <vt:lpstr>Slide Titles</vt:lpstr>
      </vt:variant>
      <vt:variant>
        <vt:i4>125</vt:i4>
      </vt:variant>
    </vt:vector>
  </HeadingPairs>
  <TitlesOfParts>
    <vt:vector size="137" baseType="lpstr">
      <vt:lpstr>ＭＳ Ｐゴシック</vt:lpstr>
      <vt:lpstr>Arial</vt:lpstr>
      <vt:lpstr>Calibri</vt:lpstr>
      <vt:lpstr>Cambria Math</vt:lpstr>
      <vt:lpstr>Encode Sans Normal Black</vt:lpstr>
      <vt:lpstr>Times</vt:lpstr>
      <vt:lpstr>Times New Roman</vt:lpstr>
      <vt:lpstr>Wingdings</vt:lpstr>
      <vt:lpstr>DSK White</vt:lpstr>
      <vt:lpstr>Worksheet</vt:lpstr>
      <vt:lpstr>Equation</vt:lpstr>
      <vt:lpstr>CorelDRAW!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S Kirschen</dc:creator>
  <cp:lastModifiedBy>Daniel S Kirschen</cp:lastModifiedBy>
  <cp:revision>111</cp:revision>
  <cp:lastPrinted>2017-06-02T21:50:04Z</cp:lastPrinted>
  <dcterms:created xsi:type="dcterms:W3CDTF">2021-09-30T17:44:20Z</dcterms:created>
  <dcterms:modified xsi:type="dcterms:W3CDTF">2024-03-26T22:26:12Z</dcterms:modified>
</cp:coreProperties>
</file>